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4" r:id="rId2"/>
    <p:sldMasterId id="2147483705" r:id="rId3"/>
    <p:sldMasterId id="2147483739" r:id="rId4"/>
    <p:sldMasterId id="2147483752" r:id="rId5"/>
    <p:sldMasterId id="2147483765" r:id="rId6"/>
    <p:sldMasterId id="2147483778" r:id="rId7"/>
    <p:sldMasterId id="2147483798" r:id="rId8"/>
    <p:sldMasterId id="2147483799" r:id="rId9"/>
    <p:sldMasterId id="2147483801" r:id="rId10"/>
    <p:sldMasterId id="2147483916" r:id="rId11"/>
  </p:sldMasterIdLst>
  <p:notesMasterIdLst>
    <p:notesMasterId r:id="rId72"/>
  </p:notesMasterIdLst>
  <p:handoutMasterIdLst>
    <p:handoutMasterId r:id="rId73"/>
  </p:handoutMasterIdLst>
  <p:sldIdLst>
    <p:sldId id="1292" r:id="rId12"/>
    <p:sldId id="2598" r:id="rId13"/>
    <p:sldId id="2627" r:id="rId14"/>
    <p:sldId id="2360" r:id="rId15"/>
    <p:sldId id="2361" r:id="rId16"/>
    <p:sldId id="2364" r:id="rId17"/>
    <p:sldId id="2428" r:id="rId18"/>
    <p:sldId id="2429" r:id="rId19"/>
    <p:sldId id="2430" r:id="rId20"/>
    <p:sldId id="2431" r:id="rId21"/>
    <p:sldId id="2432" r:id="rId22"/>
    <p:sldId id="2433" r:id="rId23"/>
    <p:sldId id="2441" r:id="rId24"/>
    <p:sldId id="2434" r:id="rId25"/>
    <p:sldId id="2435" r:id="rId26"/>
    <p:sldId id="2436" r:id="rId27"/>
    <p:sldId id="2437" r:id="rId28"/>
    <p:sldId id="2438" r:id="rId29"/>
    <p:sldId id="2439" r:id="rId30"/>
    <p:sldId id="2442" r:id="rId31"/>
    <p:sldId id="2602" r:id="rId32"/>
    <p:sldId id="2603" r:id="rId33"/>
    <p:sldId id="2604" r:id="rId34"/>
    <p:sldId id="2443" r:id="rId35"/>
    <p:sldId id="2444" r:id="rId36"/>
    <p:sldId id="2445" r:id="rId37"/>
    <p:sldId id="2615" r:id="rId38"/>
    <p:sldId id="2446" r:id="rId39"/>
    <p:sldId id="2698" r:id="rId40"/>
    <p:sldId id="2409" r:id="rId41"/>
    <p:sldId id="1960" r:id="rId42"/>
    <p:sldId id="1886" r:id="rId43"/>
    <p:sldId id="1935" r:id="rId44"/>
    <p:sldId id="2001" r:id="rId45"/>
    <p:sldId id="2412" r:id="rId46"/>
    <p:sldId id="2400" r:id="rId47"/>
    <p:sldId id="2426" r:id="rId48"/>
    <p:sldId id="2655" r:id="rId49"/>
    <p:sldId id="2413" r:id="rId50"/>
    <p:sldId id="2414" r:id="rId51"/>
    <p:sldId id="2450" r:id="rId52"/>
    <p:sldId id="2709" r:id="rId53"/>
    <p:sldId id="2712" r:id="rId54"/>
    <p:sldId id="2670" r:id="rId55"/>
    <p:sldId id="2671" r:id="rId56"/>
    <p:sldId id="2710" r:id="rId57"/>
    <p:sldId id="2715" r:id="rId58"/>
    <p:sldId id="2440" r:id="rId59"/>
    <p:sldId id="1894" r:id="rId60"/>
    <p:sldId id="2678" r:id="rId61"/>
    <p:sldId id="2679" r:id="rId62"/>
    <p:sldId id="2680" r:id="rId63"/>
    <p:sldId id="2696" r:id="rId64"/>
    <p:sldId id="2693" r:id="rId65"/>
    <p:sldId id="2694" r:id="rId66"/>
    <p:sldId id="2695" r:id="rId67"/>
    <p:sldId id="2592" r:id="rId68"/>
    <p:sldId id="2239" r:id="rId69"/>
    <p:sldId id="2711" r:id="rId70"/>
    <p:sldId id="2705" r:id="rId7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C0C0C0"/>
    <a:srgbClr val="CC0099"/>
    <a:srgbClr val="000066"/>
    <a:srgbClr val="91AFBF"/>
    <a:srgbClr val="F1F9F8"/>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4521" autoAdjust="0"/>
    <p:restoredTop sz="94388" autoAdjust="0"/>
  </p:normalViewPr>
  <p:slideViewPr>
    <p:cSldViewPr>
      <p:cViewPr>
        <p:scale>
          <a:sx n="100" d="100"/>
          <a:sy n="100" d="100"/>
        </p:scale>
        <p:origin x="-888"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22528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22528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22528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FE3A77-53CC-44C2-9FA3-878581C2ED55}"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14233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131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4234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14234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1C23066-14D7-4036-8688-AEC676C608B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p:spPr>
        <p:txBody>
          <a:bodyPr/>
          <a:lstStyle/>
          <a:p>
            <a:r>
              <a:rPr lang="es-ES_tradnl" smtClean="0"/>
              <a:t>3ª causa de mortalidad en el hombre, después de la cardiopatía isquémica y del cáncer del pulmón.</a:t>
            </a:r>
          </a:p>
          <a:p>
            <a:endParaRPr lang="ca-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2545" name="Rectangle 7"/>
          <p:cNvSpPr>
            <a:spLocks noGrp="1" noChangeArrowheads="1"/>
          </p:cNvSpPr>
          <p:nvPr>
            <p:ph type="sldNum" sz="quarter" idx="5"/>
          </p:nvPr>
        </p:nvSpPr>
        <p:spPr>
          <a:noFill/>
          <a:ln>
            <a:miter lim="800000"/>
            <a:headEnd/>
            <a:tailEnd/>
          </a:ln>
        </p:spPr>
        <p:txBody>
          <a:bodyPr/>
          <a:lstStyle/>
          <a:p>
            <a:fld id="{FF31F159-D1F9-460B-9435-95A356FF82F7}" type="slidenum">
              <a:rPr lang="es-ES" smtClean="0">
                <a:solidFill>
                  <a:srgbClr val="000000"/>
                </a:solidFill>
              </a:rPr>
              <a:pPr/>
              <a:t>20</a:t>
            </a:fld>
            <a:endParaRPr lang="es-ES" smtClean="0">
              <a:solidFill>
                <a:srgbClr val="000000"/>
              </a:solidFill>
            </a:endParaRPr>
          </a:p>
        </p:txBody>
      </p:sp>
      <p:sp>
        <p:nvSpPr>
          <p:cNvPr id="4972546" name="Rectangle 2"/>
          <p:cNvSpPr>
            <a:spLocks noGrp="1" noRot="1" noChangeAspect="1" noChangeArrowheads="1" noTextEdit="1"/>
          </p:cNvSpPr>
          <p:nvPr>
            <p:ph type="sldImg"/>
          </p:nvPr>
        </p:nvSpPr>
        <p:spPr>
          <a:ln/>
        </p:spPr>
      </p:sp>
      <p:sp>
        <p:nvSpPr>
          <p:cNvPr id="4972547" name="Rectangle 3"/>
          <p:cNvSpPr>
            <a:spLocks noGrp="1" noChangeArrowheads="1"/>
          </p:cNvSpPr>
          <p:nvPr>
            <p:ph type="body" idx="1"/>
          </p:nvPr>
        </p:nvSpPr>
        <p:spPr>
          <a:noFill/>
        </p:spPr>
        <p:txBody>
          <a:bodyPr/>
          <a:lstStyle/>
          <a:p>
            <a:pPr eaLnBrk="1" hangingPunct="1"/>
            <a:r>
              <a:rPr lang="es-ES_tradnl" u="sng" smtClean="0"/>
              <a:t>Ictus aterotrombótico</a:t>
            </a:r>
            <a:r>
              <a:rPr lang="es-ES_tradnl" smtClean="0"/>
              <a:t>: Causa más frecuente de ictus en la edad media y avanzada.</a:t>
            </a:r>
          </a:p>
          <a:p>
            <a:pPr eaLnBrk="1" hangingPunct="1"/>
            <a:r>
              <a:rPr lang="es-ES_tradnl" smtClean="0"/>
              <a:t>· con estenosis: estenosis superior al 50%</a:t>
            </a:r>
          </a:p>
          <a:p>
            <a:pPr eaLnBrk="1" hangingPunct="1"/>
            <a:r>
              <a:rPr lang="es-ES_tradnl" smtClean="0"/>
              <a:t>· sin estenosis: placas de ateroma sin estenosis y con 2 FR</a:t>
            </a:r>
            <a:endParaRPr lang="es-ES_tradnl" u="sng" smtClean="0"/>
          </a:p>
          <a:p>
            <a:pPr eaLnBrk="1" hangingPunct="1"/>
            <a:r>
              <a:rPr lang="es-ES_tradnl" u="sng" smtClean="0"/>
              <a:t>Ictus hemodinámico</a:t>
            </a:r>
            <a:r>
              <a:rPr lang="es-ES_tradnl" smtClean="0"/>
              <a:t>: Diversos procesos que por cambios en la TA pueden alterar el flujo sanguíneo cerebral, produciendo ictus típicamente en zona limítrofes (entre los territorios de las principales arterias intracraneales).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4593" name="Rectangle 2"/>
          <p:cNvSpPr>
            <a:spLocks noGrp="1" noRot="1" noChangeAspect="1" noChangeArrowheads="1" noTextEdit="1"/>
          </p:cNvSpPr>
          <p:nvPr>
            <p:ph type="sldImg"/>
          </p:nvPr>
        </p:nvSpPr>
        <p:spPr>
          <a:ln/>
        </p:spPr>
      </p:sp>
      <p:sp>
        <p:nvSpPr>
          <p:cNvPr id="4974594" name="Rectangle 3"/>
          <p:cNvSpPr>
            <a:spLocks noGrp="1" noChangeArrowheads="1"/>
          </p:cNvSpPr>
          <p:nvPr>
            <p:ph type="body" idx="1"/>
          </p:nvPr>
        </p:nvSpPr>
        <p:spPr>
          <a:noFill/>
        </p:spPr>
        <p:txBody>
          <a:bodyPr/>
          <a:lstStyle/>
          <a:p>
            <a:r>
              <a:rPr lang="es-ES_tradnl" smtClean="0"/>
              <a:t>- Alteración hemodinámica: afectación mayor de territorios alejados (territorios frontera) dependiendo del grado de estenosis y de circulación colateral.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41" name="Rectangle 2"/>
          <p:cNvSpPr>
            <a:spLocks noGrp="1" noRot="1" noChangeAspect="1" noChangeArrowheads="1" noTextEdit="1"/>
          </p:cNvSpPr>
          <p:nvPr>
            <p:ph type="sldImg"/>
          </p:nvPr>
        </p:nvSpPr>
        <p:spPr>
          <a:ln/>
        </p:spPr>
      </p:sp>
      <p:sp>
        <p:nvSpPr>
          <p:cNvPr id="4976642" name="Rectangle 3"/>
          <p:cNvSpPr>
            <a:spLocks noGrp="1" noChangeArrowheads="1"/>
          </p:cNvSpPr>
          <p:nvPr>
            <p:ph type="body" idx="1"/>
          </p:nvPr>
        </p:nvSpPr>
        <p:spPr>
          <a:noFill/>
        </p:spPr>
        <p:txBody>
          <a:bodyPr/>
          <a:lstStyle/>
          <a:p>
            <a:r>
              <a:rPr lang="es-ES_tradnl" smtClean="0"/>
              <a:t>Las ulceraciones superficiales facilita que se generen trombos.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8689" name="Rectangle 2"/>
          <p:cNvSpPr>
            <a:spLocks noGrp="1" noRot="1" noChangeAspect="1" noChangeArrowheads="1" noTextEdit="1"/>
          </p:cNvSpPr>
          <p:nvPr>
            <p:ph type="sldImg"/>
          </p:nvPr>
        </p:nvSpPr>
        <p:spPr>
          <a:ln/>
        </p:spPr>
      </p:sp>
      <p:sp>
        <p:nvSpPr>
          <p:cNvPr id="4978690"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0737" name="Rectangle 7"/>
          <p:cNvSpPr>
            <a:spLocks noGrp="1" noChangeArrowheads="1"/>
          </p:cNvSpPr>
          <p:nvPr>
            <p:ph type="sldNum" sz="quarter" idx="5"/>
          </p:nvPr>
        </p:nvSpPr>
        <p:spPr>
          <a:noFill/>
          <a:ln>
            <a:miter lim="800000"/>
            <a:headEnd/>
            <a:tailEnd/>
          </a:ln>
        </p:spPr>
        <p:txBody>
          <a:bodyPr/>
          <a:lstStyle/>
          <a:p>
            <a:fld id="{C383BF62-6125-41C7-A089-BC6D4044750B}" type="slidenum">
              <a:rPr lang="es-ES" smtClean="0">
                <a:solidFill>
                  <a:srgbClr val="000000"/>
                </a:solidFill>
              </a:rPr>
              <a:pPr/>
              <a:t>24</a:t>
            </a:fld>
            <a:endParaRPr lang="es-ES" smtClean="0">
              <a:solidFill>
                <a:srgbClr val="000000"/>
              </a:solidFill>
            </a:endParaRPr>
          </a:p>
        </p:txBody>
      </p:sp>
      <p:sp>
        <p:nvSpPr>
          <p:cNvPr id="4980738" name="Rectangle 2"/>
          <p:cNvSpPr>
            <a:spLocks noGrp="1" noRot="1" noChangeAspect="1" noChangeArrowheads="1" noTextEdit="1"/>
          </p:cNvSpPr>
          <p:nvPr>
            <p:ph type="sldImg"/>
          </p:nvPr>
        </p:nvSpPr>
        <p:spPr>
          <a:ln/>
        </p:spPr>
      </p:sp>
      <p:sp>
        <p:nvSpPr>
          <p:cNvPr id="4980739" name="Rectangle 3"/>
          <p:cNvSpPr>
            <a:spLocks noGrp="1" noChangeArrowheads="1"/>
          </p:cNvSpPr>
          <p:nvPr>
            <p:ph type="body" idx="1"/>
          </p:nvPr>
        </p:nvSpPr>
        <p:spPr>
          <a:noFill/>
        </p:spPr>
        <p:txBody>
          <a:bodyPr/>
          <a:lstStyle/>
          <a:p>
            <a:pPr eaLnBrk="1" hangingPunct="1"/>
            <a:r>
              <a:rPr lang="es-ES_tradnl" smtClean="0"/>
              <a:t>También puede haber émbolos que no vengan del corazón: embolismo arterial o embolismo de la circulación venosa (embólia paradójica) en aquellos casos en los que haya una comunicación interauricular ó fístula arterio-venosa. También puede haber tumoral, grasa o gaseosa.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2785" name="Rectangle 7"/>
          <p:cNvSpPr>
            <a:spLocks noGrp="1" noChangeArrowheads="1"/>
          </p:cNvSpPr>
          <p:nvPr>
            <p:ph type="sldNum" sz="quarter" idx="5"/>
          </p:nvPr>
        </p:nvSpPr>
        <p:spPr>
          <a:noFill/>
          <a:ln>
            <a:miter lim="800000"/>
            <a:headEnd/>
            <a:tailEnd/>
          </a:ln>
        </p:spPr>
        <p:txBody>
          <a:bodyPr/>
          <a:lstStyle/>
          <a:p>
            <a:fld id="{2A8655BA-FCE9-45CC-9247-44AF78C8765E}" type="slidenum">
              <a:rPr lang="es-ES" smtClean="0">
                <a:solidFill>
                  <a:srgbClr val="000000"/>
                </a:solidFill>
              </a:rPr>
              <a:pPr/>
              <a:t>25</a:t>
            </a:fld>
            <a:endParaRPr lang="es-ES" smtClean="0">
              <a:solidFill>
                <a:srgbClr val="000000"/>
              </a:solidFill>
            </a:endParaRPr>
          </a:p>
        </p:txBody>
      </p:sp>
      <p:sp>
        <p:nvSpPr>
          <p:cNvPr id="4982786" name="Rectangle 2"/>
          <p:cNvSpPr>
            <a:spLocks noGrp="1" noRot="1" noChangeAspect="1" noChangeArrowheads="1" noTextEdit="1"/>
          </p:cNvSpPr>
          <p:nvPr>
            <p:ph type="sldImg"/>
          </p:nvPr>
        </p:nvSpPr>
        <p:spPr>
          <a:ln/>
        </p:spPr>
      </p:sp>
      <p:sp>
        <p:nvSpPr>
          <p:cNvPr id="4982787" name="Rectangle 3"/>
          <p:cNvSpPr>
            <a:spLocks noGrp="1" noChangeArrowheads="1"/>
          </p:cNvSpPr>
          <p:nvPr>
            <p:ph type="body" idx="1"/>
          </p:nvPr>
        </p:nvSpPr>
        <p:spPr>
          <a:noFill/>
        </p:spPr>
        <p:txBody>
          <a:bodyPr/>
          <a:lstStyle/>
          <a:p>
            <a:pPr eaLnBrk="1" hangingPunct="1"/>
            <a:endParaRPr lang="es-ES_tradnl" smtClean="0">
              <a:sym typeface="Wingdings" pitchFamily="2"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5857" name="Rectangle 2"/>
          <p:cNvSpPr>
            <a:spLocks noGrp="1" noRot="1" noChangeAspect="1" noChangeArrowheads="1" noTextEdit="1"/>
          </p:cNvSpPr>
          <p:nvPr>
            <p:ph type="sldImg"/>
          </p:nvPr>
        </p:nvSpPr>
        <p:spPr>
          <a:ln/>
        </p:spPr>
      </p:sp>
      <p:sp>
        <p:nvSpPr>
          <p:cNvPr id="4985858" name="Rectangle 3"/>
          <p:cNvSpPr>
            <a:spLocks noGrp="1" noChangeArrowheads="1"/>
          </p:cNvSpPr>
          <p:nvPr>
            <p:ph type="body" idx="1"/>
          </p:nvPr>
        </p:nvSpPr>
        <p:spPr>
          <a:noFill/>
        </p:spPr>
        <p:txBody>
          <a:bodyPr/>
          <a:lstStyle/>
          <a:p>
            <a:r>
              <a:rPr lang="es-ES_tradnl" smtClean="0"/>
              <a:t>- Vasculitis etiología infecciosa: meningitis bacteriana, TBC, sifilítica y brucelar, infección viral por VIH o VHZ, infección fúngica, rickettsia, nocardia, amebiasis, esquistosomiasis.</a:t>
            </a:r>
          </a:p>
          <a:p>
            <a:r>
              <a:rPr lang="es-ES_tradnl" smtClean="0"/>
              <a:t>- Arteriopatía inflamatoria no infecciosa: disminución de la luz del vaso o isquemia de los territorios afectados. En las vasculitis que afectan preferentemente a vasos pequeños, el estudio angiográfico puede ser negativo en un 20%. En las vasculitis por hipersensibilidad, es característica la afectación predominante del SNP.</a:t>
            </a:r>
          </a:p>
          <a:p>
            <a:r>
              <a:rPr lang="es-ES_tradnl" smtClean="0"/>
              <a:t>- Arteritis de células gigantes: arteritis de la Temporal o Takayasu</a:t>
            </a:r>
          </a:p>
          <a:p>
            <a:r>
              <a:rPr lang="es-ES_tradnl" smtClean="0"/>
              <a:t>- Vasculitis necrotizante: PAN</a:t>
            </a:r>
          </a:p>
          <a:p>
            <a:r>
              <a:rPr lang="es-ES_tradnl" smtClean="0"/>
              <a:t>- Síndrome de hiperviscosidad: poliglobulias, leucocitosis, trombocitosis, drepanocitosis, paraproteinemias, hiperfibrinogenemias</a:t>
            </a:r>
          </a:p>
          <a:p>
            <a:r>
              <a:rPr lang="es-ES_tradnl" smtClean="0"/>
              <a:t>- Tumor relacionado con tumor: inf</a:t>
            </a:r>
          </a:p>
          <a:p>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8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6A0B4-0A58-4230-89DA-6F014F0D77FD}" type="slidenum">
              <a:rPr lang="es-ES" sz="1200">
                <a:solidFill>
                  <a:srgbClr val="000000"/>
                </a:solidFill>
              </a:rPr>
              <a:pPr algn="r"/>
              <a:t>29</a:t>
            </a:fld>
            <a:endParaRPr lang="es-ES" sz="1200">
              <a:solidFill>
                <a:srgbClr val="000000"/>
              </a:solidFill>
            </a:endParaRPr>
          </a:p>
        </p:txBody>
      </p:sp>
      <p:sp>
        <p:nvSpPr>
          <p:cNvPr id="4988930" name="Rectangle 2"/>
          <p:cNvSpPr>
            <a:spLocks noGrp="1" noRot="1" noChangeAspect="1" noChangeArrowheads="1" noTextEdit="1"/>
          </p:cNvSpPr>
          <p:nvPr>
            <p:ph type="sldImg"/>
          </p:nvPr>
        </p:nvSpPr>
        <p:spPr>
          <a:ln/>
        </p:spPr>
      </p:sp>
      <p:sp>
        <p:nvSpPr>
          <p:cNvPr id="4988931"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0977" name="Rectangle 7"/>
          <p:cNvSpPr>
            <a:spLocks noGrp="1" noChangeArrowheads="1"/>
          </p:cNvSpPr>
          <p:nvPr>
            <p:ph type="sldNum" sz="quarter" idx="5"/>
          </p:nvPr>
        </p:nvSpPr>
        <p:spPr>
          <a:noFill/>
          <a:ln>
            <a:miter lim="800000"/>
            <a:headEnd/>
            <a:tailEnd/>
          </a:ln>
        </p:spPr>
        <p:txBody>
          <a:bodyPr/>
          <a:lstStyle/>
          <a:p>
            <a:fld id="{626E7B95-48C1-49EA-AEA0-67DC4CE34054}" type="slidenum">
              <a:rPr lang="es-ES" smtClean="0"/>
              <a:pPr/>
              <a:t>30</a:t>
            </a:fld>
            <a:endParaRPr lang="es-ES" smtClean="0"/>
          </a:p>
        </p:txBody>
      </p:sp>
      <p:sp>
        <p:nvSpPr>
          <p:cNvPr id="4990978" name="Rectangle 2"/>
          <p:cNvSpPr>
            <a:spLocks noGrp="1" noRot="1" noChangeAspect="1" noChangeArrowheads="1" noTextEdit="1"/>
          </p:cNvSpPr>
          <p:nvPr>
            <p:ph type="sldImg"/>
          </p:nvPr>
        </p:nvSpPr>
        <p:spPr>
          <a:ln/>
        </p:spPr>
      </p:sp>
      <p:sp>
        <p:nvSpPr>
          <p:cNvPr id="4990979"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4049" name="Rectangle 7"/>
          <p:cNvSpPr>
            <a:spLocks noGrp="1" noChangeArrowheads="1"/>
          </p:cNvSpPr>
          <p:nvPr>
            <p:ph type="sldNum" sz="quarter" idx="5"/>
          </p:nvPr>
        </p:nvSpPr>
        <p:spPr>
          <a:noFill/>
          <a:ln>
            <a:miter lim="800000"/>
            <a:headEnd/>
            <a:tailEnd/>
          </a:ln>
        </p:spPr>
        <p:txBody>
          <a:bodyPr/>
          <a:lstStyle/>
          <a:p>
            <a:fld id="{444FBCDA-EEFF-412D-8C76-5CC1780F7A5F}" type="slidenum">
              <a:rPr lang="es-ES" smtClean="0"/>
              <a:pPr/>
              <a:t>32</a:t>
            </a:fld>
            <a:endParaRPr lang="es-ES" smtClean="0"/>
          </a:p>
        </p:txBody>
      </p:sp>
      <p:sp>
        <p:nvSpPr>
          <p:cNvPr id="4994050" name="Rectangle 2"/>
          <p:cNvSpPr>
            <a:spLocks noGrp="1" noRot="1" noChangeAspect="1" noChangeArrowheads="1" noTextEdit="1"/>
          </p:cNvSpPr>
          <p:nvPr>
            <p:ph type="sldImg"/>
          </p:nvPr>
        </p:nvSpPr>
        <p:spPr>
          <a:ln/>
        </p:spPr>
      </p:sp>
      <p:sp>
        <p:nvSpPr>
          <p:cNvPr id="3112963" name="Rectangle 3"/>
          <p:cNvSpPr>
            <a:spLocks noGrp="1" noChangeArrowheads="1"/>
          </p:cNvSpPr>
          <p:nvPr>
            <p:ph type="body" idx="1"/>
          </p:nvPr>
        </p:nvSpPr>
        <p:spPr/>
        <p:txBody>
          <a:bodyPr/>
          <a:lstStyle/>
          <a:p>
            <a:pPr>
              <a:defRPr/>
            </a:pPr>
            <a:r>
              <a:rPr lang="es-ES_tradnl" b="1" smtClean="0">
                <a:latin typeface="Arial" pitchFamily="34" charset="0"/>
              </a:rPr>
              <a:t>- Hipoglucemia: un 2% pueden simular ictus</a:t>
            </a:r>
          </a:p>
          <a:p>
            <a:pPr>
              <a:defRPr/>
            </a:pPr>
            <a:r>
              <a:rPr lang="es-ES_tradnl" b="1" smtClean="0">
                <a:latin typeface="Arial" pitchFamily="34" charset="0"/>
              </a:rPr>
              <a:t>- Hiperglucemia, hipernatremia, hiponatremia</a:t>
            </a:r>
          </a:p>
          <a:p>
            <a:pPr>
              <a:defRPr/>
            </a:pPr>
            <a:r>
              <a:rPr lang="es-ES" b="1" smtClean="0">
                <a:effectLst>
                  <a:outerShdw blurRad="38100" dist="38100" dir="2700000" algn="tl">
                    <a:srgbClr val="C0C0C0"/>
                  </a:outerShdw>
                </a:effectLst>
                <a:latin typeface="Arial" pitchFamily="34" charset="0"/>
              </a:rPr>
              <a:t>- Tumor primario / M1, Abceso, Hematoma subdural, MAV</a:t>
            </a:r>
          </a:p>
          <a:p>
            <a:pPr>
              <a:defRPr/>
            </a:pPr>
            <a:r>
              <a:rPr lang="es-ES" b="1" smtClean="0">
                <a:effectLst>
                  <a:outerShdw blurRad="38100" dist="38100" dir="2700000" algn="tl">
                    <a:srgbClr val="C0C0C0"/>
                  </a:outerShdw>
                </a:effectLst>
                <a:latin typeface="Arial" pitchFamily="34" charset="0"/>
              </a:rPr>
              <a:t>- Migraña: </a:t>
            </a:r>
            <a:r>
              <a:rPr lang="es-ES" b="1" smtClean="0">
                <a:solidFill>
                  <a:srgbClr val="0099CC"/>
                </a:solidFill>
                <a:effectLst>
                  <a:outerShdw blurRad="38100" dist="38100" dir="2700000" algn="tl">
                    <a:srgbClr val="C0C0C0"/>
                  </a:outerShdw>
                </a:effectLst>
                <a:latin typeface="Arial" pitchFamily="34" charset="0"/>
              </a:rPr>
              <a:t>Clínica visual y sensitiva, en mancha aceite, Antecedentes de migraña,  Duración habitual de &lt; 30’</a:t>
            </a:r>
          </a:p>
          <a:p>
            <a:pPr>
              <a:defRPr/>
            </a:pPr>
            <a:r>
              <a:rPr lang="es-ES" b="1" smtClean="0">
                <a:solidFill>
                  <a:srgbClr val="0099CC"/>
                </a:solidFill>
                <a:effectLst>
                  <a:outerShdw blurRad="38100" dist="38100" dir="2700000" algn="tl">
                    <a:srgbClr val="C0C0C0"/>
                  </a:outerShdw>
                </a:effectLst>
                <a:latin typeface="Arial" pitchFamily="34" charset="0"/>
              </a:rPr>
              <a:t>- </a:t>
            </a:r>
            <a:r>
              <a:rPr lang="es-ES_tradnl" b="1" smtClean="0">
                <a:effectLst>
                  <a:outerShdw blurRad="38100" dist="38100" dir="2700000" algn="tl">
                    <a:srgbClr val="C0C0C0"/>
                  </a:outerShdw>
                </a:effectLst>
                <a:latin typeface="Arial" pitchFamily="34" charset="0"/>
              </a:rPr>
              <a:t>Electrocardiograma: es esencial debido a la gran incidencia de alteraciones cardiacas en pacientes con ictus coincidencia de ictus e infarto de miocardio, el ictus puede provocar arritmias</a:t>
            </a:r>
          </a:p>
          <a:p>
            <a:pPr>
              <a:defRPr/>
            </a:pPr>
            <a:endParaRPr lang="es-ES" b="1" smtClean="0">
              <a:solidFill>
                <a:srgbClr val="0099CC"/>
              </a:solidFill>
              <a:effectLst>
                <a:outerShdw blurRad="38100" dist="38100" dir="2700000" algn="tl">
                  <a:srgbClr val="C0C0C0"/>
                </a:outerShdw>
              </a:effectLst>
              <a:latin typeface="Arial" pitchFamily="34" charset="0"/>
            </a:endParaRPr>
          </a:p>
          <a:p>
            <a:pPr eaLnBrk="1" hangingPunct="1">
              <a:lnSpc>
                <a:spcPct val="70000"/>
              </a:lnSpc>
              <a:spcBef>
                <a:spcPct val="50000"/>
              </a:spcBef>
              <a:buClr>
                <a:schemeClr val="tx2"/>
              </a:buClr>
              <a:buSzPct val="60000"/>
              <a:buFont typeface="Wingdings" pitchFamily="2" charset="2"/>
              <a:buChar char="n"/>
              <a:defRPr/>
            </a:pPr>
            <a:endParaRPr lang="es-ES" b="1" smtClean="0">
              <a:effectLst>
                <a:outerShdw blurRad="38100" dist="38100" dir="2700000" algn="tl">
                  <a:srgbClr val="C0C0C0"/>
                </a:outerShdw>
              </a:effectLst>
              <a:latin typeface="Arial" pitchFamily="34" charset="0"/>
            </a:endParaRPr>
          </a:p>
          <a:p>
            <a:pPr eaLnBrk="1" hangingPunct="1">
              <a:defRPr/>
            </a:pPr>
            <a:endParaRPr lang="es-ES_tradnl" b="1" smtClean="0">
              <a:latin typeface="Arial" pitchFamily="34" charset="0"/>
            </a:endParaRPr>
          </a:p>
          <a:p>
            <a:pPr eaLnBrk="1" hangingPunct="1">
              <a:defRPr/>
            </a:pPr>
            <a:endParaRPr lang="es-ES_tradnl"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5390339" name="Rectangle 3"/>
          <p:cNvSpPr>
            <a:spLocks noGrp="1" noChangeArrowheads="1"/>
          </p:cNvSpPr>
          <p:nvPr>
            <p:ph type="body" idx="1"/>
          </p:nvPr>
        </p:nvSpPr>
        <p:spPr>
          <a:xfrm>
            <a:off x="914400" y="4343400"/>
            <a:ext cx="5029200" cy="4114800"/>
          </a:xfrm>
          <a:extLst>
            <a:ext uri="{909E8E84-426E-40DD-AFC4-6F175D3DCCD1}"/>
            <a:ext uri="{91240B29-F687-4F45-9708-019B960494DF}"/>
          </a:extLst>
        </p:spPr>
        <p:txBody>
          <a:bodyPr/>
          <a:lstStyle/>
          <a:p>
            <a:pPr>
              <a:defRPr/>
            </a:pPr>
            <a:r>
              <a:rPr lang="ca-ES" b="1" smtClean="0">
                <a:effectLst>
                  <a:outerShdw blurRad="38100" dist="38100" dir="2700000" algn="tl">
                    <a:srgbClr val="C0C0C0"/>
                  </a:outerShdw>
                </a:effectLst>
                <a:latin typeface="Arial" pitchFamily="34" charset="0"/>
              </a:rPr>
              <a:t>Mayor riesgo de ictus si: mayor edad, Duración AIT &gt; 10 minutos, Clínica motora, Clínica lenguaje, Estenosis carótida &gt; 70%</a:t>
            </a:r>
            <a:endParaRPr lang="es-ES_tradnl" b="1" smtClean="0">
              <a:effectLst>
                <a:outerShdw blurRad="38100" dist="38100" dir="2700000" algn="tl">
                  <a:srgbClr val="C0C0C0"/>
                </a:outerShdw>
              </a:effectLst>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6097" name="Rectangle 7"/>
          <p:cNvSpPr>
            <a:spLocks noGrp="1" noChangeArrowheads="1"/>
          </p:cNvSpPr>
          <p:nvPr>
            <p:ph type="sldNum" sz="quarter" idx="5"/>
          </p:nvPr>
        </p:nvSpPr>
        <p:spPr>
          <a:noFill/>
          <a:ln>
            <a:miter lim="800000"/>
            <a:headEnd/>
            <a:tailEnd/>
          </a:ln>
        </p:spPr>
        <p:txBody>
          <a:bodyPr/>
          <a:lstStyle/>
          <a:p>
            <a:fld id="{F9CC87A4-9009-4CB8-B767-FFBB73DDB152}" type="slidenum">
              <a:rPr lang="es-ES" smtClean="0"/>
              <a:pPr/>
              <a:t>33</a:t>
            </a:fld>
            <a:endParaRPr lang="es-ES" smtClean="0"/>
          </a:p>
        </p:txBody>
      </p:sp>
      <p:sp>
        <p:nvSpPr>
          <p:cNvPr id="4996098" name="Rectangle 2"/>
          <p:cNvSpPr>
            <a:spLocks noGrp="1" noRot="1" noChangeAspect="1" noChangeArrowheads="1" noTextEdit="1"/>
          </p:cNvSpPr>
          <p:nvPr>
            <p:ph type="sldImg"/>
          </p:nvPr>
        </p:nvSpPr>
        <p:spPr>
          <a:ln/>
        </p:spPr>
      </p:sp>
      <p:sp>
        <p:nvSpPr>
          <p:cNvPr id="4996099" name="Rectangle 3"/>
          <p:cNvSpPr>
            <a:spLocks noGrp="1" noChangeArrowheads="1"/>
          </p:cNvSpPr>
          <p:nvPr>
            <p:ph type="body" idx="1"/>
          </p:nvPr>
        </p:nvSpPr>
        <p:spPr>
          <a:noFill/>
        </p:spPr>
        <p:txBody>
          <a:bodyPr/>
          <a:lstStyle/>
          <a:p>
            <a:pPr eaLnBrk="1" hangingPunct="1"/>
            <a:r>
              <a:rPr lang="es-ES_tradnl" smtClean="0"/>
              <a:t>Nunca administrar antihipertensivos que producen VD cerebral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8145" name="Rectangle 7"/>
          <p:cNvSpPr>
            <a:spLocks noGrp="1" noChangeArrowheads="1"/>
          </p:cNvSpPr>
          <p:nvPr>
            <p:ph type="sldNum" sz="quarter" idx="5"/>
          </p:nvPr>
        </p:nvSpPr>
        <p:spPr>
          <a:noFill/>
          <a:ln>
            <a:miter lim="800000"/>
            <a:headEnd/>
            <a:tailEnd/>
          </a:ln>
        </p:spPr>
        <p:txBody>
          <a:bodyPr/>
          <a:lstStyle/>
          <a:p>
            <a:fld id="{90D4EB71-C450-4F1D-B7CD-250B4819EB18}" type="slidenum">
              <a:rPr lang="es-ES" smtClean="0"/>
              <a:pPr/>
              <a:t>34</a:t>
            </a:fld>
            <a:endParaRPr lang="es-ES" smtClean="0"/>
          </a:p>
        </p:txBody>
      </p:sp>
      <p:sp>
        <p:nvSpPr>
          <p:cNvPr id="4998146" name="Rectangle 2"/>
          <p:cNvSpPr>
            <a:spLocks noGrp="1" noRot="1" noChangeAspect="1" noChangeArrowheads="1" noTextEdit="1"/>
          </p:cNvSpPr>
          <p:nvPr>
            <p:ph type="sldImg"/>
          </p:nvPr>
        </p:nvSpPr>
        <p:spPr>
          <a:ln/>
        </p:spPr>
      </p:sp>
      <p:sp>
        <p:nvSpPr>
          <p:cNvPr id="4998147" name="Rectangle 3"/>
          <p:cNvSpPr>
            <a:spLocks noGrp="1" noChangeArrowheads="1"/>
          </p:cNvSpPr>
          <p:nvPr>
            <p:ph type="body" idx="1"/>
          </p:nvPr>
        </p:nvSpPr>
        <p:spPr>
          <a:noFill/>
        </p:spPr>
        <p:txBody>
          <a:bodyPr/>
          <a:lstStyle/>
          <a:p>
            <a:pPr eaLnBrk="1" hangingPunct="1"/>
            <a:r>
              <a:rPr lang="es-ES_tradnl" u="sng" smtClean="0"/>
              <a:t>AAS</a:t>
            </a:r>
            <a:r>
              <a:rPr lang="es-ES_tradnl" smtClean="0"/>
              <a:t>: reduce en un 0.9% una dependencia o muerte: </a:t>
            </a:r>
            <a:r>
              <a:rPr lang="es-ES_tradnl" u="sng" smtClean="0"/>
              <a:t>NNT</a:t>
            </a:r>
            <a:r>
              <a:rPr lang="es-ES_tradnl" smtClean="0"/>
              <a:t>: 111</a:t>
            </a:r>
            <a:endParaRPr lang="es-ES_tradnl" u="sng" smtClean="0"/>
          </a:p>
          <a:p>
            <a:pPr eaLnBrk="1" hangingPunct="1"/>
            <a:r>
              <a:rPr lang="es-ES_tradnl" u="sng" smtClean="0"/>
              <a:t>AAS</a:t>
            </a:r>
            <a:r>
              <a:rPr lang="es-ES_tradnl" smtClean="0"/>
              <a:t>: reduce la recurrencia precoz en un 0.7%: </a:t>
            </a:r>
            <a:r>
              <a:rPr lang="es-ES_tradnl" u="sng" smtClean="0"/>
              <a:t>NNT</a:t>
            </a:r>
            <a:r>
              <a:rPr lang="es-ES_tradnl" smtClean="0"/>
              <a:t>: 143</a:t>
            </a:r>
          </a:p>
          <a:p>
            <a:pPr eaLnBrk="1" hangingPunct="1"/>
            <a:r>
              <a:rPr lang="es-ES_tradnl" smtClean="0"/>
              <a:t>No diferencias en el subgrupo de ictus</a:t>
            </a:r>
            <a:endParaRPr lang="es-ES_tradnl" u="sng" smtClean="0"/>
          </a:p>
          <a:p>
            <a:pPr eaLnBrk="1" hangingPunct="1"/>
            <a:r>
              <a:rPr lang="es-ES_tradnl" u="sng" smtClean="0"/>
              <a:t>Ventajas de heparina vs AAS en fase aguda</a:t>
            </a:r>
            <a:r>
              <a:rPr lang="es-ES_tradnl" smtClean="0"/>
              <a:t>:</a:t>
            </a:r>
          </a:p>
          <a:p>
            <a:pPr eaLnBrk="1" hangingPunct="1"/>
            <a:r>
              <a:rPr lang="es-ES_tradnl" smtClean="0"/>
              <a:t>- Con heparina evitamos 9 ictus de cada 1000 pacientes pero provocamos 8 hemorragias intracraneales sintomáticas (HICs)</a:t>
            </a:r>
          </a:p>
          <a:p>
            <a:pPr eaLnBrk="1" hangingPunct="1"/>
            <a:r>
              <a:rPr lang="es-ES_tradnl" smtClean="0"/>
              <a:t>- Con AAS evitamos 8 ictus por cada 1000 pac y provocamos sólo 1 HICs</a:t>
            </a:r>
          </a:p>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0193" name="Rectangle 7"/>
          <p:cNvSpPr>
            <a:spLocks noGrp="1" noChangeArrowheads="1"/>
          </p:cNvSpPr>
          <p:nvPr>
            <p:ph type="sldNum" sz="quarter" idx="5"/>
          </p:nvPr>
        </p:nvSpPr>
        <p:spPr>
          <a:noFill/>
          <a:ln>
            <a:miter lim="800000"/>
            <a:headEnd/>
            <a:tailEnd/>
          </a:ln>
        </p:spPr>
        <p:txBody>
          <a:bodyPr/>
          <a:lstStyle/>
          <a:p>
            <a:fld id="{D8C739A1-362E-417A-BC1E-7CF8E5939547}" type="slidenum">
              <a:rPr lang="es-ES" smtClean="0"/>
              <a:pPr/>
              <a:t>35</a:t>
            </a:fld>
            <a:endParaRPr lang="es-ES" smtClean="0"/>
          </a:p>
        </p:txBody>
      </p:sp>
      <p:sp>
        <p:nvSpPr>
          <p:cNvPr id="5000194" name="Rectangle 2"/>
          <p:cNvSpPr>
            <a:spLocks noGrp="1" noRot="1" noChangeAspect="1" noChangeArrowheads="1" noTextEdit="1"/>
          </p:cNvSpPr>
          <p:nvPr>
            <p:ph type="sldImg"/>
          </p:nvPr>
        </p:nvSpPr>
        <p:spPr>
          <a:ln/>
        </p:spPr>
      </p:sp>
      <p:sp>
        <p:nvSpPr>
          <p:cNvPr id="5000195"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3265" name="Rectangle 7"/>
          <p:cNvSpPr>
            <a:spLocks noGrp="1" noChangeArrowheads="1"/>
          </p:cNvSpPr>
          <p:nvPr>
            <p:ph type="sldNum" sz="quarter" idx="5"/>
          </p:nvPr>
        </p:nvSpPr>
        <p:spPr>
          <a:noFill/>
          <a:ln>
            <a:miter lim="800000"/>
            <a:headEnd/>
            <a:tailEnd/>
          </a:ln>
        </p:spPr>
        <p:txBody>
          <a:bodyPr/>
          <a:lstStyle/>
          <a:p>
            <a:fld id="{9D4D8481-304A-426C-A8EF-B48ED86BD5E9}" type="slidenum">
              <a:rPr lang="es-ES" smtClean="0"/>
              <a:pPr/>
              <a:t>37</a:t>
            </a:fld>
            <a:endParaRPr lang="es-ES" smtClean="0"/>
          </a:p>
        </p:txBody>
      </p:sp>
      <p:sp>
        <p:nvSpPr>
          <p:cNvPr id="5003266" name="Rectangle 2"/>
          <p:cNvSpPr>
            <a:spLocks noGrp="1" noRot="1" noChangeAspect="1" noChangeArrowheads="1" noTextEdit="1"/>
          </p:cNvSpPr>
          <p:nvPr>
            <p:ph type="sldImg"/>
          </p:nvPr>
        </p:nvSpPr>
        <p:spPr>
          <a:ln/>
        </p:spPr>
      </p:sp>
      <p:sp>
        <p:nvSpPr>
          <p:cNvPr id="4959235" name="Rectangle 3"/>
          <p:cNvSpPr>
            <a:spLocks noGrp="1" noChangeArrowheads="1"/>
          </p:cNvSpPr>
          <p:nvPr>
            <p:ph type="body" idx="1"/>
          </p:nvPr>
        </p:nvSpPr>
        <p:spPr/>
        <p:txBody>
          <a:bodyPr/>
          <a:lstStyle/>
          <a:p>
            <a:pPr eaLnBrk="1" hangingPunct="1">
              <a:defRPr/>
            </a:pPr>
            <a:r>
              <a:rPr lang="es-ES"/>
              <a:t> </a:t>
            </a:r>
            <a:r>
              <a:rPr lang="es-ES" b="1">
                <a:effectLst>
                  <a:outerShdw blurRad="38100" dist="38100" dir="2700000" algn="tl">
                    <a:srgbClr val="C0C0C0"/>
                  </a:outerShdw>
                </a:effectLst>
              </a:rPr>
              <a:t>Tratamiento general, Tratamiento </a:t>
            </a:r>
            <a:r>
              <a:rPr lang="es-ES" b="1" u="sng">
                <a:effectLst>
                  <a:outerShdw blurRad="38100" dist="38100" dir="2700000" algn="tl">
                    <a:srgbClr val="C0C0C0"/>
                  </a:outerShdw>
                </a:effectLst>
              </a:rPr>
              <a:t>fibrinolítico,</a:t>
            </a:r>
            <a:r>
              <a:rPr lang="es-ES" b="1">
                <a:effectLst>
                  <a:outerShdw blurRad="38100" dist="38100" dir="2700000" algn="tl">
                    <a:srgbClr val="C0C0C0"/>
                  </a:outerShdw>
                </a:effectLst>
              </a:rPr>
              <a:t> Tratamiento </a:t>
            </a:r>
            <a:r>
              <a:rPr lang="es-ES" b="1" u="sng">
                <a:effectLst>
                  <a:outerShdw blurRad="38100" dist="38100" dir="2700000" algn="tl">
                    <a:srgbClr val="C0C0C0"/>
                  </a:outerShdw>
                </a:effectLst>
              </a:rPr>
              <a:t>específico</a:t>
            </a:r>
            <a:r>
              <a:rPr lang="es-ES" b="1">
                <a:effectLst>
                  <a:outerShdw blurRad="38100" dist="38100" dir="2700000" algn="tl">
                    <a:srgbClr val="C0C0C0"/>
                  </a:outerShdw>
                </a:effectLst>
              </a:rPr>
              <a:t> (antitrombótico, anticoagulante, quirúrgico), evitar y tratar de las complicaciones.</a:t>
            </a:r>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21" name="Rectangle 2"/>
          <p:cNvSpPr>
            <a:spLocks noGrp="1" noRot="1" noChangeAspect="1" noChangeArrowheads="1" noTextEdit="1"/>
          </p:cNvSpPr>
          <p:nvPr>
            <p:ph type="sldImg"/>
          </p:nvPr>
        </p:nvSpPr>
        <p:spPr>
          <a:ln/>
        </p:spPr>
      </p:sp>
      <p:sp>
        <p:nvSpPr>
          <p:cNvPr id="5509122" name="Rectangle 3"/>
          <p:cNvSpPr>
            <a:spLocks noGrp="1" noChangeArrowheads="1"/>
          </p:cNvSpPr>
          <p:nvPr>
            <p:ph type="body" idx="1"/>
          </p:nvPr>
        </p:nvSpPr>
        <p:spPr>
          <a:noFill/>
        </p:spPr>
        <p:txBody>
          <a:bodyPr/>
          <a:lstStyle/>
          <a:p>
            <a:r>
              <a:rPr lang="es-ES_tradnl" smtClean="0"/>
              <a:t>En la fase aguda del ictus la zona central (core) es la primera que se infarta con la consecuente entrada de agua en la célula (edema citotóxico): en este caso la difusión normal del agua es menor que la del parénquima y ésta a su vez que la del LCR ventricular: por ello la </a:t>
            </a:r>
            <a:r>
              <a:rPr lang="es-ES_tradnl" u="sng" smtClean="0"/>
              <a:t>RM de difusión</a:t>
            </a:r>
            <a:r>
              <a:rPr lang="es-ES_tradnl" smtClean="0"/>
              <a:t> muestra un LCR oscuro (mucha difusión), un parénquima grisáceo (difusión normal) y la </a:t>
            </a:r>
            <a:r>
              <a:rPr lang="es-ES_tradnl" b="1" smtClean="0"/>
              <a:t>lesión infartada hiperintensa </a:t>
            </a:r>
            <a:r>
              <a:rPr lang="es-ES_tradnl" smtClean="0"/>
              <a:t>(poca difusión). </a:t>
            </a:r>
          </a:p>
          <a:p>
            <a:r>
              <a:rPr lang="es-ES_tradnl" smtClean="0"/>
              <a:t>Si encontramos una lesión por difusión mayor la diferencia entre dichas áreas forma el área de penumbra isquémica salvable si recanalizamos el vaso. Dependerá el tiempo de la COLATERALIDAD de la zona en penumbra; si no hacemos nada con mucha probabilidad esa zona acabará infartada. </a:t>
            </a:r>
          </a:p>
          <a:p>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1169" name="Rectangle 7"/>
          <p:cNvSpPr>
            <a:spLocks noGrp="1" noChangeArrowheads="1"/>
          </p:cNvSpPr>
          <p:nvPr>
            <p:ph type="sldNum" sz="quarter" idx="5"/>
          </p:nvPr>
        </p:nvSpPr>
        <p:spPr>
          <a:noFill/>
          <a:ln>
            <a:miter lim="800000"/>
            <a:headEnd/>
            <a:tailEnd/>
          </a:ln>
        </p:spPr>
        <p:txBody>
          <a:bodyPr/>
          <a:lstStyle/>
          <a:p>
            <a:fld id="{56495974-C4EB-4754-8C28-0858C15FDE95}" type="slidenum">
              <a:rPr lang="es-ES" smtClean="0"/>
              <a:pPr/>
              <a:t>39</a:t>
            </a:fld>
            <a:endParaRPr lang="es-ES" smtClean="0"/>
          </a:p>
        </p:txBody>
      </p:sp>
      <p:sp>
        <p:nvSpPr>
          <p:cNvPr id="5511170" name="Rectangle 2"/>
          <p:cNvSpPr>
            <a:spLocks noGrp="1" noRot="1" noChangeAspect="1" noChangeArrowheads="1" noTextEdit="1"/>
          </p:cNvSpPr>
          <p:nvPr>
            <p:ph type="sldImg"/>
          </p:nvPr>
        </p:nvSpPr>
        <p:spPr>
          <a:ln/>
        </p:spPr>
      </p:sp>
      <p:sp>
        <p:nvSpPr>
          <p:cNvPr id="5511171" name="Rectangle 3"/>
          <p:cNvSpPr>
            <a:spLocks noGrp="1" noChangeArrowheads="1"/>
          </p:cNvSpPr>
          <p:nvPr>
            <p:ph type="body" idx="1"/>
          </p:nvPr>
        </p:nvSpPr>
        <p:spPr>
          <a:noFill/>
        </p:spPr>
        <p:txBody>
          <a:bodyPr/>
          <a:lstStyle/>
          <a:p>
            <a:pPr eaLnBrk="1" hangingPunct="1"/>
            <a:r>
              <a:rPr lang="es-ES_tradnl" smtClean="0"/>
              <a:t>- AAS evita una muerte o recurrencia por cada 100 pacientes tratados.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3217" name="1 Marcador de imagen de diapositiva"/>
          <p:cNvSpPr>
            <a:spLocks noGrp="1" noRot="1" noChangeAspect="1"/>
          </p:cNvSpPr>
          <p:nvPr>
            <p:ph type="sldImg"/>
          </p:nvPr>
        </p:nvSpPr>
        <p:spPr>
          <a:ln/>
        </p:spPr>
      </p:sp>
      <p:sp>
        <p:nvSpPr>
          <p:cNvPr id="5513218" name="2 Marcador de notas"/>
          <p:cNvSpPr>
            <a:spLocks noGrp="1"/>
          </p:cNvSpPr>
          <p:nvPr>
            <p:ph type="body" idx="1"/>
          </p:nvPr>
        </p:nvSpPr>
        <p:spPr>
          <a:noFill/>
        </p:spPr>
        <p:txBody>
          <a:bodyPr/>
          <a:lstStyle/>
          <a:p>
            <a:pPr eaLnBrk="1" hangingPunct="1"/>
            <a:endParaRPr lang="ca-ES" smtClean="0"/>
          </a:p>
        </p:txBody>
      </p:sp>
      <p:sp>
        <p:nvSpPr>
          <p:cNvPr id="5513219" name="3 Marcador de número de diapositiva"/>
          <p:cNvSpPr>
            <a:spLocks noGrp="1"/>
          </p:cNvSpPr>
          <p:nvPr>
            <p:ph type="sldNum" sz="quarter" idx="5"/>
          </p:nvPr>
        </p:nvSpPr>
        <p:spPr>
          <a:noFill/>
          <a:ln>
            <a:miter lim="800000"/>
            <a:headEnd/>
            <a:tailEnd/>
          </a:ln>
        </p:spPr>
        <p:txBody>
          <a:bodyPr/>
          <a:lstStyle/>
          <a:p>
            <a:fld id="{24997F0A-A7CE-459A-A20F-E7D134300E95}" type="slidenum">
              <a:rPr lang="es-ES" smtClean="0"/>
              <a:pPr/>
              <a:t>40</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5265" name="1 Marcador de imagen de diapositiva"/>
          <p:cNvSpPr>
            <a:spLocks noGrp="1" noRot="1" noChangeAspect="1"/>
          </p:cNvSpPr>
          <p:nvPr>
            <p:ph type="sldImg"/>
          </p:nvPr>
        </p:nvSpPr>
        <p:spPr>
          <a:ln/>
        </p:spPr>
      </p:sp>
      <p:sp>
        <p:nvSpPr>
          <p:cNvPr id="5515266" name="2 Marcador de notas"/>
          <p:cNvSpPr>
            <a:spLocks noGrp="1"/>
          </p:cNvSpPr>
          <p:nvPr>
            <p:ph type="body" idx="1"/>
          </p:nvPr>
        </p:nvSpPr>
        <p:spPr>
          <a:noFill/>
        </p:spPr>
        <p:txBody>
          <a:bodyPr/>
          <a:lstStyle/>
          <a:p>
            <a:pPr eaLnBrk="1" hangingPunct="1"/>
            <a:r>
              <a:rPr lang="es-ES" smtClean="0"/>
              <a:t>Según situación médica, funcional (mRS) y cognitiva funcional pre-ictus.</a:t>
            </a:r>
          </a:p>
          <a:p>
            <a:pPr eaLnBrk="1" hangingPunct="1"/>
            <a:r>
              <a:rPr lang="es-ES" smtClean="0"/>
              <a:t>Consentimiento informado si el RTPA se administra entre 3-4.5h</a:t>
            </a:r>
          </a:p>
          <a:p>
            <a:pPr eaLnBrk="1" hangingPunct="1"/>
            <a:r>
              <a:rPr lang="es-ES" smtClean="0"/>
              <a:t>Criterios más estrictos entre 3-4.5h (80a, NIHSS 22).</a:t>
            </a:r>
            <a:endParaRPr lang="ca-ES" smtClean="0"/>
          </a:p>
          <a:p>
            <a:pPr eaLnBrk="1" hangingPunct="1"/>
            <a:endParaRPr lang="ca-ES" smtClean="0"/>
          </a:p>
        </p:txBody>
      </p:sp>
      <p:sp>
        <p:nvSpPr>
          <p:cNvPr id="5515267" name="3 Marcador de número de diapositiva"/>
          <p:cNvSpPr>
            <a:spLocks noGrp="1"/>
          </p:cNvSpPr>
          <p:nvPr>
            <p:ph type="sldNum" sz="quarter" idx="5"/>
          </p:nvPr>
        </p:nvSpPr>
        <p:spPr>
          <a:noFill/>
          <a:ln>
            <a:miter lim="800000"/>
            <a:headEnd/>
            <a:tailEnd/>
          </a:ln>
        </p:spPr>
        <p:txBody>
          <a:bodyPr/>
          <a:lstStyle/>
          <a:p>
            <a:fld id="{9D8C04CE-1E10-484F-AEB5-744D19542CF9}" type="slidenum">
              <a:rPr lang="es-ES" smtClean="0">
                <a:solidFill>
                  <a:srgbClr val="000000"/>
                </a:solidFill>
              </a:rPr>
              <a:pPr/>
              <a:t>41</a:t>
            </a:fld>
            <a:endParaRPr lang="es-E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8577" name="Rectangle 2"/>
          <p:cNvSpPr>
            <a:spLocks noGrp="1" noRot="1" noChangeAspect="1" noChangeArrowheads="1" noTextEdit="1"/>
          </p:cNvSpPr>
          <p:nvPr>
            <p:ph type="sldImg"/>
          </p:nvPr>
        </p:nvSpPr>
        <p:spPr>
          <a:ln/>
        </p:spPr>
      </p:sp>
      <p:sp>
        <p:nvSpPr>
          <p:cNvPr id="5528578"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649" name="Rectangle 2"/>
          <p:cNvSpPr>
            <a:spLocks noGrp="1" noRot="1" noChangeAspect="1" noChangeArrowheads="1" noTextEdit="1"/>
          </p:cNvSpPr>
          <p:nvPr>
            <p:ph type="sldImg"/>
          </p:nvPr>
        </p:nvSpPr>
        <p:spPr>
          <a:ln/>
        </p:spPr>
      </p:sp>
      <p:sp>
        <p:nvSpPr>
          <p:cNvPr id="5531650" name="Rectangle 3"/>
          <p:cNvSpPr>
            <a:spLocks noGrp="1" noChangeArrowheads="1"/>
          </p:cNvSpPr>
          <p:nvPr>
            <p:ph type="body" idx="1"/>
          </p:nvPr>
        </p:nvSpPr>
        <p:spPr>
          <a:noFill/>
        </p:spPr>
        <p:txBody>
          <a:bodyPr/>
          <a:lstStyle/>
          <a:p>
            <a:r>
              <a:rPr lang="ca-ES" smtClean="0"/>
              <a:t>NIHSS &gt; 9 y oclusión vascular demostrada</a:t>
            </a:r>
          </a:p>
          <a:p>
            <a:r>
              <a:rPr lang="ca-ES" smtClean="0"/>
              <a:t>NIHHS &gt; 14 sin necesidad de confirmar oclusión vascular</a:t>
            </a:r>
          </a:p>
          <a:p>
            <a:r>
              <a:rPr lang="es-ES" smtClean="0"/>
              <a:t>En pacientes entre 80 y 85 años con Rankin de 0-1 sólo se tratarán de forma endovascular antes de las 3 horas y si se demuestra un claro mismatch. </a:t>
            </a:r>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1857" name="Rectangle 7"/>
          <p:cNvSpPr>
            <a:spLocks noGrp="1" noChangeArrowheads="1"/>
          </p:cNvSpPr>
          <p:nvPr>
            <p:ph type="sldNum" sz="quarter" idx="5"/>
          </p:nvPr>
        </p:nvSpPr>
        <p:spPr>
          <a:noFill/>
          <a:ln>
            <a:miter lim="800000"/>
            <a:headEnd/>
            <a:tailEnd/>
          </a:ln>
        </p:spPr>
        <p:txBody>
          <a:bodyPr/>
          <a:lstStyle/>
          <a:p>
            <a:fld id="{46CE6CD4-A380-453F-A805-7C0AE659B605}" type="slidenum">
              <a:rPr lang="es-ES" smtClean="0"/>
              <a:pPr/>
              <a:t>4</a:t>
            </a:fld>
            <a:endParaRPr lang="es-ES" smtClean="0"/>
          </a:p>
        </p:txBody>
      </p:sp>
      <p:sp>
        <p:nvSpPr>
          <p:cNvPr id="4601858" name="Rectangle 2"/>
          <p:cNvSpPr>
            <a:spLocks noGrp="1" noRot="1" noChangeAspect="1" noChangeArrowheads="1" noTextEdit="1"/>
          </p:cNvSpPr>
          <p:nvPr>
            <p:ph type="sldImg"/>
          </p:nvPr>
        </p:nvSpPr>
        <p:spPr>
          <a:ln/>
        </p:spPr>
      </p:sp>
      <p:sp>
        <p:nvSpPr>
          <p:cNvPr id="4601859"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8625" name="Rectangle 7"/>
          <p:cNvSpPr>
            <a:spLocks noGrp="1" noChangeArrowheads="1"/>
          </p:cNvSpPr>
          <p:nvPr>
            <p:ph type="sldNum" sz="quarter" idx="5"/>
          </p:nvPr>
        </p:nvSpPr>
        <p:spPr>
          <a:noFill/>
          <a:ln>
            <a:miter lim="800000"/>
            <a:headEnd/>
            <a:tailEnd/>
          </a:ln>
        </p:spPr>
        <p:txBody>
          <a:bodyPr/>
          <a:lstStyle/>
          <a:p>
            <a:fld id="{D2B82B84-DD6A-40D7-BADB-CF8F7A218EDC}" type="slidenum">
              <a:rPr lang="es-ES" smtClean="0">
                <a:solidFill>
                  <a:srgbClr val="000000"/>
                </a:solidFill>
              </a:rPr>
              <a:pPr/>
              <a:t>48</a:t>
            </a:fld>
            <a:endParaRPr lang="es-ES" smtClean="0">
              <a:solidFill>
                <a:srgbClr val="000000"/>
              </a:solidFill>
            </a:endParaRPr>
          </a:p>
        </p:txBody>
      </p:sp>
      <p:sp>
        <p:nvSpPr>
          <p:cNvPr id="5658626" name="Rectangle 2"/>
          <p:cNvSpPr>
            <a:spLocks noGrp="1" noRot="1" noChangeAspect="1" noChangeArrowheads="1" noTextEdit="1"/>
          </p:cNvSpPr>
          <p:nvPr>
            <p:ph type="sldImg"/>
          </p:nvPr>
        </p:nvSpPr>
        <p:spPr>
          <a:ln/>
        </p:spPr>
      </p:sp>
      <p:sp>
        <p:nvSpPr>
          <p:cNvPr id="5658627"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0673" name="Rectangle 7"/>
          <p:cNvSpPr>
            <a:spLocks noGrp="1" noChangeArrowheads="1"/>
          </p:cNvSpPr>
          <p:nvPr>
            <p:ph type="sldNum" sz="quarter" idx="5"/>
          </p:nvPr>
        </p:nvSpPr>
        <p:spPr>
          <a:noFill/>
          <a:ln>
            <a:miter lim="800000"/>
            <a:headEnd/>
            <a:tailEnd/>
          </a:ln>
        </p:spPr>
        <p:txBody>
          <a:bodyPr/>
          <a:lstStyle/>
          <a:p>
            <a:fld id="{C19A768F-8778-4C66-A8E8-EF0E3AB6E5AE}" type="slidenum">
              <a:rPr lang="es-ES" smtClean="0"/>
              <a:pPr/>
              <a:t>49</a:t>
            </a:fld>
            <a:endParaRPr lang="es-ES" smtClean="0"/>
          </a:p>
        </p:txBody>
      </p:sp>
      <p:sp>
        <p:nvSpPr>
          <p:cNvPr id="5660674" name="Rectangle 2"/>
          <p:cNvSpPr>
            <a:spLocks noGrp="1" noRot="1" noChangeAspect="1" noChangeArrowheads="1" noTextEdit="1"/>
          </p:cNvSpPr>
          <p:nvPr>
            <p:ph type="sldImg"/>
          </p:nvPr>
        </p:nvSpPr>
        <p:spPr>
          <a:ln/>
        </p:spPr>
      </p:sp>
      <p:sp>
        <p:nvSpPr>
          <p:cNvPr id="5660675" name="Rectangle 3"/>
          <p:cNvSpPr>
            <a:spLocks noGrp="1" noChangeArrowheads="1"/>
          </p:cNvSpPr>
          <p:nvPr>
            <p:ph type="body" idx="1"/>
          </p:nvPr>
        </p:nvSpPr>
        <p:spPr>
          <a:noFill/>
        </p:spPr>
        <p:txBody>
          <a:bodyPr/>
          <a:lstStyle/>
          <a:p>
            <a:pPr eaLnBrk="1" hangingPunct="1"/>
            <a:endParaRPr lang="es-ES_tradnl" sz="1400"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3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38DA4D-84B1-4B3A-B6DF-0A3A88AFCBEF}" type="slidenum">
              <a:rPr lang="es-ES" sz="1200">
                <a:solidFill>
                  <a:srgbClr val="000000"/>
                </a:solidFill>
              </a:rPr>
              <a:pPr algn="r"/>
              <a:t>51</a:t>
            </a:fld>
            <a:endParaRPr lang="es-ES" sz="1200">
              <a:solidFill>
                <a:srgbClr val="000000"/>
              </a:solidFill>
            </a:endParaRPr>
          </a:p>
        </p:txBody>
      </p:sp>
      <p:sp>
        <p:nvSpPr>
          <p:cNvPr id="5663746" name="Rectangle 2"/>
          <p:cNvSpPr>
            <a:spLocks noGrp="1" noRot="1" noChangeAspect="1" noChangeArrowheads="1" noTextEdit="1"/>
          </p:cNvSpPr>
          <p:nvPr>
            <p:ph type="sldImg"/>
          </p:nvPr>
        </p:nvSpPr>
        <p:spPr>
          <a:ln/>
        </p:spPr>
      </p:sp>
      <p:sp>
        <p:nvSpPr>
          <p:cNvPr id="5663747"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8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78754B-0F97-4066-867A-A1F168F11329}" type="slidenum">
              <a:rPr lang="es-ES" sz="1200"/>
              <a:pPr algn="r"/>
              <a:t>55</a:t>
            </a:fld>
            <a:endParaRPr lang="es-ES" sz="1200"/>
          </a:p>
        </p:txBody>
      </p:sp>
      <p:sp>
        <p:nvSpPr>
          <p:cNvPr id="5668866" name="Rectangle 2"/>
          <p:cNvSpPr>
            <a:spLocks noGrp="1" noRot="1" noChangeAspect="1" noChangeArrowheads="1" noTextEdit="1"/>
          </p:cNvSpPr>
          <p:nvPr>
            <p:ph type="sldImg"/>
          </p:nvPr>
        </p:nvSpPr>
        <p:spPr>
          <a:ln/>
        </p:spPr>
      </p:sp>
      <p:sp>
        <p:nvSpPr>
          <p:cNvPr id="5668867" name="Rectangle 3"/>
          <p:cNvSpPr>
            <a:spLocks noGrp="1" noChangeArrowheads="1"/>
          </p:cNvSpPr>
          <p:nvPr>
            <p:ph type="body" idx="1"/>
          </p:nvPr>
        </p:nvSpPr>
        <p:spPr>
          <a:noFill/>
        </p:spPr>
        <p:txBody>
          <a:bodyPr/>
          <a:lstStyle/>
          <a:p>
            <a:pPr eaLnBrk="1" hangingPunct="1"/>
            <a:r>
              <a:rPr lang="es-ES_tradnl" smtClean="0"/>
              <a:t>Nunca administrar antihipertensivos que producen VD cerebral !!</a:t>
            </a:r>
          </a:p>
          <a:p>
            <a:pPr eaLnBrk="1" hangingPunct="1"/>
            <a:r>
              <a:rPr lang="es-ES_tradnl" smtClean="0"/>
              <a:t>Davigatran </a:t>
            </a:r>
            <a:r>
              <a:rPr lang="es-ES_tradnl" smtClean="0">
                <a:sym typeface="Wingdings" pitchFamily="2" charset="2"/>
              </a:rPr>
              <a:t> Plasma fresco</a:t>
            </a:r>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09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D999B9C-6442-4C4F-BAEC-D6EEC4FB2DF3}" type="slidenum">
              <a:rPr lang="es-ES" sz="1200"/>
              <a:pPr algn="r"/>
              <a:t>56</a:t>
            </a:fld>
            <a:endParaRPr lang="es-ES" sz="1200"/>
          </a:p>
        </p:txBody>
      </p:sp>
      <p:sp>
        <p:nvSpPr>
          <p:cNvPr id="5670914" name="Rectangle 2"/>
          <p:cNvSpPr>
            <a:spLocks noGrp="1" noRot="1" noChangeAspect="1" noChangeArrowheads="1" noTextEdit="1"/>
          </p:cNvSpPr>
          <p:nvPr>
            <p:ph type="sldImg"/>
          </p:nvPr>
        </p:nvSpPr>
        <p:spPr>
          <a:ln/>
        </p:spPr>
      </p:sp>
      <p:sp>
        <p:nvSpPr>
          <p:cNvPr id="3784707" name="Rectangle 3"/>
          <p:cNvSpPr>
            <a:spLocks noGrp="1" noChangeArrowheads="1"/>
          </p:cNvSpPr>
          <p:nvPr>
            <p:ph type="body" idx="1"/>
          </p:nvPr>
        </p:nvSpPr>
        <p:spPr/>
        <p:txBody>
          <a:bodyPr/>
          <a:lstStyle/>
          <a:p>
            <a:pPr eaLnBrk="1" hangingPunct="1">
              <a:lnSpc>
                <a:spcPct val="80000"/>
              </a:lnSpc>
              <a:defRPr/>
            </a:pPr>
            <a:endParaRPr lang="es-ES_tradnl" sz="900" b="1">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4929" name="Rectangle 7"/>
          <p:cNvSpPr>
            <a:spLocks noGrp="1" noChangeArrowheads="1"/>
          </p:cNvSpPr>
          <p:nvPr>
            <p:ph type="sldNum" sz="quarter" idx="5"/>
          </p:nvPr>
        </p:nvSpPr>
        <p:spPr>
          <a:noFill/>
          <a:ln>
            <a:miter lim="800000"/>
            <a:headEnd/>
            <a:tailEnd/>
          </a:ln>
        </p:spPr>
        <p:txBody>
          <a:bodyPr/>
          <a:lstStyle/>
          <a:p>
            <a:fld id="{C8802ADF-CFE2-432E-BE96-21A22F29E6C3}" type="slidenum">
              <a:rPr lang="es-ES" smtClean="0"/>
              <a:pPr/>
              <a:t>6</a:t>
            </a:fld>
            <a:endParaRPr lang="es-ES" smtClean="0"/>
          </a:p>
        </p:txBody>
      </p:sp>
      <p:sp>
        <p:nvSpPr>
          <p:cNvPr id="4604930" name="Rectangle 2"/>
          <p:cNvSpPr>
            <a:spLocks noGrp="1" noRot="1" noChangeAspect="1" noChangeArrowheads="1" noTextEdit="1"/>
          </p:cNvSpPr>
          <p:nvPr>
            <p:ph type="sldImg"/>
          </p:nvPr>
        </p:nvSpPr>
        <p:spPr>
          <a:ln/>
        </p:spPr>
      </p:sp>
      <p:sp>
        <p:nvSpPr>
          <p:cNvPr id="4604931"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25" name="Rectangle 7"/>
          <p:cNvSpPr>
            <a:spLocks noGrp="1" noChangeArrowheads="1"/>
          </p:cNvSpPr>
          <p:nvPr>
            <p:ph type="sldNum" sz="quarter" idx="5"/>
          </p:nvPr>
        </p:nvSpPr>
        <p:spPr>
          <a:noFill/>
          <a:ln>
            <a:miter lim="800000"/>
            <a:headEnd/>
            <a:tailEnd/>
          </a:ln>
        </p:spPr>
        <p:txBody>
          <a:bodyPr/>
          <a:lstStyle/>
          <a:p>
            <a:fld id="{5106AFE5-AECE-42E4-A5BF-BD8EF9FFB956}" type="slidenum">
              <a:rPr lang="es-ES" smtClean="0">
                <a:solidFill>
                  <a:srgbClr val="000000"/>
                </a:solidFill>
              </a:rPr>
              <a:pPr/>
              <a:t>9</a:t>
            </a:fld>
            <a:endParaRPr lang="es-ES" smtClean="0">
              <a:solidFill>
                <a:srgbClr val="000000"/>
              </a:solidFill>
            </a:endParaRPr>
          </a:p>
        </p:txBody>
      </p:sp>
      <p:sp>
        <p:nvSpPr>
          <p:cNvPr id="4609026" name="Rectangle 2"/>
          <p:cNvSpPr>
            <a:spLocks noGrp="1" noRot="1" noChangeAspect="1" noChangeArrowheads="1" noTextEdit="1"/>
          </p:cNvSpPr>
          <p:nvPr>
            <p:ph type="sldImg"/>
          </p:nvPr>
        </p:nvSpPr>
        <p:spPr>
          <a:ln/>
        </p:spPr>
      </p:sp>
      <p:sp>
        <p:nvSpPr>
          <p:cNvPr id="4609027"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3121" name="Rectangle 7"/>
          <p:cNvSpPr>
            <a:spLocks noGrp="1" noChangeArrowheads="1"/>
          </p:cNvSpPr>
          <p:nvPr>
            <p:ph type="sldNum" sz="quarter" idx="5"/>
          </p:nvPr>
        </p:nvSpPr>
        <p:spPr>
          <a:noFill/>
          <a:ln>
            <a:miter lim="800000"/>
            <a:headEnd/>
            <a:tailEnd/>
          </a:ln>
        </p:spPr>
        <p:txBody>
          <a:bodyPr/>
          <a:lstStyle/>
          <a:p>
            <a:fld id="{5347F63A-E787-482F-B0E1-7A450B267377}" type="slidenum">
              <a:rPr lang="es-ES" smtClean="0">
                <a:solidFill>
                  <a:srgbClr val="000000"/>
                </a:solidFill>
              </a:rPr>
              <a:pPr/>
              <a:t>12</a:t>
            </a:fld>
            <a:endParaRPr lang="es-ES" smtClean="0">
              <a:solidFill>
                <a:srgbClr val="000000"/>
              </a:solidFill>
            </a:endParaRPr>
          </a:p>
        </p:txBody>
      </p:sp>
      <p:sp>
        <p:nvSpPr>
          <p:cNvPr id="4613122" name="Rectangle 2"/>
          <p:cNvSpPr>
            <a:spLocks noGrp="1" noRot="1" noChangeAspect="1" noChangeArrowheads="1" noTextEdit="1"/>
          </p:cNvSpPr>
          <p:nvPr>
            <p:ph type="sldImg"/>
          </p:nvPr>
        </p:nvSpPr>
        <p:spPr>
          <a:ln/>
        </p:spPr>
      </p:sp>
      <p:sp>
        <p:nvSpPr>
          <p:cNvPr id="4613123"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5377" name="Rectangle 7"/>
          <p:cNvSpPr>
            <a:spLocks noGrp="1" noChangeArrowheads="1"/>
          </p:cNvSpPr>
          <p:nvPr>
            <p:ph type="sldNum" sz="quarter" idx="5"/>
          </p:nvPr>
        </p:nvSpPr>
        <p:spPr>
          <a:noFill/>
          <a:ln>
            <a:miter lim="800000"/>
            <a:headEnd/>
            <a:tailEnd/>
          </a:ln>
        </p:spPr>
        <p:txBody>
          <a:bodyPr/>
          <a:lstStyle/>
          <a:p>
            <a:fld id="{F31A493A-2897-47D8-A745-0380A55ED040}" type="slidenum">
              <a:rPr lang="es-ES" smtClean="0">
                <a:solidFill>
                  <a:srgbClr val="000000"/>
                </a:solidFill>
              </a:rPr>
              <a:pPr/>
              <a:t>16</a:t>
            </a:fld>
            <a:endParaRPr lang="es-ES" smtClean="0">
              <a:solidFill>
                <a:srgbClr val="000000"/>
              </a:solidFill>
            </a:endParaRPr>
          </a:p>
        </p:txBody>
      </p:sp>
      <p:sp>
        <p:nvSpPr>
          <p:cNvPr id="4965378" name="Rectangle 2"/>
          <p:cNvSpPr>
            <a:spLocks noGrp="1" noRot="1" noChangeAspect="1" noChangeArrowheads="1" noTextEdit="1"/>
          </p:cNvSpPr>
          <p:nvPr>
            <p:ph type="sldImg"/>
          </p:nvPr>
        </p:nvSpPr>
        <p:spPr>
          <a:ln/>
        </p:spPr>
      </p:sp>
      <p:sp>
        <p:nvSpPr>
          <p:cNvPr id="4965379"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7425" name="Rectangle 7"/>
          <p:cNvSpPr>
            <a:spLocks noGrp="1" noChangeArrowheads="1"/>
          </p:cNvSpPr>
          <p:nvPr>
            <p:ph type="sldNum" sz="quarter" idx="5"/>
          </p:nvPr>
        </p:nvSpPr>
        <p:spPr>
          <a:noFill/>
          <a:ln>
            <a:miter lim="800000"/>
            <a:headEnd/>
            <a:tailEnd/>
          </a:ln>
        </p:spPr>
        <p:txBody>
          <a:bodyPr/>
          <a:lstStyle/>
          <a:p>
            <a:fld id="{DF766426-BD3F-4F26-8A13-8DADC3ABB9E1}" type="slidenum">
              <a:rPr lang="es-ES" smtClean="0">
                <a:solidFill>
                  <a:srgbClr val="000000"/>
                </a:solidFill>
              </a:rPr>
              <a:pPr/>
              <a:t>17</a:t>
            </a:fld>
            <a:endParaRPr lang="es-ES" smtClean="0">
              <a:solidFill>
                <a:srgbClr val="000000"/>
              </a:solidFill>
            </a:endParaRPr>
          </a:p>
        </p:txBody>
      </p:sp>
      <p:sp>
        <p:nvSpPr>
          <p:cNvPr id="4967426" name="Rectangle 2"/>
          <p:cNvSpPr>
            <a:spLocks noGrp="1" noRot="1" noChangeAspect="1" noChangeArrowheads="1" noTextEdit="1"/>
          </p:cNvSpPr>
          <p:nvPr>
            <p:ph type="sldImg"/>
          </p:nvPr>
        </p:nvSpPr>
        <p:spPr>
          <a:ln/>
        </p:spPr>
      </p:sp>
      <p:sp>
        <p:nvSpPr>
          <p:cNvPr id="4709379" name="Rectangle 3"/>
          <p:cNvSpPr>
            <a:spLocks noGrp="1" noChangeArrowheads="1"/>
          </p:cNvSpPr>
          <p:nvPr>
            <p:ph type="body" idx="1"/>
          </p:nvPr>
        </p:nvSpPr>
        <p:spPr/>
        <p:txBody>
          <a:bodyPr/>
          <a:lstStyle/>
          <a:p>
            <a:pPr eaLnBrk="1" hangingPunct="1">
              <a:defRPr/>
            </a:pPr>
            <a:r>
              <a:rPr lang="es-ES_tradnl" b="1"/>
              <a:t>- Hipoglucemia: un 2% pueden simular ictus</a:t>
            </a:r>
          </a:p>
          <a:p>
            <a:pPr eaLnBrk="1" hangingPunct="1">
              <a:defRPr/>
            </a:pPr>
            <a:r>
              <a:rPr lang="es-ES_tradnl" b="1"/>
              <a:t>- Hiperglucemia, hipernatremia, hiponatremia</a:t>
            </a:r>
          </a:p>
          <a:p>
            <a:pPr eaLnBrk="1" hangingPunct="1">
              <a:defRPr/>
            </a:pPr>
            <a:r>
              <a:rPr lang="es-ES" b="1">
                <a:effectLst>
                  <a:outerShdw blurRad="38100" dist="38100" dir="2700000" algn="tl">
                    <a:srgbClr val="C0C0C0"/>
                  </a:outerShdw>
                </a:effectLst>
              </a:rPr>
              <a:t>- Tumor primario / M1, Abceso, Hematoma subdural, MAV</a:t>
            </a:r>
          </a:p>
          <a:p>
            <a:pPr eaLnBrk="1" hangingPunct="1">
              <a:defRPr/>
            </a:pPr>
            <a:r>
              <a:rPr lang="es-ES" b="1">
                <a:effectLst>
                  <a:outerShdw blurRad="38100" dist="38100" dir="2700000" algn="tl">
                    <a:srgbClr val="C0C0C0"/>
                  </a:outerShdw>
                </a:effectLst>
              </a:rPr>
              <a:t>- Migraña: </a:t>
            </a:r>
            <a:r>
              <a:rPr lang="es-ES" b="1">
                <a:solidFill>
                  <a:srgbClr val="0099CC"/>
                </a:solidFill>
                <a:effectLst>
                  <a:outerShdw blurRad="38100" dist="38100" dir="2700000" algn="tl">
                    <a:srgbClr val="C0C0C0"/>
                  </a:outerShdw>
                </a:effectLst>
              </a:rPr>
              <a:t>Clínica visual y sensitiva, en mancha aceite, Antecedentes de migraña,  Duración &lt; 30’</a:t>
            </a:r>
          </a:p>
          <a:p>
            <a:pPr eaLnBrk="1" hangingPunct="1">
              <a:defRPr/>
            </a:pPr>
            <a:r>
              <a:rPr lang="es-ES" b="1">
                <a:solidFill>
                  <a:srgbClr val="0099CC"/>
                </a:solidFill>
                <a:effectLst>
                  <a:outerShdw blurRad="38100" dist="38100" dir="2700000" algn="tl">
                    <a:srgbClr val="C0C0C0"/>
                  </a:outerShdw>
                </a:effectLst>
              </a:rPr>
              <a:t>- </a:t>
            </a:r>
            <a:r>
              <a:rPr lang="es-ES_tradnl" b="1">
                <a:effectLst>
                  <a:outerShdw blurRad="38100" dist="38100" dir="2700000" algn="tl">
                    <a:srgbClr val="C0C0C0"/>
                  </a:outerShdw>
                </a:effectLst>
              </a:rPr>
              <a:t>Electrocardiograma: es esencial debido a la gran incidencia de alteraciones cardiacas en pacientes con ictus coincidencia de ictus e infarto de miocardio, el ictus puede provocar arritmias</a:t>
            </a:r>
          </a:p>
          <a:p>
            <a:pPr eaLnBrk="1" hangingPunct="1">
              <a:defRPr/>
            </a:pPr>
            <a:endParaRPr lang="es-ES" b="1">
              <a:solidFill>
                <a:srgbClr val="0099CC"/>
              </a:solidFill>
              <a:effectLst>
                <a:outerShdw blurRad="38100" dist="38100" dir="2700000" algn="tl">
                  <a:srgbClr val="C0C0C0"/>
                </a:outerShdw>
              </a:effectLst>
            </a:endParaRPr>
          </a:p>
          <a:p>
            <a:pPr eaLnBrk="1" hangingPunct="1">
              <a:lnSpc>
                <a:spcPct val="70000"/>
              </a:lnSpc>
              <a:spcBef>
                <a:spcPct val="50000"/>
              </a:spcBef>
              <a:buClr>
                <a:schemeClr val="tx2"/>
              </a:buClr>
              <a:buSzPct val="60000"/>
              <a:buFont typeface="Wingdings" pitchFamily="2" charset="2"/>
              <a:buChar char="n"/>
              <a:defRPr/>
            </a:pPr>
            <a:endParaRPr lang="es-ES" b="1">
              <a:effectLst>
                <a:outerShdw blurRad="38100" dist="38100" dir="2700000" algn="tl">
                  <a:srgbClr val="C0C0C0"/>
                </a:outerShdw>
              </a:effectLst>
            </a:endParaRPr>
          </a:p>
          <a:p>
            <a:pPr eaLnBrk="1" hangingPunct="1">
              <a:defRPr/>
            </a:pPr>
            <a:endParaRPr lang="es-ES_tradnl" b="1"/>
          </a:p>
          <a:p>
            <a:pPr eaLnBrk="1" hangingPunct="1">
              <a:defRPr/>
            </a:pPr>
            <a:endParaRPr lang="es-ES_tradnl"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0497" name="Rectangle 7"/>
          <p:cNvSpPr>
            <a:spLocks noGrp="1" noChangeArrowheads="1"/>
          </p:cNvSpPr>
          <p:nvPr>
            <p:ph type="sldNum" sz="quarter" idx="5"/>
          </p:nvPr>
        </p:nvSpPr>
        <p:spPr>
          <a:noFill/>
          <a:ln>
            <a:miter lim="800000"/>
            <a:headEnd/>
            <a:tailEnd/>
          </a:ln>
        </p:spPr>
        <p:txBody>
          <a:bodyPr/>
          <a:lstStyle/>
          <a:p>
            <a:fld id="{2AD94FC2-638F-40F5-92AA-936C645120ED}" type="slidenum">
              <a:rPr lang="es-ES" smtClean="0">
                <a:solidFill>
                  <a:srgbClr val="000000"/>
                </a:solidFill>
              </a:rPr>
              <a:pPr/>
              <a:t>19</a:t>
            </a:fld>
            <a:endParaRPr lang="es-ES" smtClean="0">
              <a:solidFill>
                <a:srgbClr val="000000"/>
              </a:solidFill>
            </a:endParaRPr>
          </a:p>
        </p:txBody>
      </p:sp>
      <p:sp>
        <p:nvSpPr>
          <p:cNvPr id="4970498" name="Rectangle 2"/>
          <p:cNvSpPr>
            <a:spLocks noGrp="1" noRot="1" noChangeAspect="1" noChangeArrowheads="1" noTextEdit="1"/>
          </p:cNvSpPr>
          <p:nvPr>
            <p:ph type="sldImg"/>
          </p:nvPr>
        </p:nvSpPr>
        <p:spPr>
          <a:ln/>
        </p:spPr>
      </p:sp>
      <p:sp>
        <p:nvSpPr>
          <p:cNvPr id="4970499" name="Rectangle 3"/>
          <p:cNvSpPr>
            <a:spLocks noGrp="1" noChangeArrowheads="1"/>
          </p:cNvSpPr>
          <p:nvPr>
            <p:ph type="body" idx="1"/>
          </p:nvPr>
        </p:nvSpPr>
        <p:spPr>
          <a:noFill/>
        </p:spPr>
        <p:txBody>
          <a:bodyPr/>
          <a:lstStyle/>
          <a:p>
            <a:pPr eaLnBrk="1" hangingPunct="1"/>
            <a:r>
              <a:rPr lang="ca-ES" smtClean="0"/>
              <a:t>Ventriculomegàlia. Megacisterna magna.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AE8C55F-38B0-44E3-81B8-57532438242D}"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P spid="513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FBD0B608-DCBB-4992-92C1-24BF3EEB8E44}" type="slidenum">
              <a:rPr lang="es-ES"/>
              <a:pPr>
                <a:defRPr/>
              </a:pPr>
              <a:t>‹Nº›</a:t>
            </a:fld>
            <a:endParaRPr lang="es-E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ADDFA86-AE7C-42BD-AF0B-D052C5F8AA4A}" type="datetimeFigureOut">
              <a:rPr lang="es-ES"/>
              <a:pPr>
                <a:defRPr/>
              </a:pPr>
              <a:t>19/11/2012</a:t>
            </a:fld>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8DFF20CA-4615-48C5-999E-FF64A5A5DE6E}" type="slidenum">
              <a:rPr lang="es-ES"/>
              <a:pPr>
                <a:defRPr/>
              </a:pPr>
              <a:t>‹Nº›</a:t>
            </a:fld>
            <a:endParaRPr lang="es-ES"/>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fld id="{11459224-CECF-4565-8262-CC40897DB0C9}" type="datetimeFigureOut">
              <a:rPr lang="es-ES"/>
              <a:pPr>
                <a:defRPr/>
              </a:pPr>
              <a:t>19/11/2012</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66DA525F-8205-4EC8-8802-AFBC91F2EC84}" type="slidenum">
              <a:rPr lang="es-ES"/>
              <a:pPr>
                <a:defRPr/>
              </a:pPr>
              <a:t>‹Nº›</a:t>
            </a:fld>
            <a:endParaRPr lang="es-ES"/>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fld id="{52897D1A-C1E3-4DDF-8DF5-5BD63E3B06DA}" type="datetimeFigureOut">
              <a:rPr lang="es-ES"/>
              <a:pPr>
                <a:defRPr/>
              </a:pPr>
              <a:t>19/11/2012</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5CA5526-4076-4D85-81B4-7AF4359D43C1}" type="slidenum">
              <a:rPr lang="es-ES"/>
              <a:pPr>
                <a:defRPr/>
              </a:pPr>
              <a:t>‹Nº›</a:t>
            </a:fld>
            <a:endParaRPr lang="es-ES"/>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DB9DC660-E8CF-45BF-8425-D28B93F8458C}" type="datetimeFigureOut">
              <a:rPr lang="es-ES"/>
              <a:pPr>
                <a:defRPr/>
              </a:pPr>
              <a:t>19/11/2012</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5F416C2-3255-4F49-A400-F2F20D2276A5}" type="slidenum">
              <a:rPr lang="es-ES"/>
              <a:pPr>
                <a:defRPr/>
              </a:pPr>
              <a:t>‹Nº›</a:t>
            </a:fld>
            <a:endParaRPr lang="es-E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EAC52A2F-4D0D-4138-9099-F05B5C34DA51}" type="datetimeFigureOut">
              <a:rPr lang="es-ES"/>
              <a:pPr>
                <a:defRPr/>
              </a:pPr>
              <a:t>19/11/2012</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C408760A-39A7-4675-9A07-4A28707FC5C3}" type="slidenum">
              <a:rPr lang="es-ES"/>
              <a:pPr>
                <a:defRPr/>
              </a:pPr>
              <a:t>‹Nº›</a:t>
            </a:fld>
            <a:endParaRPr lang="es-ES"/>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DA19CA68-9ED9-48DD-8A92-F5C974268F04}" type="slidenum">
              <a:rPr lang="es-ES"/>
              <a:pPr>
                <a:defRPr/>
              </a:pPr>
              <a:t>‹Nº›</a:t>
            </a:fld>
            <a:endParaRPr lang="es-E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AE29BA86-ABAA-493B-B2AC-48FA97E75EA7}" type="slidenum">
              <a:rPr lang="es-ES"/>
              <a:pPr>
                <a:defRPr/>
              </a:pPr>
              <a:t>‹Nº›</a:t>
            </a:fld>
            <a:endParaRPr lang="es-ES"/>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AAA34FB-B201-4EE8-9DBE-5A88DB4E6726}" type="slidenum">
              <a:rPr lang="es-ES"/>
              <a:pPr>
                <a:defRPr/>
              </a:pPr>
              <a:t>‹Nº›</a:t>
            </a:fld>
            <a:endParaRPr lang="es-ES"/>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DC71561E-8EB5-44CA-82E5-FC8DD633AB86}" type="slidenum">
              <a:rPr lang="es-ES"/>
              <a:pPr>
                <a:defRPr/>
              </a:pPr>
              <a:t>‹Nº›</a:t>
            </a:fld>
            <a:endParaRPr lang="es-ES"/>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B2E38982-4AC1-4188-92EA-4B23F3B73457}" type="slidenum">
              <a:rPr lang="es-ES"/>
              <a:pPr>
                <a:defRPr/>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E2A41732-FDF1-45CD-8275-2A81AA971D8C}" type="slidenum">
              <a:rPr lang="es-ES"/>
              <a:pPr>
                <a:defRPr/>
              </a:pPr>
              <a:t>‹Nº›</a:t>
            </a:fld>
            <a:endParaRPr lang="es-ES"/>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EE6467BF-5F41-4DEB-8DC0-F43F47F517F4}" type="slidenum">
              <a:rPr lang="es-ES"/>
              <a:pPr>
                <a:defRPr/>
              </a:pPr>
              <a:t>‹Nº›</a:t>
            </a:fld>
            <a:endParaRPr lang="es-ES"/>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FE650853-0DA7-4B08-9EB3-346FA4B2CE4E}" type="slidenum">
              <a:rPr lang="es-ES"/>
              <a:pPr>
                <a:defRPr/>
              </a:pPr>
              <a:t>‹Nº›</a:t>
            </a:fld>
            <a:endParaRPr lang="es-ES"/>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F96EAE0C-CA1D-4698-8C58-5936281171EC}" type="slidenum">
              <a:rPr lang="es-ES"/>
              <a:pPr>
                <a:defRPr/>
              </a:pPr>
              <a:t>‹Nº›</a:t>
            </a:fld>
            <a:endParaRPr lang="es-ES"/>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80607B5-6F11-4BE1-977E-C84A7ED6343E}" type="slidenum">
              <a:rPr lang="es-ES"/>
              <a:pPr>
                <a:defRPr/>
              </a:pPr>
              <a:t>‹Nº›</a:t>
            </a:fld>
            <a:endParaRPr lang="es-ES"/>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44E53E2-8406-4502-B2AF-E6CD0E06B4E0}" type="slidenum">
              <a:rPr lang="es-ES"/>
              <a:pPr>
                <a:defRPr/>
              </a:pPr>
              <a:t>‹Nº›</a:t>
            </a:fld>
            <a:endParaRPr lang="es-ES"/>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E55A63E-19FA-4BF5-864B-4E7732260A8F}" type="slidenum">
              <a:rPr lang="es-ES"/>
              <a:pPr>
                <a:defRPr/>
              </a:pPr>
              <a:t>‹Nº›</a:t>
            </a:fld>
            <a:endParaRPr lang="es-ES"/>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solidFill>
                    <a:srgbClr val="91AFBF"/>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solidFill>
                    <a:srgbClr val="91AFBF"/>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solidFill>
                  <a:srgbClr val="91AFBF"/>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solidFill>
                  <a:srgbClr val="91AFBF"/>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p:txBody>
          <a:bodyPr/>
          <a:lstStyle>
            <a:lvl1pPr>
              <a:defRPr>
                <a:solidFill>
                  <a:srgbClr val="808080"/>
                </a:solidFill>
              </a:defRPr>
            </a:lvl1pPr>
          </a:lstStyle>
          <a:p>
            <a:pPr>
              <a:defRPr/>
            </a:pPr>
            <a:endParaRPr lang="es-ES"/>
          </a:p>
        </p:txBody>
      </p:sp>
      <p:sp>
        <p:nvSpPr>
          <p:cNvPr id="15" name="Rectangle 15"/>
          <p:cNvSpPr>
            <a:spLocks noGrp="1" noChangeArrowheads="1"/>
          </p:cNvSpPr>
          <p:nvPr>
            <p:ph type="ftr" sz="quarter" idx="11"/>
          </p:nvPr>
        </p:nvSpPr>
        <p:spPr/>
        <p:txBody>
          <a:bodyPr/>
          <a:lstStyle>
            <a:lvl1pPr>
              <a:defRPr>
                <a:solidFill>
                  <a:srgbClr val="808080"/>
                </a:solidFill>
              </a:defRPr>
            </a:lvl1pPr>
          </a:lstStyle>
          <a:p>
            <a:pPr>
              <a:defRPr/>
            </a:pPr>
            <a:endParaRPr lang="es-ES"/>
          </a:p>
        </p:txBody>
      </p:sp>
      <p:sp>
        <p:nvSpPr>
          <p:cNvPr id="16" name="Rectangle 16"/>
          <p:cNvSpPr>
            <a:spLocks noGrp="1" noChangeArrowheads="1"/>
          </p:cNvSpPr>
          <p:nvPr>
            <p:ph type="sldNum" sz="quarter" idx="12"/>
          </p:nvPr>
        </p:nvSpPr>
        <p:spPr/>
        <p:txBody>
          <a:bodyPr/>
          <a:lstStyle>
            <a:lvl1pPr>
              <a:defRPr>
                <a:solidFill>
                  <a:srgbClr val="808080"/>
                </a:solidFill>
              </a:defRPr>
            </a:lvl1pPr>
          </a:lstStyle>
          <a:p>
            <a:pPr>
              <a:defRPr/>
            </a:pPr>
            <a:fld id="{13C30B9A-B3A7-4959-A33E-699AD6D9ACCF}" type="slidenum">
              <a:rPr lang="es-ES"/>
              <a:pPr>
                <a:defRPr/>
              </a:pPr>
              <a:t>‹Nº›</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150938" y="214313"/>
            <a:ext cx="7804150"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592B947F-E634-4EBF-85F9-6811B6F8D86C}" type="slidenum">
              <a:rPr lang="es-ES"/>
              <a:pPr>
                <a:defRPr/>
              </a:pPr>
              <a:t>‹Nº›</a:t>
            </a:fld>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B69AAF3-0394-46D3-A7BA-50F40D70120C}" type="slidenum">
              <a:rPr lang="es-ES_tradnl"/>
              <a:pPr>
                <a:defRPr/>
              </a:pPr>
              <a:t>‹Nº›</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484E11C-6F35-4F6D-8650-3937B8ED3A40}" type="slidenum">
              <a:rPr lang="es-ES_tradnl"/>
              <a:pPr>
                <a:defRPr/>
              </a:pPr>
              <a:t>‹Nº›</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53CF0C2-B915-493F-A85D-A5548912C1C5}" type="slidenum">
              <a:rPr lang="es-ES_tradnl"/>
              <a:pPr>
                <a:defRPr/>
              </a:pPr>
              <a:t>‹Nº›</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F389990-6F96-4BB2-8E21-657C3A08855D}" type="slidenum">
              <a:rPr lang="es-ES_tradnl"/>
              <a:pPr>
                <a:defRPr/>
              </a:pPr>
              <a:t>‹Nº›</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7B1BC874-3EE0-49CC-8894-48C79B034EEB}" type="slidenum">
              <a:rPr lang="es-ES_tradnl"/>
              <a:pPr>
                <a:defRPr/>
              </a:pPr>
              <a:t>‹Nº›</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7969BCC5-3213-4A02-B07F-E49DEA0B6E46}" type="slidenum">
              <a:rPr lang="es-ES_tradnl"/>
              <a:pPr>
                <a:defRPr/>
              </a:pPr>
              <a:t>‹Nº›</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839519B2-26C5-4411-8EDA-758CBC34F426}"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51E81200-5F33-43E8-AE1E-98ED810907EF}" type="slidenum">
              <a:rPr lang="es-ES"/>
              <a:pPr>
                <a:defRPr/>
              </a:pPr>
              <a:t>‹Nº›</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37F1E94-FDE5-4AB9-9E27-3ACCE5083CA3}" type="slidenum">
              <a:rPr lang="es-ES_tradnl"/>
              <a:pPr>
                <a:defRPr/>
              </a:pPr>
              <a:t>‹Nº›</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4CF1FC9E-C2DE-4CC4-BF69-3E29391CF022}" type="slidenum">
              <a:rPr lang="es-ES_tradnl"/>
              <a:pPr>
                <a:defRPr/>
              </a:pPr>
              <a:t>‹Nº›</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7A13975-D9E2-449C-A1F8-8DAC036E8266}" type="slidenum">
              <a:rPr lang="es-ES_tradnl"/>
              <a:pPr>
                <a:defRPr/>
              </a:pPr>
              <a:t>‹Nº›</a:t>
            </a:fld>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A643916-E755-4695-A3D1-11141E734553}" type="slidenum">
              <a:rPr lang="es-ES_tradnl"/>
              <a:pPr>
                <a:defRPr/>
              </a:pPr>
              <a:t>‹Nº›</a:t>
            </a:fld>
            <a:endParaRPr lang="es-ES_trad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AAF64BD-FC95-49B4-A628-72C461394275}"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F7051D8-3F52-4587-878B-E215330110F2}" type="slidenum">
              <a:rPr lang="es-ES_tradnl"/>
              <a:pPr>
                <a:defRPr/>
              </a:pPr>
              <a:t>‹Nº›</a:t>
            </a:fld>
            <a:endParaRPr lang="es-ES_trad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EE3BD79F-D85C-491E-9370-CF12A9E04B7B}" type="slidenum">
              <a:rPr lang="es-ES_tradnl"/>
              <a:pPr>
                <a:defRPr/>
              </a:pPr>
              <a:t>‹Nº›</a:t>
            </a:fld>
            <a:endParaRPr lang="es-ES_trad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853FB12-D7DF-42E6-B53D-15E95D1B9B00}" type="slidenum">
              <a:rPr lang="es-ES_tradnl"/>
              <a:pPr>
                <a:defRPr/>
              </a:pPr>
              <a:t>‹Nº›</a:t>
            </a:fld>
            <a:endParaRPr lang="es-ES_trad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FD5556A0-39C1-418E-811E-D043E7A06D8B}" type="slidenum">
              <a:rPr lang="es-ES_tradnl"/>
              <a:pPr>
                <a:defRPr/>
              </a:pPr>
              <a:t>‹Nº›</a:t>
            </a:fld>
            <a:endParaRPr lang="es-ES_trad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E24AB5A3-D9A1-465F-A518-8116EB1A1728}"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F043B28-8751-4834-9A31-CBF3B3D5E92E}" type="slidenum">
              <a:rPr lang="es-ES"/>
              <a:pPr>
                <a:defRPr/>
              </a:pPr>
              <a:t>‹Nº›</a:t>
            </a:fld>
            <a:endParaRPr lang="es-E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1F41237F-48AC-40AB-97FA-832D6242C4A9}" type="slidenum">
              <a:rPr lang="es-ES_tradnl"/>
              <a:pPr>
                <a:defRPr/>
              </a:pPr>
              <a:t>‹Nº›</a:t>
            </a:fld>
            <a:endParaRPr lang="es-ES_trad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D2030CC-0E74-457E-B856-022E19BA9FA6}" type="slidenum">
              <a:rPr lang="es-ES_tradnl"/>
              <a:pPr>
                <a:defRPr/>
              </a:pPr>
              <a:t>‹Nº›</a:t>
            </a:fld>
            <a:endParaRPr lang="es-ES_trad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EAD78064-9051-4237-80C4-1A11963B7F9A}" type="slidenum">
              <a:rPr lang="es-ES_tradnl"/>
              <a:pPr>
                <a:defRPr/>
              </a:pPr>
              <a:t>‹Nº›</a:t>
            </a:fld>
            <a:endParaRPr lang="es-ES_trad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BEE5DB2C-12A9-466A-89F1-2E7EFD8B3AFB}" type="slidenum">
              <a:rPr lang="es-ES_tradnl"/>
              <a:pPr>
                <a:defRPr/>
              </a:pPr>
              <a:t>‹Nº›</a:t>
            </a:fld>
            <a:endParaRPr lang="es-ES_trad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B3FC37C1-0DC3-4B1A-8A57-0B1FDEF24622}" type="slidenum">
              <a:rPr lang="es-ES_tradnl"/>
              <a:pPr>
                <a:defRPr/>
              </a:pPr>
              <a:t>‹Nº›</a:t>
            </a:fld>
            <a:endParaRPr lang="es-ES_trad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solidFill>
                    <a:srgbClr val="91AFBF"/>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solidFill>
                    <a:srgbClr val="91AFBF"/>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solidFill>
                  <a:srgbClr val="91AFBF"/>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solidFill>
                  <a:srgbClr val="91AFBF"/>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808080"/>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808080"/>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808080"/>
                </a:solidFill>
              </a:defRPr>
            </a:lvl1pPr>
          </a:lstStyle>
          <a:p>
            <a:pPr>
              <a:defRPr/>
            </a:pPr>
            <a:fld id="{D4963E53-E839-49A5-8DCF-959C30AA49DA}"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P spid="5133" grpId="0" build="p"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B70E7711-5A8C-4B73-AFAA-431DEF65CFAC}" type="slidenum">
              <a:rPr lang="es-ES"/>
              <a:pPr>
                <a:defRPr/>
              </a:pPr>
              <a:t>‹Nº›</a:t>
            </a:fld>
            <a:endParaRPr lang="es-E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01EEA8F8-73B5-43D8-A287-86CA42D7369B}" type="slidenum">
              <a:rPr lang="es-ES"/>
              <a:pPr>
                <a:defRPr/>
              </a:pPr>
              <a:t>‹Nº›</a:t>
            </a:fld>
            <a:endParaRPr lang="es-E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AFD4453-8E21-4B7B-B1B7-37E2AEF5A9CB}" type="slidenum">
              <a:rPr lang="es-ES"/>
              <a:pPr>
                <a:defRPr/>
              </a:pPr>
              <a:t>‹Nº›</a:t>
            </a:fld>
            <a:endParaRPr lang="es-E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592ACEE2-FB3E-4825-933E-A0C7FDDABA2E}" type="slidenum">
              <a:rPr lang="es-ES"/>
              <a:pPr>
                <a:defRPr/>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74B20548-61A9-4E51-A1B1-81196BECE0D1}" type="slidenum">
              <a:rPr lang="es-ES"/>
              <a:pPr>
                <a:defRPr/>
              </a:pPr>
              <a:t>‹Nº›</a:t>
            </a:fld>
            <a:endParaRPr lang="es-E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EB5E3313-88F0-4441-9FC5-1A903618C614}" type="slidenum">
              <a:rPr lang="es-ES"/>
              <a:pPr>
                <a:defRPr/>
              </a:pPr>
              <a:t>‹Nº›</a:t>
            </a:fld>
            <a:endParaRPr lang="es-E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CC73A31A-ECF4-4267-9F50-3E41E8298951}" type="slidenum">
              <a:rPr lang="es-ES"/>
              <a:pPr>
                <a:defRPr/>
              </a:pPr>
              <a:t>‹Nº›</a:t>
            </a:fld>
            <a:endParaRPr lang="es-E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D8948A0-F22F-42FF-BAA4-23F88D22FE4E}" type="slidenum">
              <a:rPr lang="es-ES"/>
              <a:pPr>
                <a:defRPr/>
              </a:pPr>
              <a:t>‹Nº›</a:t>
            </a:fld>
            <a:endParaRPr lang="es-E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D11B2837-6C57-4E74-B64B-0ABFF12256C0}" type="slidenum">
              <a:rPr lang="es-ES"/>
              <a:pPr>
                <a:defRPr/>
              </a:pPr>
              <a:t>‹Nº›</a:t>
            </a:fld>
            <a:endParaRPr lang="es-E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E549E7F4-C4DE-4C73-A4F0-7DD641809155}" type="slidenum">
              <a:rPr lang="es-ES"/>
              <a:pPr>
                <a:defRPr/>
              </a:pPr>
              <a:t>‹Nº›</a:t>
            </a:fld>
            <a:endParaRPr lang="es-E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E5A38E32-A37D-4204-A771-65BEB140BDAF}" type="slidenum">
              <a:rPr lang="es-ES"/>
              <a:pPr>
                <a:defRPr/>
              </a:pPr>
              <a:t>‹Nº›</a:t>
            </a:fld>
            <a:endParaRPr lang="es-E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150938" y="214313"/>
            <a:ext cx="7804150"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08BC4D21-E53B-4A32-8E72-417E9FEB748A}" type="slidenum">
              <a:rPr lang="es-ES"/>
              <a:pPr>
                <a:defRPr/>
              </a:pPr>
              <a:t>‹Nº›</a:t>
            </a:fld>
            <a:endParaRPr lang="es-E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solidFill>
                    <a:srgbClr val="91AFBF"/>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solidFill>
                    <a:srgbClr val="91AFBF"/>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solidFill>
                  <a:srgbClr val="91AFBF"/>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solidFill>
                  <a:srgbClr val="91AFBF"/>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808080"/>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808080"/>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808080"/>
                </a:solidFill>
              </a:defRPr>
            </a:lvl1pPr>
          </a:lstStyle>
          <a:p>
            <a:pPr>
              <a:defRPr/>
            </a:pPr>
            <a:fld id="{7AC92F81-DE95-4BFC-9CFF-1A9B8900171B}"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P spid="5133" grpId="0" build="p" autoUpdateAnimBg="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F2EC38F7-C7EC-4559-B060-5D1E1F864EAC}" type="slidenum">
              <a:rPr lang="es-ES"/>
              <a:pPr>
                <a:defRPr/>
              </a:pPr>
              <a:t>‹Nº›</a:t>
            </a:fld>
            <a:endParaRPr lang="es-E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75551773-1A13-4195-A3C4-9F2422A8BE0B}" type="slidenum">
              <a:rPr lang="es-ES"/>
              <a:pPr>
                <a:defRPr/>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9C3FCD84-EDEC-48E1-A656-7C5EC286C955}" type="slidenum">
              <a:rPr lang="es-ES"/>
              <a:pPr>
                <a:defRPr/>
              </a:pPr>
              <a:t>‹Nº›</a:t>
            </a:fld>
            <a:endParaRPr lang="es-E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15F15F31-FCCC-40FD-BAF1-5DF729853090}" type="slidenum">
              <a:rPr lang="es-ES"/>
              <a:pPr>
                <a:defRPr/>
              </a:pPr>
              <a:t>‹Nº›</a:t>
            </a:fld>
            <a:endParaRPr lang="es-E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371D9717-125A-4217-AEA4-7F7012B89B7B}" type="slidenum">
              <a:rPr lang="es-ES"/>
              <a:pPr>
                <a:defRPr/>
              </a:pPr>
              <a:t>‹Nº›</a:t>
            </a:fld>
            <a:endParaRPr lang="es-E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CF66CDC0-6278-4BC7-B50A-F86657079FF7}" type="slidenum">
              <a:rPr lang="es-ES"/>
              <a:pPr>
                <a:defRPr/>
              </a:pPr>
              <a:t>‹Nº›</a:t>
            </a:fld>
            <a:endParaRPr lang="es-E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85B92EAC-0B34-4777-B4BD-6BB948E8C524}" type="slidenum">
              <a:rPr lang="es-ES"/>
              <a:pPr>
                <a:defRPr/>
              </a:pPr>
              <a:t>‹Nº›</a:t>
            </a:fld>
            <a:endParaRPr lang="es-E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9D4E2CE-7372-4F89-80D9-BDC5E21980BB}" type="slidenum">
              <a:rPr lang="es-ES"/>
              <a:pPr>
                <a:defRPr/>
              </a:pPr>
              <a:t>‹Nº›</a:t>
            </a:fld>
            <a:endParaRPr lang="es-E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005551A-0200-478B-A7C6-654E431D1B0E}" type="slidenum">
              <a:rPr lang="es-ES"/>
              <a:pPr>
                <a:defRPr/>
              </a:pPr>
              <a:t>‹Nº›</a:t>
            </a:fld>
            <a:endParaRPr lang="es-E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014EF730-A98C-46A5-96D2-0B1D26402FAF}" type="slidenum">
              <a:rPr lang="es-ES"/>
              <a:pPr>
                <a:defRPr/>
              </a:pPr>
              <a:t>‹Nº›</a:t>
            </a:fld>
            <a:endParaRPr lang="es-E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727BE27A-1E3C-42EC-8CBA-E6F427678E14}" type="slidenum">
              <a:rPr lang="es-ES"/>
              <a:pPr>
                <a:defRPr/>
              </a:pPr>
              <a:t>‹Nº›</a:t>
            </a:fld>
            <a:endParaRPr lang="es-E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150938" y="214313"/>
            <a:ext cx="7804150"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B5EA2050-AD50-4C85-B410-AD1B4C149A85}" type="slidenum">
              <a:rPr lang="es-ES"/>
              <a:pPr>
                <a:defRPr/>
              </a:pPr>
              <a:t>‹Nº›</a:t>
            </a:fld>
            <a:endParaRPr lang="es-E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solidFill>
                    <a:srgbClr val="91AFBF"/>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solidFill>
                    <a:srgbClr val="91AFBF"/>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solidFill>
                  <a:srgbClr val="91AFBF"/>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solidFill>
                  <a:srgbClr val="91AFBF"/>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808080"/>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808080"/>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808080"/>
                </a:solidFill>
              </a:defRPr>
            </a:lvl1pPr>
          </a:lstStyle>
          <a:p>
            <a:pPr>
              <a:defRPr/>
            </a:pPr>
            <a:fld id="{8335B72D-8E4D-4F4D-8E1A-555A59EA4A35}"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P spid="5133" grpId="0" build="p"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DBDE6D44-B5BC-4B6F-9068-FDD05DDE82B2}" type="slidenum">
              <a:rPr lang="es-ES"/>
              <a:pPr>
                <a:defRPr/>
              </a:pPr>
              <a:t>‹Nº›</a:t>
            </a:fld>
            <a:endParaRPr lang="es-E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2878EC56-E58A-463E-8280-1980EA0C1F69}" type="slidenum">
              <a:rPr lang="es-ES"/>
              <a:pPr>
                <a:defRPr/>
              </a:pPr>
              <a:t>‹Nº›</a:t>
            </a:fld>
            <a:endParaRPr lang="es-E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1CD1FE0-414C-41FD-976C-893B9071CBD1}" type="slidenum">
              <a:rPr lang="es-ES"/>
              <a:pPr>
                <a:defRPr/>
              </a:pPr>
              <a:t>‹Nº›</a:t>
            </a:fld>
            <a:endParaRPr lang="es-E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753491A7-E299-4A17-AEFE-C0107697C562}" type="slidenum">
              <a:rPr lang="es-ES"/>
              <a:pPr>
                <a:defRPr/>
              </a:pPr>
              <a:t>‹Nº›</a:t>
            </a:fld>
            <a:endParaRPr lang="es-E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D2B4869B-C461-4AE4-BCCE-7D6D88AD62C1}" type="slidenum">
              <a:rPr lang="es-ES"/>
              <a:pPr>
                <a:defRPr/>
              </a:pPr>
              <a:t>‹Nº›</a:t>
            </a:fld>
            <a:endParaRPr lang="es-E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F2051DB1-8858-40F3-9B52-8101B7719547}" type="slidenum">
              <a:rPr lang="es-ES"/>
              <a:pPr>
                <a:defRPr/>
              </a:pPr>
              <a:t>‹Nº›</a:t>
            </a:fld>
            <a:endParaRPr lang="es-E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BB6F54D2-CE64-498C-8FFC-C21017E3A75A}" type="slidenum">
              <a:rPr lang="es-ES"/>
              <a:pPr>
                <a:defRPr/>
              </a:pPr>
              <a:t>‹Nº›</a:t>
            </a:fld>
            <a:endParaRPr lang="es-E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79879D3-ACE1-46F9-B947-1CA3E0D348BF}" type="slidenum">
              <a:rPr lang="es-ES"/>
              <a:pPr>
                <a:defRPr/>
              </a:pPr>
              <a:t>‹Nº›</a:t>
            </a:fld>
            <a:endParaRPr lang="es-E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6875ACA7-6986-455F-A922-2E8D3C7B35FB}" type="slidenum">
              <a:rPr lang="es-ES"/>
              <a:pPr>
                <a:defRPr/>
              </a:pPr>
              <a:t>‹Nº›</a:t>
            </a:fld>
            <a:endParaRPr lang="es-E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77C595D0-8628-4995-A159-D9CF996F36B2}" type="slidenum">
              <a:rPr lang="es-ES"/>
              <a:pPr>
                <a:defRPr/>
              </a:pPr>
              <a:t>‹Nº›</a:t>
            </a:fld>
            <a:endParaRPr lang="es-E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098DF98-3D70-468E-9F21-345BA65BEA4B}" type="slidenum">
              <a:rPr lang="es-ES"/>
              <a:pPr>
                <a:defRPr/>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92F9C87E-0BB8-4B86-880E-327B7863849B}" type="slidenum">
              <a:rPr lang="es-ES"/>
              <a:pPr>
                <a:defRPr/>
              </a:pPr>
              <a:t>‹Nº›</a:t>
            </a:fld>
            <a:endParaRPr lang="es-E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150938" y="214313"/>
            <a:ext cx="7804150"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18BA6D28-2439-4450-BE80-066CD4FD7E6C}" type="slidenum">
              <a:rPr lang="es-ES"/>
              <a:pPr>
                <a:defRPr/>
              </a:pPr>
              <a:t>‹Nº›</a:t>
            </a:fld>
            <a:endParaRPr lang="es-E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p>
                <a:pPr>
                  <a:defRPr/>
                </a:pPr>
                <a:endParaRPr lang="ca-ES">
                  <a:solidFill>
                    <a:srgbClr val="91AFBF"/>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p>
                <a:pPr>
                  <a:defRPr/>
                </a:pPr>
                <a:endParaRPr lang="ca-ES">
                  <a:solidFill>
                    <a:srgbClr val="91AFBF"/>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defRPr/>
              </a:pPr>
              <a:endParaRPr lang="ca-ES">
                <a:solidFill>
                  <a:srgbClr val="91AFBF"/>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p>
              <a:pPr>
                <a:defRPr/>
              </a:pPr>
              <a:endParaRPr lang="ca-ES">
                <a:solidFill>
                  <a:srgbClr val="91AFBF"/>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p>
              <a:pPr>
                <a:defRPr/>
              </a:pPr>
              <a:endParaRPr lang="ca-ES">
                <a:solidFill>
                  <a:srgbClr val="91AFBF"/>
                </a:solidFill>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808080"/>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808080"/>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808080"/>
                </a:solidFill>
              </a:defRPr>
            </a:lvl1pPr>
          </a:lstStyle>
          <a:p>
            <a:pPr>
              <a:defRPr/>
            </a:pPr>
            <a:fld id="{3DBC1B39-B66D-4C58-A89A-79822E803920}"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P spid="5133" grpId="0" build="p" autoUpdateAnimBg="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A9AC467-3E68-4315-A1C3-C6C2C626976F}" type="slidenum">
              <a:rPr lang="es-ES"/>
              <a:pPr>
                <a:defRPr/>
              </a:pPr>
              <a:t>‹Nº›</a:t>
            </a:fld>
            <a:endParaRPr lang="es-E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DBC3C8B-CB22-4519-90C8-48C2D537A7D8}" type="slidenum">
              <a:rPr lang="es-ES"/>
              <a:pPr>
                <a:defRPr/>
              </a:pPr>
              <a:t>‹Nº›</a:t>
            </a:fld>
            <a:endParaRPr lang="es-ES"/>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7F72829E-4A08-435D-9769-1BA062B795D7}" type="slidenum">
              <a:rPr lang="es-ES"/>
              <a:pPr>
                <a:defRPr/>
              </a:pPr>
              <a:t>‹Nº›</a:t>
            </a:fld>
            <a:endParaRPr lang="es-E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E9469224-FF06-4D0E-B44B-787BB0E4B661}" type="slidenum">
              <a:rPr lang="es-ES"/>
              <a:pPr>
                <a:defRPr/>
              </a:pPr>
              <a:t>‹Nº›</a:t>
            </a:fld>
            <a:endParaRPr lang="es-ES"/>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ADA42306-A100-4A2C-9FC2-3748EAC157D3}" type="slidenum">
              <a:rPr lang="es-ES"/>
              <a:pPr>
                <a:defRPr/>
              </a:pPr>
              <a:t>‹Nº›</a:t>
            </a:fld>
            <a:endParaRPr lang="es-E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2BF74D80-8982-498B-9FEC-F0F99FA05A66}" type="slidenum">
              <a:rPr lang="es-ES"/>
              <a:pPr>
                <a:defRPr/>
              </a:pPr>
              <a:t>‹Nº›</a:t>
            </a:fld>
            <a:endParaRPr lang="es-E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928D916-28FE-4679-A9B3-ABA00CF4447F}" type="slidenum">
              <a:rPr lang="es-ES"/>
              <a:pPr>
                <a:defRPr/>
              </a:pPr>
              <a:t>‹Nº›</a:t>
            </a:fld>
            <a:endParaRPr lang="es-ES"/>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83785F6-BE2B-4140-9815-F978C1919C9C}" type="slidenum">
              <a:rPr lang="es-ES"/>
              <a:pPr>
                <a:defRPr/>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DCB1A342-9479-403F-A73C-45E0B18043C7}" type="slidenum">
              <a:rPr lang="es-ES"/>
              <a:pPr>
                <a:defRPr/>
              </a:pPr>
              <a:t>‹Nº›</a:t>
            </a:fld>
            <a:endParaRPr lang="es-E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D0792BD8-FD58-456C-AA9F-57B0E63235E2}" type="slidenum">
              <a:rPr lang="es-ES"/>
              <a:pPr>
                <a:defRPr/>
              </a:pPr>
              <a:t>‹Nº›</a:t>
            </a:fld>
            <a:endParaRPr lang="es-ES"/>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65C35C6E-0506-4B98-AA91-8116473E7DAB}" type="slidenum">
              <a:rPr lang="es-ES"/>
              <a:pPr>
                <a:defRPr/>
              </a:pPr>
              <a:t>‹Nº›</a:t>
            </a:fld>
            <a:endParaRPr lang="es-ES"/>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150938" y="214313"/>
            <a:ext cx="7804150" cy="591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9E61550C-3953-4E4D-9C6B-8EAA398C2646}" type="slidenum">
              <a:rPr lang="es-ES"/>
              <a:pPr>
                <a:defRPr/>
              </a:pPr>
              <a:t>‹Nº›</a:t>
            </a:fld>
            <a:endParaRPr lang="es-ES"/>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FF38B04D-DCE5-4A48-89DF-334301B07250}" type="slidenum">
              <a:rPr lang="es-ES"/>
              <a:pPr>
                <a:defRPr/>
              </a:pPr>
              <a:t>‹Nº›</a:t>
            </a:fld>
            <a:endParaRPr lang="es-E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A1129AA2-58D4-4EF2-8EB5-17C55FF4EBA1}" type="slidenum">
              <a:rPr lang="es-ES"/>
              <a:pPr>
                <a:defRPr/>
              </a:pPr>
              <a:t>‹Nº›</a:t>
            </a:fld>
            <a:endParaRPr lang="es-ES"/>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32FB2A14-46C9-486D-87FB-AC7AEE866612}" type="slidenum">
              <a:rPr lang="es-ES"/>
              <a:pPr>
                <a:defRPr/>
              </a:pPr>
              <a:t>‹Nº›</a:t>
            </a:fld>
            <a:endParaRPr lang="es-ES"/>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1F3C60C-13A4-46BA-A379-47BB49B66F0A}" type="slidenum">
              <a:rPr lang="es-ES"/>
              <a:pPr>
                <a:defRPr/>
              </a:pPr>
              <a:t>‹Nº›</a:t>
            </a:fld>
            <a:endParaRPr lang="es-ES"/>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068E4801-FE98-44FB-8253-54BEE9185397}" type="slidenum">
              <a:rPr lang="es-ES"/>
              <a:pPr>
                <a:defRPr/>
              </a:pPr>
              <a:t>‹Nº›</a:t>
            </a:fld>
            <a:endParaRPr lang="es-E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92493360-DBA4-4AAB-8ED3-423A8F1440D1}" type="slidenum">
              <a:rPr lang="es-ES"/>
              <a:pPr>
                <a:defRPr/>
              </a:pPr>
              <a:t>‹Nº›</a:t>
            </a:fld>
            <a:endParaRPr lang="es-E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23D959CD-7E5E-4575-9B50-2F130110EC87}" type="slidenum">
              <a:rPr lang="es-ES"/>
              <a:pPr>
                <a:defRPr/>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DBC229E3-5EF0-45BE-95A6-464910F7C345}" type="slidenum">
              <a:rPr lang="es-ES"/>
              <a:pPr>
                <a:defRPr/>
              </a:pPr>
              <a:t>‹Nº›</a:t>
            </a:fld>
            <a:endParaRPr lang="es-ES"/>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AAEAC4A-A6AF-4055-B447-63379B3A7895}" type="slidenum">
              <a:rPr lang="es-ES"/>
              <a:pPr>
                <a:defRPr/>
              </a:pPr>
              <a:t>‹Nº›</a:t>
            </a:fld>
            <a:endParaRPr lang="es-ES"/>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9F9002A-67F6-4502-8930-0A9F4CCAABFF}" type="slidenum">
              <a:rPr lang="es-ES"/>
              <a:pPr>
                <a:defRPr/>
              </a:pPr>
              <a:t>‹Nº›</a:t>
            </a:fld>
            <a:endParaRPr lang="es-ES"/>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4539009-0389-49EB-B82D-B8CF9962D04B}" type="slidenum">
              <a:rPr lang="es-ES"/>
              <a:pPr>
                <a:defRPr/>
              </a:pPr>
              <a:t>‹Nº›</a:t>
            </a:fld>
            <a:endParaRPr lang="es-ES"/>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8740AEC-19BA-4ECE-A6CD-711D48373F98}" type="slidenum">
              <a:rPr lang="es-ES"/>
              <a:pPr>
                <a:defRPr/>
              </a:pPr>
              <a:t>‹Nº›</a:t>
            </a:fld>
            <a:endParaRPr lang="es-E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3357563"/>
            <a:ext cx="9009062"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a:defRPr/>
              </a:pPr>
              <a:endParaRPr lang="es-ES">
                <a:latin typeface="Arial" pitchFamily="34" charset="0"/>
              </a:endParaRPr>
            </a:p>
          </p:txBody>
        </p:sp>
      </p:grpSp>
      <p:sp>
        <p:nvSpPr>
          <p:cNvPr id="5613580" name="Rectangle 12"/>
          <p:cNvSpPr>
            <a:spLocks noGrp="1" noChangeArrowheads="1"/>
          </p:cNvSpPr>
          <p:nvPr>
            <p:ph type="ctrTitle"/>
          </p:nvPr>
        </p:nvSpPr>
        <p:spPr>
          <a:xfrm>
            <a:off x="990600" y="1676400"/>
            <a:ext cx="7772400" cy="1462088"/>
          </a:xfrm>
        </p:spPr>
        <p:txBody>
          <a:bodyPr/>
          <a:lstStyle>
            <a:lvl1pPr>
              <a:defRPr/>
            </a:lvl1pPr>
          </a:lstStyle>
          <a:p>
            <a:pPr lvl="0"/>
            <a:r>
              <a:rPr lang="es-ES" noProof="0" smtClean="0"/>
              <a:t>Haga clic para cambiar el estilo de título	</a:t>
            </a:r>
          </a:p>
        </p:txBody>
      </p:sp>
      <p:sp>
        <p:nvSpPr>
          <p:cNvPr id="56135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noProof="0" smtClean="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255C3B24-6C79-4F41-BDDD-B5811E55381F}" type="datetimeFigureOut">
              <a:rPr lang="es-ES"/>
              <a:pPr>
                <a:defRPr/>
              </a:pPr>
              <a:t>19/11/2012</a:t>
            </a:fld>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CC75CB0-4CE0-480E-8A55-0AA4EF4D014A}" type="slidenum">
              <a:rPr lang="es-ES"/>
              <a:pPr>
                <a:defRPr/>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613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135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3580" grpId="0" autoUpdateAnimBg="0"/>
      <p:bldP spid="5613581" grpId="0" build="p" autoUpdateAnimBg="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860EFC65-4002-4358-9DA5-F6B3C30A44D7}" type="datetimeFigureOut">
              <a:rPr lang="es-ES"/>
              <a:pPr>
                <a:defRPr/>
              </a:pPr>
              <a:t>19/11/2012</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53A8BF71-00BB-4A99-B47E-B70235FE68F8}" type="slidenum">
              <a:rPr lang="es-ES"/>
              <a:pPr>
                <a:defRPr/>
              </a:pPr>
              <a:t>‹Nº›</a:t>
            </a:fld>
            <a:endParaRPr lang="es-ES"/>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fld id="{45AA76F4-9C4D-4434-9C03-517C1227D16B}" type="datetimeFigureOut">
              <a:rPr lang="es-ES"/>
              <a:pPr>
                <a:defRPr/>
              </a:pPr>
              <a:t>19/11/2012</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46594B15-5848-403C-B6ED-5A91EB1962E8}" type="slidenum">
              <a:rPr lang="es-ES"/>
              <a:pPr>
                <a:defRPr/>
              </a:pPr>
              <a:t>‹Nº›</a:t>
            </a:fld>
            <a:endParaRPr lang="es-ES"/>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fld id="{0C6B8418-66D1-4170-A569-ACFA4515754E}" type="datetimeFigureOut">
              <a:rPr lang="es-ES"/>
              <a:pPr>
                <a:defRPr/>
              </a:pPr>
              <a:t>19/11/2012</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CAA58348-6BE3-468B-8059-38439D627DBB}" type="slidenum">
              <a:rPr lang="es-ES"/>
              <a:pPr>
                <a:defRPr/>
              </a:pPr>
              <a:t>‹Nº›</a:t>
            </a:fld>
            <a:endParaRPr lang="es-ES"/>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fld id="{663CF90A-B604-47BE-AF6E-6D36788D41B1}" type="datetimeFigureOut">
              <a:rPr lang="es-ES"/>
              <a:pPr>
                <a:defRPr/>
              </a:pPr>
              <a:t>19/11/2012</a:t>
            </a:fld>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487CF54B-4104-4FCF-BD9E-156E44D28A1C}" type="slidenum">
              <a:rPr lang="es-ES"/>
              <a:pPr>
                <a:defRPr/>
              </a:pPr>
              <a:t>‹Nº›</a:t>
            </a:fld>
            <a:endParaRPr lang="es-E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fld id="{258618E7-B153-478C-949A-DAE66671D38B}" type="datetimeFigureOut">
              <a:rPr lang="es-ES"/>
              <a:pPr>
                <a:defRPr/>
              </a:pPr>
              <a:t>19/11/2012</a:t>
            </a:fld>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A92BB11A-D6E1-4F8F-A82A-390BF93E4FED}" type="slidenum">
              <a:rPr lang="es-ES"/>
              <a:pPr>
                <a:defRPr/>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2E31EDCB-82A3-4A0A-ADE8-CB36E29B34AD}"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3" r:id="rId1"/>
    <p:sldLayoutId id="2147483934" r:id="rId2"/>
    <p:sldLayoutId id="2147483933" r:id="rId3"/>
    <p:sldLayoutId id="2147483932" r:id="rId4"/>
    <p:sldLayoutId id="2147483931" r:id="rId5"/>
    <p:sldLayoutId id="2147483930" r:id="rId6"/>
    <p:sldLayoutId id="2147483929" r:id="rId7"/>
    <p:sldLayoutId id="2147483928" r:id="rId8"/>
    <p:sldLayoutId id="2147483927" r:id="rId9"/>
    <p:sldLayoutId id="2147483926" r:id="rId10"/>
    <p:sldLayoutId id="2147483925" r:id="rId11"/>
    <p:sldLayoutId id="2147483924"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91AFBF"/>
                </a:solidFill>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91AFBF"/>
                </a:solidFill>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91AFBF"/>
                </a:solidFill>
                <a:latin typeface="+mn-lt"/>
              </a:defRPr>
            </a:lvl1pPr>
          </a:lstStyle>
          <a:p>
            <a:pPr>
              <a:defRPr/>
            </a:pPr>
            <a:fld id="{B14B2326-360C-4067-80D5-10877A983E4B}"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2" r:id="rId1"/>
    <p:sldLayoutId id="2147484031" r:id="rId2"/>
    <p:sldLayoutId id="2147484030" r:id="rId3"/>
    <p:sldLayoutId id="2147484029" r:id="rId4"/>
    <p:sldLayoutId id="2147484028" r:id="rId5"/>
    <p:sldLayoutId id="2147484027" r:id="rId6"/>
    <p:sldLayoutId id="2147484026" r:id="rId7"/>
    <p:sldLayoutId id="2147484025" r:id="rId8"/>
    <p:sldLayoutId id="2147484024" r:id="rId9"/>
    <p:sldLayoutId id="2147484023" r:id="rId10"/>
    <p:sldLayoutId id="2147484022"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503091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503091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4" name="Rectangle 14"/>
          <p:cNvSpPr>
            <a:spLocks noGrp="1" noChangeArrowheads="1"/>
          </p:cNvSpPr>
          <p:nvPr>
            <p:ph type="dt" sz="half" idx="2"/>
          </p:nvPr>
        </p:nvSpPr>
        <p:spPr bwMode="auto">
          <a:xfrm>
            <a:off x="990600" y="6248400"/>
            <a:ext cx="1905000" cy="457200"/>
          </a:xfrm>
          <a:prstGeom prst="rect">
            <a:avLst/>
          </a:prstGeom>
          <a:extLst/>
        </p:spPr>
        <p:txBody>
          <a:bodyPr vert="horz" wrap="square" lIns="91440" tIns="45720" rIns="91440" bIns="45720" numCol="1" anchor="b" anchorCtr="0" compatLnSpc="1">
            <a:prstTxWarp prst="textNoShape">
              <a:avLst/>
            </a:prstTxWarp>
          </a:bodyPr>
          <a:lstStyle>
            <a:lvl1pPr>
              <a:defRPr sz="1400">
                <a:solidFill>
                  <a:srgbClr val="808080"/>
                </a:solidFill>
                <a:latin typeface="+mn-lt"/>
              </a:defRPr>
            </a:lvl1pPr>
          </a:lstStyle>
          <a:p>
            <a:pPr>
              <a:defRPr/>
            </a:pPr>
            <a:endParaRPr lang="es-ES"/>
          </a:p>
        </p:txBody>
      </p:sp>
      <p:sp>
        <p:nvSpPr>
          <p:cNvPr id="25" name="Rectangle 15"/>
          <p:cNvSpPr>
            <a:spLocks noGrp="1" noChangeArrowheads="1"/>
          </p:cNvSpPr>
          <p:nvPr>
            <p:ph type="ftr" sz="quarter" idx="3"/>
          </p:nvPr>
        </p:nvSpPr>
        <p:spPr bwMode="auto">
          <a:xfrm>
            <a:off x="3429000" y="6248400"/>
            <a:ext cx="2895600" cy="457200"/>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rgbClr val="808080"/>
                </a:solidFill>
                <a:latin typeface="+mn-lt"/>
              </a:defRPr>
            </a:lvl1pPr>
          </a:lstStyle>
          <a:p>
            <a:pPr>
              <a:defRPr/>
            </a:pPr>
            <a:endParaRPr lang="es-ES"/>
          </a:p>
        </p:txBody>
      </p:sp>
      <p:sp>
        <p:nvSpPr>
          <p:cNvPr id="26" name="Rectangle 16"/>
          <p:cNvSpPr>
            <a:spLocks noGrp="1" noChangeArrowheads="1"/>
          </p:cNvSpPr>
          <p:nvPr>
            <p:ph type="sldNum" sz="quarter" idx="4"/>
          </p:nvPr>
        </p:nvSpPr>
        <p:spPr bwMode="auto">
          <a:xfrm>
            <a:off x="6858000" y="6248400"/>
            <a:ext cx="1905000" cy="457200"/>
          </a:xfrm>
          <a:prstGeom prst="rect">
            <a:avLst/>
          </a:prstGeom>
          <a:extLst/>
        </p:spPr>
        <p:txBody>
          <a:bodyPr vert="horz" wrap="square" lIns="91440" tIns="45720" rIns="91440" bIns="45720" numCol="1" anchor="b" anchorCtr="0" compatLnSpc="1">
            <a:prstTxWarp prst="textNoShape">
              <a:avLst/>
            </a:prstTxWarp>
          </a:bodyPr>
          <a:lstStyle>
            <a:lvl1pPr algn="r">
              <a:defRPr sz="1400">
                <a:solidFill>
                  <a:srgbClr val="808080"/>
                </a:solidFill>
                <a:latin typeface="+mn-lt"/>
              </a:defRPr>
            </a:lvl1pPr>
          </a:lstStyle>
          <a:p>
            <a:pPr>
              <a:defRPr/>
            </a:pPr>
            <a:fld id="{BBF40C73-7636-4FFB-B72D-3C185D99BE53}"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9"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030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309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03091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0309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0309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030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0915" grpId="0" autoUpdateAnimBg="0"/>
      <p:bldP spid="5030916" grpId="0" build="p" autoUpdateAnimBg="0">
        <p:tmplLst>
          <p:tmpl lvl="1">
            <p:tnLst>
              <p:par>
                <p:cTn presetID="1" presetClass="entr" presetSubtype="0" fill="hold" nodeType="clickEffect">
                  <p:stCondLst>
                    <p:cond delay="0"/>
                  </p:stCondLst>
                  <p:childTnLst>
                    <p:set>
                      <p:cBhvr>
                        <p:cTn dur="1" fill="hold">
                          <p:stCondLst>
                            <p:cond delay="499"/>
                          </p:stCondLst>
                        </p:cTn>
                        <p:tgtEl>
                          <p:spTgt spid="503091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503091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503091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503091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503091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Arial"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391373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_tradnl"/>
          </a:p>
        </p:txBody>
      </p:sp>
      <p:sp>
        <p:nvSpPr>
          <p:cNvPr id="391373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_tradnl"/>
          </a:p>
        </p:txBody>
      </p:sp>
      <p:sp>
        <p:nvSpPr>
          <p:cNvPr id="391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1C4399B-56DC-4288-83AA-44AB48975AD4}"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945" r:id="rId1"/>
    <p:sldLayoutId id="2147483944" r:id="rId2"/>
    <p:sldLayoutId id="2147483943" r:id="rId3"/>
    <p:sldLayoutId id="2147483942" r:id="rId4"/>
    <p:sldLayoutId id="2147483941" r:id="rId5"/>
    <p:sldLayoutId id="2147483940" r:id="rId6"/>
    <p:sldLayoutId id="2147483939" r:id="rId7"/>
    <p:sldLayoutId id="2147483938" r:id="rId8"/>
    <p:sldLayoutId id="2147483937" r:id="rId9"/>
    <p:sldLayoutId id="2147483936"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391578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_tradnl"/>
          </a:p>
        </p:txBody>
      </p:sp>
      <p:sp>
        <p:nvSpPr>
          <p:cNvPr id="391578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_tradnl"/>
          </a:p>
        </p:txBody>
      </p:sp>
      <p:sp>
        <p:nvSpPr>
          <p:cNvPr id="391578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3A55B93-A954-4626-A25F-4CDB32C2A60A}"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956" r:id="rId1"/>
    <p:sldLayoutId id="2147483955" r:id="rId2"/>
    <p:sldLayoutId id="2147483954" r:id="rId3"/>
    <p:sldLayoutId id="2147483953" r:id="rId4"/>
    <p:sldLayoutId id="2147483952" r:id="rId5"/>
    <p:sldLayoutId id="2147483951" r:id="rId6"/>
    <p:sldLayoutId id="2147483950" r:id="rId7"/>
    <p:sldLayoutId id="2147483949" r:id="rId8"/>
    <p:sldLayoutId id="2147483948" r:id="rId9"/>
    <p:sldLayoutId id="2147483947" r:id="rId10"/>
    <p:sldLayoutId id="21474839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91AFBF"/>
                </a:solidFill>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91AFBF"/>
                </a:solidFill>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91AFBF"/>
                </a:solidFill>
                <a:latin typeface="+mn-lt"/>
              </a:defRPr>
            </a:lvl1pPr>
          </a:lstStyle>
          <a:p>
            <a:pPr>
              <a:defRPr/>
            </a:pPr>
            <a:fld id="{18DCCF33-DBD6-47C0-AA18-AFFF8B1EDC78}"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4" r:id="rId1"/>
    <p:sldLayoutId id="2147483967" r:id="rId2"/>
    <p:sldLayoutId id="2147483966" r:id="rId3"/>
    <p:sldLayoutId id="2147483965" r:id="rId4"/>
    <p:sldLayoutId id="2147483964" r:id="rId5"/>
    <p:sldLayoutId id="2147483963" r:id="rId6"/>
    <p:sldLayoutId id="2147483962" r:id="rId7"/>
    <p:sldLayoutId id="2147483961" r:id="rId8"/>
    <p:sldLayoutId id="2147483960" r:id="rId9"/>
    <p:sldLayoutId id="2147483959" r:id="rId10"/>
    <p:sldLayoutId id="2147483958" r:id="rId11"/>
    <p:sldLayoutId id="2147483957"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91AFBF"/>
                </a:solidFill>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91AFBF"/>
                </a:solidFill>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91AFBF"/>
                </a:solidFill>
                <a:latin typeface="+mn-lt"/>
              </a:defRPr>
            </a:lvl1pPr>
          </a:lstStyle>
          <a:p>
            <a:pPr>
              <a:defRPr/>
            </a:pPr>
            <a:fld id="{78EE94BA-F2F4-4A45-8930-E80554E5ED76}"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5" r:id="rId1"/>
    <p:sldLayoutId id="2147483978" r:id="rId2"/>
    <p:sldLayoutId id="2147483977" r:id="rId3"/>
    <p:sldLayoutId id="2147483976" r:id="rId4"/>
    <p:sldLayoutId id="2147483975" r:id="rId5"/>
    <p:sldLayoutId id="2147483974" r:id="rId6"/>
    <p:sldLayoutId id="2147483973" r:id="rId7"/>
    <p:sldLayoutId id="2147483972" r:id="rId8"/>
    <p:sldLayoutId id="2147483971" r:id="rId9"/>
    <p:sldLayoutId id="2147483970" r:id="rId10"/>
    <p:sldLayoutId id="2147483969" r:id="rId11"/>
    <p:sldLayoutId id="2147483968"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91AFBF"/>
                </a:solidFill>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91AFBF"/>
                </a:solidFill>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91AFBF"/>
                </a:solidFill>
                <a:latin typeface="+mn-lt"/>
              </a:defRPr>
            </a:lvl1pPr>
          </a:lstStyle>
          <a:p>
            <a:pPr>
              <a:defRPr/>
            </a:pPr>
            <a:fld id="{6C4215CC-8D54-469F-B1DC-5D85FE00DF37}"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6" r:id="rId1"/>
    <p:sldLayoutId id="2147483989" r:id="rId2"/>
    <p:sldLayoutId id="2147483988" r:id="rId3"/>
    <p:sldLayoutId id="2147483987" r:id="rId4"/>
    <p:sldLayoutId id="2147483986" r:id="rId5"/>
    <p:sldLayoutId id="2147483985" r:id="rId6"/>
    <p:sldLayoutId id="2147483984" r:id="rId7"/>
    <p:sldLayoutId id="2147483983" r:id="rId8"/>
    <p:sldLayoutId id="2147483982" r:id="rId9"/>
    <p:sldLayoutId id="2147483981" r:id="rId10"/>
    <p:sldLayoutId id="2147483980" r:id="rId11"/>
    <p:sldLayoutId id="2147483979"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solidFill>
                <a:srgbClr val="91AFBF"/>
              </a:solidFill>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91AFBF"/>
                </a:solidFill>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91AFBF"/>
                </a:solidFill>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91AFBF"/>
                </a:solidFill>
                <a:latin typeface="+mn-lt"/>
              </a:defRPr>
            </a:lvl1pPr>
          </a:lstStyle>
          <a:p>
            <a:pPr>
              <a:defRPr/>
            </a:pPr>
            <a:fld id="{6573B7CC-2866-4D06-BDAB-57EAC45AB853}"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7" r:id="rId1"/>
    <p:sldLayoutId id="2147484000" r:id="rId2"/>
    <p:sldLayoutId id="2147483999" r:id="rId3"/>
    <p:sldLayoutId id="2147483998" r:id="rId4"/>
    <p:sldLayoutId id="2147483997" r:id="rId5"/>
    <p:sldLayoutId id="2147483996" r:id="rId6"/>
    <p:sldLayoutId id="2147483995" r:id="rId7"/>
    <p:sldLayoutId id="2147483994" r:id="rId8"/>
    <p:sldLayoutId id="2147483993" r:id="rId9"/>
    <p:sldLayoutId id="2147483992" r:id="rId10"/>
    <p:sldLayoutId id="2147483991" r:id="rId11"/>
    <p:sldLayoutId id="2147483990"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p>
            <a:pPr algn="ctr">
              <a:defRPr/>
            </a:pPr>
            <a:endParaRPr kumimoji="1" lang="ca-ES" sz="2400">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p>
            <a:pPr algn="ctr">
              <a:defRPr/>
            </a:pPr>
            <a:endParaRPr kumimoji="1" lang="ca-ES" sz="2400">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p>
            <a:pPr algn="ctr">
              <a:defRPr/>
            </a:pPr>
            <a:endParaRPr kumimoji="1" lang="ca-ES" sz="2400">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p>
            <a:pPr algn="ctr">
              <a:defRPr/>
            </a:pPr>
            <a:endParaRPr kumimoji="1" lang="ca-ES" sz="2400">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p>
            <a:pPr algn="ctr">
              <a:defRPr/>
            </a:pPr>
            <a:endParaRPr kumimoji="1" lang="ca-ES" sz="2400">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s-E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s-E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4A6EA50C-8193-42B0-AD7D-1A722CA7529F}"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11" r:id="rId1"/>
    <p:sldLayoutId id="2147484010" r:id="rId2"/>
    <p:sldLayoutId id="2147484009" r:id="rId3"/>
    <p:sldLayoutId id="2147484008" r:id="rId4"/>
    <p:sldLayoutId id="2147484007" r:id="rId5"/>
    <p:sldLayoutId id="2147484006" r:id="rId6"/>
    <p:sldLayoutId id="2147484005" r:id="rId7"/>
    <p:sldLayoutId id="2147484004" r:id="rId8"/>
    <p:sldLayoutId id="2147484003" r:id="rId9"/>
    <p:sldLayoutId id="2147484002" r:id="rId10"/>
    <p:sldLayoutId id="214748400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1000" fill="hold"/>
                                        <p:tgtEl>
                                          <p:spTgt spid="4105"/>
                                        </p:tgtEl>
                                        <p:attrNameLst>
                                          <p:attrName>ppt_x</p:attrName>
                                        </p:attrNameLst>
                                      </p:cBhvr>
                                      <p:tavLst>
                                        <p:tav tm="0">
                                          <p:val>
                                            <p:strVal val="#ppt_x-.2"/>
                                          </p:val>
                                        </p:tav>
                                        <p:tav tm="100000">
                                          <p:val>
                                            <p:strVal val="#ppt_x"/>
                                          </p:val>
                                        </p:tav>
                                      </p:tavLst>
                                    </p:anim>
                                    <p:anim calcmode="lin" valueType="num">
                                      <p:cBhvr>
                                        <p:cTn id="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
                                            <p:txEl>
                                              <p:pRg st="0" end="0"/>
                                            </p:txEl>
                                          </p:spTgt>
                                        </p:tgtEl>
                                        <p:attrNameLst>
                                          <p:attrName>style.visibility</p:attrName>
                                        </p:attrNameLst>
                                      </p:cBhvr>
                                      <p:to>
                                        <p:strVal val="visible"/>
                                      </p:to>
                                    </p:set>
                                    <p:animEffect transition="in" filter="fade">
                                      <p:cBhvr>
                                        <p:cTn id="14" dur="500"/>
                                        <p:tgtEl>
                                          <p:spTgt spid="4106">
                                            <p:txEl>
                                              <p:pRg st="0" end="0"/>
                                            </p:txEl>
                                          </p:spTgt>
                                        </p:tgtEl>
                                      </p:cBhvr>
                                    </p:animEffect>
                                    <p:anim calcmode="lin" valueType="num">
                                      <p:cBhvr>
                                        <p:cTn id="15" dur="5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
                                            <p:txEl>
                                              <p:pRg st="1" end="1"/>
                                            </p:txEl>
                                          </p:spTgt>
                                        </p:tgtEl>
                                        <p:attrNameLst>
                                          <p:attrName>style.visibility</p:attrName>
                                        </p:attrNameLst>
                                      </p:cBhvr>
                                      <p:to>
                                        <p:strVal val="visible"/>
                                      </p:to>
                                    </p:set>
                                    <p:animEffect transition="in" filter="fade">
                                      <p:cBhvr>
                                        <p:cTn id="19" dur="500"/>
                                        <p:tgtEl>
                                          <p:spTgt spid="4106">
                                            <p:txEl>
                                              <p:pRg st="1" end="1"/>
                                            </p:txEl>
                                          </p:spTgt>
                                        </p:tgtEl>
                                      </p:cBhvr>
                                    </p:animEffect>
                                    <p:anim calcmode="lin" valueType="num">
                                      <p:cBhvr>
                                        <p:cTn id="20" dur="5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
                                            <p:txEl>
                                              <p:pRg st="2" end="2"/>
                                            </p:txEl>
                                          </p:spTgt>
                                        </p:tgtEl>
                                        <p:attrNameLst>
                                          <p:attrName>style.visibility</p:attrName>
                                        </p:attrNameLst>
                                      </p:cBhvr>
                                      <p:to>
                                        <p:strVal val="visible"/>
                                      </p:to>
                                    </p:set>
                                    <p:animEffect transition="in" filter="fade">
                                      <p:cBhvr>
                                        <p:cTn id="24" dur="500"/>
                                        <p:tgtEl>
                                          <p:spTgt spid="4106">
                                            <p:txEl>
                                              <p:pRg st="2" end="2"/>
                                            </p:txEl>
                                          </p:spTgt>
                                        </p:tgtEl>
                                      </p:cBhvr>
                                    </p:animEffect>
                                    <p:anim calcmode="lin" valueType="num">
                                      <p:cBhvr>
                                        <p:cTn id="25" dur="5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
                                            <p:txEl>
                                              <p:pRg st="3" end="3"/>
                                            </p:txEl>
                                          </p:spTgt>
                                        </p:tgtEl>
                                        <p:attrNameLst>
                                          <p:attrName>style.visibility</p:attrName>
                                        </p:attrNameLst>
                                      </p:cBhvr>
                                      <p:to>
                                        <p:strVal val="visible"/>
                                      </p:to>
                                    </p:set>
                                    <p:animEffect transition="in" filter="fade">
                                      <p:cBhvr>
                                        <p:cTn id="29" dur="500"/>
                                        <p:tgtEl>
                                          <p:spTgt spid="4106">
                                            <p:txEl>
                                              <p:pRg st="3" end="3"/>
                                            </p:txEl>
                                          </p:spTgt>
                                        </p:tgtEl>
                                      </p:cBhvr>
                                    </p:animEffect>
                                    <p:anim calcmode="lin" valueType="num">
                                      <p:cBhvr>
                                        <p:cTn id="30" dur="5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
                                            <p:txEl>
                                              <p:pRg st="4" end="4"/>
                                            </p:txEl>
                                          </p:spTgt>
                                        </p:tgtEl>
                                        <p:attrNameLst>
                                          <p:attrName>style.visibility</p:attrName>
                                        </p:attrNameLst>
                                      </p:cBhvr>
                                      <p:to>
                                        <p:strVal val="visible"/>
                                      </p:to>
                                    </p:set>
                                    <p:animEffect transition="in" filter="fade">
                                      <p:cBhvr>
                                        <p:cTn id="34" dur="500"/>
                                        <p:tgtEl>
                                          <p:spTgt spid="4106">
                                            <p:txEl>
                                              <p:pRg st="4" end="4"/>
                                            </p:txEl>
                                          </p:spTgt>
                                        </p:tgtEl>
                                      </p:cBhvr>
                                    </p:animEffect>
                                    <p:anim calcmode="lin" valueType="num">
                                      <p:cBhvr>
                                        <p:cTn id="35" dur="5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44"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500"/>
                        <p:tgtEl>
                          <p:spTgt spid="4106"/>
                        </p:tgtEl>
                      </p:cBhvr>
                    </p:animEffect>
                    <p:anim calcmode="lin" valueType="num">
                      <p:cBhvr>
                        <p:cTn dur="500" fill="hold"/>
                        <p:tgtEl>
                          <p:spTgt spid="4106"/>
                        </p:tgtEl>
                        <p:attrNameLst>
                          <p:attrName>ppt_x</p:attrName>
                        </p:attrNameLst>
                      </p:cBhvr>
                      <p:tavLst>
                        <p:tav tm="0">
                          <p:val>
                            <p:strVal val="#ppt_x"/>
                          </p:val>
                        </p:tav>
                        <p:tav tm="100000">
                          <p:val>
                            <p:strVal val="#ppt_x"/>
                          </p:val>
                        </p:tav>
                      </p:tavLst>
                    </p:anim>
                    <p:anim calcmode="lin" valueType="num">
                      <p:cBhvr>
                        <p:cTn dur="500" fill="hold"/>
                        <p:tgtEl>
                          <p:spTgt spid="4106"/>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2700000" scaled="1"/>
        </a:gradFill>
        <a:effectLst/>
      </p:bgPr>
    </p:bg>
    <p:spTree>
      <p:nvGrpSpPr>
        <p:cNvPr id="1" name=""/>
        <p:cNvGrpSpPr/>
        <p:nvPr/>
      </p:nvGrpSpPr>
      <p:grpSpPr>
        <a:xfrm>
          <a:off x="0" y="0"/>
          <a:ext cx="0" cy="0"/>
          <a:chOff x="0" y="0"/>
          <a:chExt cx="0" cy="0"/>
        </a:xfrm>
      </p:grpSpPr>
      <p:sp>
        <p:nvSpPr>
          <p:cNvPr id="561254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4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5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ext uri="{AF507438-7753-43E0-B8FC-AC1667EBCBE1}"/>
          </a:extLst>
        </p:spPr>
        <p:txBody>
          <a:bodyPr wrap="none" anchor="ctr"/>
          <a:lstStyle/>
          <a:p>
            <a:pPr algn="ctr">
              <a:defRPr/>
            </a:pPr>
            <a:endParaRPr kumimoji="1" lang="ca-ES" sz="2400">
              <a:latin typeface="Tahoma" pitchFamily="34" charset="0"/>
            </a:endParaRPr>
          </a:p>
        </p:txBody>
      </p:sp>
      <p:sp>
        <p:nvSpPr>
          <p:cNvPr id="561255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56125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61255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fld id="{FFD51BFA-D331-493B-A4CD-6641DC181AE0}" type="datetimeFigureOut">
              <a:rPr lang="es-ES"/>
              <a:pPr>
                <a:defRPr/>
              </a:pPr>
              <a:t>19/11/2012</a:t>
            </a:fld>
            <a:endParaRPr lang="es-ES"/>
          </a:p>
        </p:txBody>
      </p:sp>
      <p:sp>
        <p:nvSpPr>
          <p:cNvPr id="561255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s-ES"/>
          </a:p>
        </p:txBody>
      </p:sp>
      <p:sp>
        <p:nvSpPr>
          <p:cNvPr id="561255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F389872F-092B-4FD6-A78C-87BF0C4DD410}"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38" r:id="rId1"/>
    <p:sldLayoutId id="2147484021" r:id="rId2"/>
    <p:sldLayoutId id="2147484020" r:id="rId3"/>
    <p:sldLayoutId id="2147484019" r:id="rId4"/>
    <p:sldLayoutId id="2147484018" r:id="rId5"/>
    <p:sldLayoutId id="2147484017" r:id="rId6"/>
    <p:sldLayoutId id="2147484016" r:id="rId7"/>
    <p:sldLayoutId id="2147484015" r:id="rId8"/>
    <p:sldLayoutId id="2147484014" r:id="rId9"/>
    <p:sldLayoutId id="2147484013" r:id="rId10"/>
    <p:sldLayoutId id="2147484012"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12553"/>
                                        </p:tgtEl>
                                        <p:attrNameLst>
                                          <p:attrName>style.visibility</p:attrName>
                                        </p:attrNameLst>
                                      </p:cBhvr>
                                      <p:to>
                                        <p:strVal val="visible"/>
                                      </p:to>
                                    </p:set>
                                    <p:anim calcmode="lin" valueType="num">
                                      <p:cBhvr>
                                        <p:cTn id="7" dur="1000" fill="hold"/>
                                        <p:tgtEl>
                                          <p:spTgt spid="5612553"/>
                                        </p:tgtEl>
                                        <p:attrNameLst>
                                          <p:attrName>ppt_x</p:attrName>
                                        </p:attrNameLst>
                                      </p:cBhvr>
                                      <p:tavLst>
                                        <p:tav tm="0">
                                          <p:val>
                                            <p:strVal val="#ppt_x-.2"/>
                                          </p:val>
                                        </p:tav>
                                        <p:tav tm="100000">
                                          <p:val>
                                            <p:strVal val="#ppt_x"/>
                                          </p:val>
                                        </p:tav>
                                      </p:tavLst>
                                    </p:anim>
                                    <p:anim calcmode="lin" valueType="num">
                                      <p:cBhvr>
                                        <p:cTn id="8" dur="1000" fill="hold"/>
                                        <p:tgtEl>
                                          <p:spTgt spid="56125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125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12554">
                                            <p:txEl>
                                              <p:pRg st="0" end="0"/>
                                            </p:txEl>
                                          </p:spTgt>
                                        </p:tgtEl>
                                        <p:attrNameLst>
                                          <p:attrName>style.visibility</p:attrName>
                                        </p:attrNameLst>
                                      </p:cBhvr>
                                      <p:to>
                                        <p:strVal val="visible"/>
                                      </p:to>
                                    </p:set>
                                    <p:animEffect transition="in" filter="fade">
                                      <p:cBhvr>
                                        <p:cTn id="14" dur="500"/>
                                        <p:tgtEl>
                                          <p:spTgt spid="5612554">
                                            <p:txEl>
                                              <p:pRg st="0" end="0"/>
                                            </p:txEl>
                                          </p:spTgt>
                                        </p:tgtEl>
                                      </p:cBhvr>
                                    </p:animEffect>
                                    <p:anim calcmode="lin" valueType="num">
                                      <p:cBhvr>
                                        <p:cTn id="15" dur="500" fill="hold"/>
                                        <p:tgtEl>
                                          <p:spTgt spid="561255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1255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612554">
                                            <p:txEl>
                                              <p:pRg st="1" end="1"/>
                                            </p:txEl>
                                          </p:spTgt>
                                        </p:tgtEl>
                                        <p:attrNameLst>
                                          <p:attrName>style.visibility</p:attrName>
                                        </p:attrNameLst>
                                      </p:cBhvr>
                                      <p:to>
                                        <p:strVal val="visible"/>
                                      </p:to>
                                    </p:set>
                                    <p:animEffect transition="in" filter="fade">
                                      <p:cBhvr>
                                        <p:cTn id="19" dur="500"/>
                                        <p:tgtEl>
                                          <p:spTgt spid="5612554">
                                            <p:txEl>
                                              <p:pRg st="1" end="1"/>
                                            </p:txEl>
                                          </p:spTgt>
                                        </p:tgtEl>
                                      </p:cBhvr>
                                    </p:animEffect>
                                    <p:anim calcmode="lin" valueType="num">
                                      <p:cBhvr>
                                        <p:cTn id="20" dur="500" fill="hold"/>
                                        <p:tgtEl>
                                          <p:spTgt spid="561255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61255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5612554">
                                            <p:txEl>
                                              <p:pRg st="2" end="2"/>
                                            </p:txEl>
                                          </p:spTgt>
                                        </p:tgtEl>
                                        <p:attrNameLst>
                                          <p:attrName>style.visibility</p:attrName>
                                        </p:attrNameLst>
                                      </p:cBhvr>
                                      <p:to>
                                        <p:strVal val="visible"/>
                                      </p:to>
                                    </p:set>
                                    <p:animEffect transition="in" filter="fade">
                                      <p:cBhvr>
                                        <p:cTn id="24" dur="500"/>
                                        <p:tgtEl>
                                          <p:spTgt spid="5612554">
                                            <p:txEl>
                                              <p:pRg st="2" end="2"/>
                                            </p:txEl>
                                          </p:spTgt>
                                        </p:tgtEl>
                                      </p:cBhvr>
                                    </p:animEffect>
                                    <p:anim calcmode="lin" valueType="num">
                                      <p:cBhvr>
                                        <p:cTn id="25" dur="500" fill="hold"/>
                                        <p:tgtEl>
                                          <p:spTgt spid="561255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61255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5612554">
                                            <p:txEl>
                                              <p:pRg st="3" end="3"/>
                                            </p:txEl>
                                          </p:spTgt>
                                        </p:tgtEl>
                                        <p:attrNameLst>
                                          <p:attrName>style.visibility</p:attrName>
                                        </p:attrNameLst>
                                      </p:cBhvr>
                                      <p:to>
                                        <p:strVal val="visible"/>
                                      </p:to>
                                    </p:set>
                                    <p:animEffect transition="in" filter="fade">
                                      <p:cBhvr>
                                        <p:cTn id="29" dur="500"/>
                                        <p:tgtEl>
                                          <p:spTgt spid="5612554">
                                            <p:txEl>
                                              <p:pRg st="3" end="3"/>
                                            </p:txEl>
                                          </p:spTgt>
                                        </p:tgtEl>
                                      </p:cBhvr>
                                    </p:animEffect>
                                    <p:anim calcmode="lin" valueType="num">
                                      <p:cBhvr>
                                        <p:cTn id="30" dur="500" fill="hold"/>
                                        <p:tgtEl>
                                          <p:spTgt spid="561255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61255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5612554">
                                            <p:txEl>
                                              <p:pRg st="4" end="4"/>
                                            </p:txEl>
                                          </p:spTgt>
                                        </p:tgtEl>
                                        <p:attrNameLst>
                                          <p:attrName>style.visibility</p:attrName>
                                        </p:attrNameLst>
                                      </p:cBhvr>
                                      <p:to>
                                        <p:strVal val="visible"/>
                                      </p:to>
                                    </p:set>
                                    <p:animEffect transition="in" filter="fade">
                                      <p:cBhvr>
                                        <p:cTn id="34" dur="500"/>
                                        <p:tgtEl>
                                          <p:spTgt spid="5612554">
                                            <p:txEl>
                                              <p:pRg st="4" end="4"/>
                                            </p:txEl>
                                          </p:spTgt>
                                        </p:tgtEl>
                                      </p:cBhvr>
                                    </p:animEffect>
                                    <p:anim calcmode="lin" valueType="num">
                                      <p:cBhvr>
                                        <p:cTn id="35" dur="500" fill="hold"/>
                                        <p:tgtEl>
                                          <p:spTgt spid="561255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61255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553" grpId="0"/>
      <p:bldP spid="5612554" grpId="0" build="p">
        <p:tmplLst>
          <p:tmpl lvl="1">
            <p:tnLst>
              <p:par>
                <p:cTn presetID="44" presetClass="entr" presetSubtype="0" fill="hold" nodeType="clickEffect">
                  <p:stCondLst>
                    <p:cond delay="0"/>
                  </p:stCondLst>
                  <p:childTnLst>
                    <p:set>
                      <p:cBhvr>
                        <p:cTn dur="1" fill="hold">
                          <p:stCondLst>
                            <p:cond delay="0"/>
                          </p:stCondLst>
                        </p:cTn>
                        <p:tgtEl>
                          <p:spTgt spid="5612554"/>
                        </p:tgtEl>
                        <p:attrNameLst>
                          <p:attrName>style.visibility</p:attrName>
                        </p:attrNameLst>
                      </p:cBhvr>
                      <p:to>
                        <p:strVal val="visible"/>
                      </p:to>
                    </p:set>
                    <p:animEffect transition="in" filter="fade">
                      <p:cBhvr>
                        <p:cTn dur="500"/>
                        <p:tgtEl>
                          <p:spTgt spid="5612554"/>
                        </p:tgtEl>
                      </p:cBhvr>
                    </p:animEffect>
                    <p:anim calcmode="lin" valueType="num">
                      <p:cBhvr>
                        <p:cTn dur="500" fill="hold"/>
                        <p:tgtEl>
                          <p:spTgt spid="5612554"/>
                        </p:tgtEl>
                        <p:attrNameLst>
                          <p:attrName>ppt_x</p:attrName>
                        </p:attrNameLst>
                      </p:cBhvr>
                      <p:tavLst>
                        <p:tav tm="0">
                          <p:val>
                            <p:strVal val="#ppt_x"/>
                          </p:val>
                        </p:tav>
                        <p:tav tm="100000">
                          <p:val>
                            <p:strVal val="#ppt_x"/>
                          </p:val>
                        </p:tav>
                      </p:tavLst>
                    </p:anim>
                    <p:anim calcmode="lin" valueType="num">
                      <p:cBhvr>
                        <p:cTn dur="500" fill="hold"/>
                        <p:tgtEl>
                          <p:spTgt spid="5612554"/>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5612554"/>
                        </p:tgtEl>
                        <p:attrNameLst>
                          <p:attrName>style.visibility</p:attrName>
                        </p:attrNameLst>
                      </p:cBhvr>
                      <p:to>
                        <p:strVal val="visible"/>
                      </p:to>
                    </p:set>
                    <p:animEffect transition="in" filter="fade">
                      <p:cBhvr>
                        <p:cTn dur="500"/>
                        <p:tgtEl>
                          <p:spTgt spid="5612554"/>
                        </p:tgtEl>
                      </p:cBhvr>
                    </p:animEffect>
                    <p:anim calcmode="lin" valueType="num">
                      <p:cBhvr>
                        <p:cTn dur="500" fill="hold"/>
                        <p:tgtEl>
                          <p:spTgt spid="5612554"/>
                        </p:tgtEl>
                        <p:attrNameLst>
                          <p:attrName>ppt_x</p:attrName>
                        </p:attrNameLst>
                      </p:cBhvr>
                      <p:tavLst>
                        <p:tav tm="0">
                          <p:val>
                            <p:strVal val="#ppt_x"/>
                          </p:val>
                        </p:tav>
                        <p:tav tm="100000">
                          <p:val>
                            <p:strVal val="#ppt_x"/>
                          </p:val>
                        </p:tav>
                      </p:tavLst>
                    </p:anim>
                    <p:anim calcmode="lin" valueType="num">
                      <p:cBhvr>
                        <p:cTn dur="500" fill="hold"/>
                        <p:tgtEl>
                          <p:spTgt spid="5612554"/>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5612554"/>
                        </p:tgtEl>
                        <p:attrNameLst>
                          <p:attrName>style.visibility</p:attrName>
                        </p:attrNameLst>
                      </p:cBhvr>
                      <p:to>
                        <p:strVal val="visible"/>
                      </p:to>
                    </p:set>
                    <p:animEffect transition="in" filter="fade">
                      <p:cBhvr>
                        <p:cTn dur="500"/>
                        <p:tgtEl>
                          <p:spTgt spid="5612554"/>
                        </p:tgtEl>
                      </p:cBhvr>
                    </p:animEffect>
                    <p:anim calcmode="lin" valueType="num">
                      <p:cBhvr>
                        <p:cTn dur="500" fill="hold"/>
                        <p:tgtEl>
                          <p:spTgt spid="5612554"/>
                        </p:tgtEl>
                        <p:attrNameLst>
                          <p:attrName>ppt_x</p:attrName>
                        </p:attrNameLst>
                      </p:cBhvr>
                      <p:tavLst>
                        <p:tav tm="0">
                          <p:val>
                            <p:strVal val="#ppt_x"/>
                          </p:val>
                        </p:tav>
                        <p:tav tm="100000">
                          <p:val>
                            <p:strVal val="#ppt_x"/>
                          </p:val>
                        </p:tav>
                      </p:tavLst>
                    </p:anim>
                    <p:anim calcmode="lin" valueType="num">
                      <p:cBhvr>
                        <p:cTn dur="500" fill="hold"/>
                        <p:tgtEl>
                          <p:spTgt spid="5612554"/>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5612554"/>
                        </p:tgtEl>
                        <p:attrNameLst>
                          <p:attrName>style.visibility</p:attrName>
                        </p:attrNameLst>
                      </p:cBhvr>
                      <p:to>
                        <p:strVal val="visible"/>
                      </p:to>
                    </p:set>
                    <p:animEffect transition="in" filter="fade">
                      <p:cBhvr>
                        <p:cTn dur="500"/>
                        <p:tgtEl>
                          <p:spTgt spid="5612554"/>
                        </p:tgtEl>
                      </p:cBhvr>
                    </p:animEffect>
                    <p:anim calcmode="lin" valueType="num">
                      <p:cBhvr>
                        <p:cTn dur="500" fill="hold"/>
                        <p:tgtEl>
                          <p:spTgt spid="5612554"/>
                        </p:tgtEl>
                        <p:attrNameLst>
                          <p:attrName>ppt_x</p:attrName>
                        </p:attrNameLst>
                      </p:cBhvr>
                      <p:tavLst>
                        <p:tav tm="0">
                          <p:val>
                            <p:strVal val="#ppt_x"/>
                          </p:val>
                        </p:tav>
                        <p:tav tm="100000">
                          <p:val>
                            <p:strVal val="#ppt_x"/>
                          </p:val>
                        </p:tav>
                      </p:tavLst>
                    </p:anim>
                    <p:anim calcmode="lin" valueType="num">
                      <p:cBhvr>
                        <p:cTn dur="500" fill="hold"/>
                        <p:tgtEl>
                          <p:spTgt spid="5612554"/>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5612554"/>
                        </p:tgtEl>
                        <p:attrNameLst>
                          <p:attrName>style.visibility</p:attrName>
                        </p:attrNameLst>
                      </p:cBhvr>
                      <p:to>
                        <p:strVal val="visible"/>
                      </p:to>
                    </p:set>
                    <p:animEffect transition="in" filter="fade">
                      <p:cBhvr>
                        <p:cTn dur="500"/>
                        <p:tgtEl>
                          <p:spTgt spid="5612554"/>
                        </p:tgtEl>
                      </p:cBhvr>
                    </p:animEffect>
                    <p:anim calcmode="lin" valueType="num">
                      <p:cBhvr>
                        <p:cTn dur="500" fill="hold"/>
                        <p:tgtEl>
                          <p:spTgt spid="5612554"/>
                        </p:tgtEl>
                        <p:attrNameLst>
                          <p:attrName>ppt_x</p:attrName>
                        </p:attrNameLst>
                      </p:cBhvr>
                      <p:tavLst>
                        <p:tav tm="0">
                          <p:val>
                            <p:strVal val="#ppt_x"/>
                          </p:val>
                        </p:tav>
                        <p:tav tm="100000">
                          <p:val>
                            <p:strVal val="#ppt_x"/>
                          </p:val>
                        </p:tav>
                      </p:tavLst>
                    </p:anim>
                    <p:anim calcmode="lin" valueType="num">
                      <p:cBhvr>
                        <p:cTn dur="500" fill="hold"/>
                        <p:tgtEl>
                          <p:spTgt spid="5612554"/>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0.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7.bin"/><Relationship Id="rId2" Type="http://schemas.openxmlformats.org/officeDocument/2006/relationships/slideLayout" Target="../slideLayouts/slideLayout89.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4.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9.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1.xml"/><Relationship Id="rId1" Type="http://schemas.openxmlformats.org/officeDocument/2006/relationships/vmlDrawing" Target="../drawings/vmlDrawing7.v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9666" name="Rectangle 2"/>
          <p:cNvSpPr>
            <a:spLocks noGrp="1" noChangeArrowheads="1"/>
          </p:cNvSpPr>
          <p:nvPr>
            <p:ph type="ctrTitle"/>
          </p:nvPr>
        </p:nvSpPr>
        <p:spPr>
          <a:xfrm>
            <a:off x="1219200" y="1676400"/>
            <a:ext cx="7391400" cy="2286000"/>
          </a:xfrm>
        </p:spPr>
        <p:txBody>
          <a:bodyPr/>
          <a:lstStyle/>
          <a:p>
            <a:pPr algn="ctr" eaLnBrk="1" hangingPunct="1">
              <a:defRPr/>
            </a:pPr>
            <a:r>
              <a:rPr lang="ca-ES" sz="5400" b="1">
                <a:effectLst>
                  <a:outerShdw blurRad="38100" dist="38100" dir="2700000" algn="tl">
                    <a:srgbClr val="000000"/>
                  </a:outerShdw>
                </a:effectLst>
              </a:rPr>
              <a:t>Accidente Vascular Cerebral.</a:t>
            </a:r>
            <a:br>
              <a:rPr lang="ca-ES" sz="5400" b="1">
                <a:effectLst>
                  <a:outerShdw blurRad="38100" dist="38100" dir="2700000" algn="tl">
                    <a:srgbClr val="000000"/>
                  </a:outerShdw>
                </a:effectLst>
              </a:rPr>
            </a:br>
            <a:r>
              <a:rPr lang="ca-ES" sz="5400" b="1">
                <a:effectLst>
                  <a:outerShdw blurRad="38100" dist="38100" dir="2700000" algn="tl">
                    <a:srgbClr val="000000"/>
                  </a:outerShdw>
                </a:effectLst>
              </a:rPr>
              <a:t>Código Ictus</a:t>
            </a:r>
            <a:endParaRPr lang="es-ES" sz="5400"/>
          </a:p>
        </p:txBody>
      </p:sp>
      <p:sp>
        <p:nvSpPr>
          <p:cNvPr id="1649667" name="Rectangle 3"/>
          <p:cNvSpPr>
            <a:spLocks noGrp="1" noChangeArrowheads="1"/>
          </p:cNvSpPr>
          <p:nvPr>
            <p:ph type="subTitle" idx="1"/>
          </p:nvPr>
        </p:nvSpPr>
        <p:spPr>
          <a:xfrm>
            <a:off x="1331913" y="5029200"/>
            <a:ext cx="7161212" cy="1376363"/>
          </a:xfrm>
        </p:spPr>
        <p:txBody>
          <a:bodyPr/>
          <a:lstStyle/>
          <a:p>
            <a:pPr algn="r" eaLnBrk="1" hangingPunct="1">
              <a:lnSpc>
                <a:spcPct val="80000"/>
              </a:lnSpc>
            </a:pPr>
            <a:r>
              <a:rPr lang="es-ES" sz="2800" b="1" smtClean="0">
                <a:effectLst>
                  <a:outerShdw blurRad="38100" dist="38100" dir="2700000" algn="tl">
                    <a:srgbClr val="000000"/>
                  </a:outerShdw>
                </a:effectLst>
              </a:rPr>
              <a:t>Carmen García</a:t>
            </a:r>
          </a:p>
          <a:p>
            <a:pPr algn="r" eaLnBrk="1" hangingPunct="1">
              <a:lnSpc>
                <a:spcPct val="80000"/>
              </a:lnSpc>
            </a:pPr>
            <a:r>
              <a:rPr lang="es-ES" sz="2800" b="1" smtClean="0">
                <a:effectLst>
                  <a:outerShdw blurRad="38100" dist="38100" dir="2700000" algn="tl">
                    <a:srgbClr val="000000"/>
                  </a:outerShdw>
                </a:effectLst>
              </a:rPr>
              <a:t>Servicio de Neurología</a:t>
            </a:r>
          </a:p>
          <a:p>
            <a:pPr algn="r" eaLnBrk="1" hangingPunct="1">
              <a:lnSpc>
                <a:spcPct val="80000"/>
              </a:lnSpc>
            </a:pPr>
            <a:r>
              <a:rPr lang="es-ES" sz="2800" b="1" smtClean="0">
                <a:effectLst>
                  <a:outerShdw blurRad="38100" dist="38100" dir="2700000" algn="tl">
                    <a:srgbClr val="000000"/>
                  </a:outerShdw>
                </a:effectLst>
              </a:rPr>
              <a:t>2012</a:t>
            </a:r>
          </a:p>
        </p:txBody>
      </p:sp>
      <p:pic>
        <p:nvPicPr>
          <p:cNvPr id="133123" name="Picture 4" descr="log_corp"/>
          <p:cNvPicPr>
            <a:picLocks noChangeAspect="1" noChangeArrowheads="1"/>
          </p:cNvPicPr>
          <p:nvPr/>
        </p:nvPicPr>
        <p:blipFill>
          <a:blip r:embed="rId2"/>
          <a:srcRect/>
          <a:stretch>
            <a:fillRect/>
          </a:stretch>
        </p:blipFill>
        <p:spPr bwMode="auto">
          <a:xfrm>
            <a:off x="6477000" y="304800"/>
            <a:ext cx="2386013" cy="763588"/>
          </a:xfrm>
          <a:prstGeom prst="rect">
            <a:avLst/>
          </a:prstGeom>
          <a:noFill/>
          <a:ln w="9525">
            <a:solidFill>
              <a:schemeClr val="accent2"/>
            </a:solid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14146" name="Rectangle 2"/>
          <p:cNvSpPr>
            <a:spLocks noGrp="1" noChangeArrowheads="1"/>
          </p:cNvSpPr>
          <p:nvPr>
            <p:ph type="body" idx="1"/>
          </p:nvPr>
        </p:nvSpPr>
        <p:spPr>
          <a:xfrm>
            <a:off x="762000" y="2286000"/>
            <a:ext cx="7772400" cy="4114800"/>
          </a:xfrm>
        </p:spPr>
        <p:txBody>
          <a:bodyPr/>
          <a:lstStyle/>
          <a:p>
            <a:pPr eaLnBrk="1" hangingPunct="1">
              <a:lnSpc>
                <a:spcPct val="90000"/>
              </a:lnSpc>
              <a:defRPr/>
            </a:pPr>
            <a:endParaRPr lang="es-ES" sz="2400" b="1" dirty="0">
              <a:effectLst>
                <a:outerShdw blurRad="38100" dist="38100" dir="2700000" algn="tl">
                  <a:srgbClr val="000000"/>
                </a:outerShdw>
              </a:effectLst>
            </a:endParaRPr>
          </a:p>
          <a:p>
            <a:pPr eaLnBrk="1" hangingPunct="1">
              <a:lnSpc>
                <a:spcPct val="90000"/>
              </a:lnSpc>
              <a:buFont typeface="Wingdings" pitchFamily="2" charset="2"/>
              <a:buNone/>
              <a:defRPr/>
            </a:pPr>
            <a:endParaRPr lang="es-ES" sz="2400" b="1" dirty="0">
              <a:effectLst>
                <a:outerShdw blurRad="38100" dist="38100" dir="2700000" algn="tl">
                  <a:srgbClr val="000000"/>
                </a:outerShdw>
              </a:effectLst>
            </a:endParaRPr>
          </a:p>
        </p:txBody>
      </p:sp>
      <p:pic>
        <p:nvPicPr>
          <p:cNvPr id="4610050" name="Picture 3" descr="paralysis small"/>
          <p:cNvPicPr>
            <a:picLocks noChangeAspect="1" noChangeArrowheads="1"/>
          </p:cNvPicPr>
          <p:nvPr/>
        </p:nvPicPr>
        <p:blipFill>
          <a:blip r:embed="rId2"/>
          <a:srcRect l="4491" t="4578" r="4491" b="4578"/>
          <a:stretch>
            <a:fillRect/>
          </a:stretch>
        </p:blipFill>
        <p:spPr bwMode="auto">
          <a:xfrm>
            <a:off x="1905000" y="735013"/>
            <a:ext cx="1663700" cy="1627187"/>
          </a:xfrm>
          <a:prstGeom prst="rect">
            <a:avLst/>
          </a:prstGeom>
          <a:noFill/>
          <a:ln w="57150" cmpd="thinThick">
            <a:solidFill>
              <a:schemeClr val="bg1"/>
            </a:solidFill>
            <a:miter lim="800000"/>
            <a:headEnd/>
            <a:tailEnd/>
          </a:ln>
        </p:spPr>
      </p:pic>
      <p:pic>
        <p:nvPicPr>
          <p:cNvPr id="4610051" name="Picture 4" descr="sight"/>
          <p:cNvPicPr>
            <a:picLocks noChangeAspect="1" noChangeArrowheads="1"/>
          </p:cNvPicPr>
          <p:nvPr/>
        </p:nvPicPr>
        <p:blipFill>
          <a:blip r:embed="rId3"/>
          <a:srcRect l="4526" t="4526" r="4526" b="4526"/>
          <a:stretch>
            <a:fillRect/>
          </a:stretch>
        </p:blipFill>
        <p:spPr bwMode="auto">
          <a:xfrm>
            <a:off x="3733800" y="1143000"/>
            <a:ext cx="1676400" cy="1676400"/>
          </a:xfrm>
          <a:prstGeom prst="rect">
            <a:avLst/>
          </a:prstGeom>
          <a:noFill/>
          <a:ln w="57150" cmpd="thinThick">
            <a:solidFill>
              <a:schemeClr val="bg1"/>
            </a:solidFill>
            <a:miter lim="800000"/>
            <a:headEnd/>
            <a:tailEnd/>
          </a:ln>
        </p:spPr>
      </p:pic>
      <p:pic>
        <p:nvPicPr>
          <p:cNvPr id="4610052" name="Picture 5" descr="speech"/>
          <p:cNvPicPr>
            <a:picLocks noChangeAspect="1" noChangeArrowheads="1"/>
          </p:cNvPicPr>
          <p:nvPr/>
        </p:nvPicPr>
        <p:blipFill>
          <a:blip r:embed="rId4"/>
          <a:srcRect l="4491" t="4706" r="4491" b="4706"/>
          <a:stretch>
            <a:fillRect/>
          </a:stretch>
        </p:blipFill>
        <p:spPr bwMode="auto">
          <a:xfrm>
            <a:off x="5562600" y="1528763"/>
            <a:ext cx="1681163" cy="1595437"/>
          </a:xfrm>
          <a:prstGeom prst="rect">
            <a:avLst/>
          </a:prstGeom>
          <a:noFill/>
          <a:ln w="57150" cmpd="thinThick">
            <a:solidFill>
              <a:schemeClr val="bg1"/>
            </a:solidFill>
            <a:miter lim="800000"/>
            <a:headEnd/>
            <a:tailEnd/>
          </a:ln>
        </p:spPr>
      </p:pic>
      <p:pic>
        <p:nvPicPr>
          <p:cNvPr id="4610053" name="Picture 6" descr="98 Headache22"/>
          <p:cNvPicPr>
            <a:picLocks noChangeAspect="1" noChangeArrowheads="1"/>
          </p:cNvPicPr>
          <p:nvPr/>
        </p:nvPicPr>
        <p:blipFill>
          <a:blip r:embed="rId5"/>
          <a:srcRect/>
          <a:stretch>
            <a:fillRect/>
          </a:stretch>
        </p:blipFill>
        <p:spPr bwMode="auto">
          <a:xfrm>
            <a:off x="76200" y="304800"/>
            <a:ext cx="1676400" cy="1609725"/>
          </a:xfrm>
          <a:prstGeom prst="rect">
            <a:avLst/>
          </a:prstGeom>
          <a:noFill/>
          <a:ln w="57150" cmpd="thinThick">
            <a:solidFill>
              <a:schemeClr val="bg1"/>
            </a:solidFill>
            <a:miter lim="800000"/>
            <a:headEnd/>
            <a:tailEnd/>
          </a:ln>
        </p:spPr>
      </p:pic>
      <p:sp>
        <p:nvSpPr>
          <p:cNvPr id="4614151" name="AutoShape 7"/>
          <p:cNvSpPr>
            <a:spLocks noChangeArrowheads="1"/>
          </p:cNvSpPr>
          <p:nvPr/>
        </p:nvSpPr>
        <p:spPr bwMode="auto">
          <a:xfrm>
            <a:off x="6172200" y="3657600"/>
            <a:ext cx="457200" cy="990600"/>
          </a:xfrm>
          <a:prstGeom prst="downArrow">
            <a:avLst>
              <a:gd name="adj1" fmla="val 50000"/>
              <a:gd name="adj2" fmla="val 54167"/>
            </a:avLst>
          </a:prstGeom>
          <a:noFill/>
          <a:ln w="57150" cmpd="thickThin">
            <a:solidFill>
              <a:schemeClr val="bg1"/>
            </a:solidFill>
            <a:miter lim="800000"/>
            <a:headEnd/>
            <a:tailEnd/>
          </a:ln>
        </p:spPr>
        <p:txBody>
          <a:bodyPr wrap="none" anchor="ctr"/>
          <a:lstStyle/>
          <a:p>
            <a:endParaRPr lang="ca-ES">
              <a:solidFill>
                <a:srgbClr val="91AFBF"/>
              </a:solidFill>
            </a:endParaRPr>
          </a:p>
        </p:txBody>
      </p:sp>
      <p:sp>
        <p:nvSpPr>
          <p:cNvPr id="4614152" name="Text Box 8"/>
          <p:cNvSpPr txBox="1">
            <a:spLocks noChangeArrowheads="1"/>
          </p:cNvSpPr>
          <p:nvPr/>
        </p:nvSpPr>
        <p:spPr bwMode="auto">
          <a:xfrm>
            <a:off x="4800600" y="4953000"/>
            <a:ext cx="3200400" cy="1449388"/>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defRPr/>
            </a:pPr>
            <a:r>
              <a:rPr lang="es-ES" sz="2800" b="1" dirty="0">
                <a:solidFill>
                  <a:srgbClr val="ECEAAC"/>
                </a:solidFill>
                <a:effectLst>
                  <a:outerShdw blurRad="38100" dist="38100" dir="2700000" algn="tl">
                    <a:srgbClr val="000000"/>
                  </a:outerShdw>
                </a:effectLst>
              </a:rPr>
              <a:t>Afasia motora</a:t>
            </a:r>
          </a:p>
          <a:p>
            <a:pPr algn="ctr">
              <a:defRPr/>
            </a:pPr>
            <a:r>
              <a:rPr lang="es-ES" sz="2800" b="1" dirty="0">
                <a:solidFill>
                  <a:srgbClr val="ECEAAC"/>
                </a:solidFill>
                <a:effectLst>
                  <a:outerShdw blurRad="38100" dist="38100" dir="2700000" algn="tl">
                    <a:srgbClr val="000000"/>
                  </a:outerShdw>
                </a:effectLst>
              </a:rPr>
              <a:t>Afasia sensitiva</a:t>
            </a:r>
          </a:p>
          <a:p>
            <a:pPr algn="ctr">
              <a:defRPr/>
            </a:pPr>
            <a:r>
              <a:rPr lang="es-ES" sz="2800" b="1" dirty="0">
                <a:solidFill>
                  <a:srgbClr val="ECEAAC"/>
                </a:solidFill>
                <a:effectLst>
                  <a:outerShdw blurRad="38100" dist="38100" dir="2700000" algn="tl">
                    <a:srgbClr val="000000"/>
                  </a:outerShdw>
                </a:effectLst>
              </a:rPr>
              <a:t>Disartria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14151"/>
                                        </p:tgtEl>
                                        <p:attrNameLst>
                                          <p:attrName>style.visibility</p:attrName>
                                        </p:attrNameLst>
                                      </p:cBhvr>
                                      <p:to>
                                        <p:strVal val="visible"/>
                                      </p:to>
                                    </p:set>
                                    <p:animEffect transition="in" filter="fade">
                                      <p:cBhvr>
                                        <p:cTn id="7" dur="500"/>
                                        <p:tgtEl>
                                          <p:spTgt spid="4614151"/>
                                        </p:tgtEl>
                                      </p:cBhvr>
                                    </p:animEffect>
                                    <p:anim calcmode="lin" valueType="num">
                                      <p:cBhvr>
                                        <p:cTn id="8" dur="500" fill="hold"/>
                                        <p:tgtEl>
                                          <p:spTgt spid="4614151"/>
                                        </p:tgtEl>
                                        <p:attrNameLst>
                                          <p:attrName>ppt_x</p:attrName>
                                        </p:attrNameLst>
                                      </p:cBhvr>
                                      <p:tavLst>
                                        <p:tav tm="0">
                                          <p:val>
                                            <p:strVal val="#ppt_x"/>
                                          </p:val>
                                        </p:tav>
                                        <p:tav tm="100000">
                                          <p:val>
                                            <p:strVal val="#ppt_x"/>
                                          </p:val>
                                        </p:tav>
                                      </p:tavLst>
                                    </p:anim>
                                    <p:anim calcmode="lin" valueType="num">
                                      <p:cBhvr>
                                        <p:cTn id="9" dur="500" fill="hold"/>
                                        <p:tgtEl>
                                          <p:spTgt spid="4614151"/>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614152"/>
                                        </p:tgtEl>
                                        <p:attrNameLst>
                                          <p:attrName>style.visibility</p:attrName>
                                        </p:attrNameLst>
                                      </p:cBhvr>
                                      <p:to>
                                        <p:strVal val="visible"/>
                                      </p:to>
                                    </p:set>
                                    <p:anim calcmode="lin" valueType="num">
                                      <p:cBhvr>
                                        <p:cTn id="12" dur="500" fill="hold"/>
                                        <p:tgtEl>
                                          <p:spTgt spid="4614152"/>
                                        </p:tgtEl>
                                        <p:attrNameLst>
                                          <p:attrName>ppt_w</p:attrName>
                                        </p:attrNameLst>
                                      </p:cBhvr>
                                      <p:tavLst>
                                        <p:tav tm="0">
                                          <p:val>
                                            <p:fltVal val="0"/>
                                          </p:val>
                                        </p:tav>
                                        <p:tav tm="100000">
                                          <p:val>
                                            <p:strVal val="#ppt_w"/>
                                          </p:val>
                                        </p:tav>
                                      </p:tavLst>
                                    </p:anim>
                                    <p:anim calcmode="lin" valueType="num">
                                      <p:cBhvr>
                                        <p:cTn id="13" dur="500" fill="hold"/>
                                        <p:tgtEl>
                                          <p:spTgt spid="4614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4151" grpId="0" animBg="1"/>
      <p:bldP spid="461415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15170" name="Rectangle 2"/>
          <p:cNvSpPr>
            <a:spLocks noGrp="1" noChangeArrowheads="1"/>
          </p:cNvSpPr>
          <p:nvPr>
            <p:ph type="body" idx="1"/>
          </p:nvPr>
        </p:nvSpPr>
        <p:spPr>
          <a:xfrm>
            <a:off x="762000" y="2286000"/>
            <a:ext cx="7772400" cy="4114800"/>
          </a:xfrm>
        </p:spPr>
        <p:txBody>
          <a:bodyPr/>
          <a:lstStyle/>
          <a:p>
            <a:pPr eaLnBrk="1" hangingPunct="1">
              <a:lnSpc>
                <a:spcPct val="90000"/>
              </a:lnSpc>
              <a:defRPr/>
            </a:pPr>
            <a:endParaRPr lang="es-ES" sz="2400" b="1">
              <a:effectLst>
                <a:outerShdw blurRad="38100" dist="38100" dir="2700000" algn="tl">
                  <a:srgbClr val="000000"/>
                </a:outerShdw>
              </a:effectLst>
            </a:endParaRPr>
          </a:p>
          <a:p>
            <a:pPr eaLnBrk="1" hangingPunct="1">
              <a:lnSpc>
                <a:spcPct val="90000"/>
              </a:lnSpc>
              <a:buFont typeface="Wingdings" pitchFamily="2" charset="2"/>
              <a:buNone/>
              <a:defRPr/>
            </a:pPr>
            <a:endParaRPr lang="es-ES" sz="2400" b="1">
              <a:effectLst>
                <a:outerShdw blurRad="38100" dist="38100" dir="2700000" algn="tl">
                  <a:srgbClr val="000000"/>
                </a:outerShdw>
              </a:effectLst>
            </a:endParaRPr>
          </a:p>
        </p:txBody>
      </p:sp>
      <p:pic>
        <p:nvPicPr>
          <p:cNvPr id="4611074" name="Picture 3" descr="paralysis small"/>
          <p:cNvPicPr>
            <a:picLocks noChangeAspect="1" noChangeArrowheads="1"/>
          </p:cNvPicPr>
          <p:nvPr/>
        </p:nvPicPr>
        <p:blipFill>
          <a:blip r:embed="rId2"/>
          <a:srcRect l="4491" t="4578" r="4491" b="4578"/>
          <a:stretch>
            <a:fillRect/>
          </a:stretch>
        </p:blipFill>
        <p:spPr bwMode="auto">
          <a:xfrm>
            <a:off x="1905000" y="735013"/>
            <a:ext cx="1663700" cy="1627187"/>
          </a:xfrm>
          <a:prstGeom prst="rect">
            <a:avLst/>
          </a:prstGeom>
          <a:noFill/>
          <a:ln w="57150" cmpd="thinThick">
            <a:solidFill>
              <a:schemeClr val="bg1"/>
            </a:solidFill>
            <a:miter lim="800000"/>
            <a:headEnd/>
            <a:tailEnd/>
          </a:ln>
        </p:spPr>
      </p:pic>
      <p:pic>
        <p:nvPicPr>
          <p:cNvPr id="4611075" name="Picture 4" descr="dizziness"/>
          <p:cNvPicPr>
            <a:picLocks noChangeAspect="1" noChangeArrowheads="1"/>
          </p:cNvPicPr>
          <p:nvPr/>
        </p:nvPicPr>
        <p:blipFill>
          <a:blip r:embed="rId3"/>
          <a:srcRect l="4343" t="4343" r="4343" b="4343"/>
          <a:stretch>
            <a:fillRect/>
          </a:stretch>
        </p:blipFill>
        <p:spPr bwMode="auto">
          <a:xfrm>
            <a:off x="7391400" y="1981200"/>
            <a:ext cx="1676400" cy="1676400"/>
          </a:xfrm>
          <a:prstGeom prst="rect">
            <a:avLst/>
          </a:prstGeom>
          <a:noFill/>
          <a:ln w="57150" cmpd="thinThick">
            <a:solidFill>
              <a:schemeClr val="bg1"/>
            </a:solidFill>
            <a:miter lim="800000"/>
            <a:headEnd/>
            <a:tailEnd/>
          </a:ln>
        </p:spPr>
      </p:pic>
      <p:pic>
        <p:nvPicPr>
          <p:cNvPr id="4611076" name="Picture 5" descr="sight"/>
          <p:cNvPicPr>
            <a:picLocks noChangeAspect="1" noChangeArrowheads="1"/>
          </p:cNvPicPr>
          <p:nvPr/>
        </p:nvPicPr>
        <p:blipFill>
          <a:blip r:embed="rId4"/>
          <a:srcRect l="4526" t="4526" r="4526" b="4526"/>
          <a:stretch>
            <a:fillRect/>
          </a:stretch>
        </p:blipFill>
        <p:spPr bwMode="auto">
          <a:xfrm>
            <a:off x="3733800" y="1143000"/>
            <a:ext cx="1676400" cy="1676400"/>
          </a:xfrm>
          <a:prstGeom prst="rect">
            <a:avLst/>
          </a:prstGeom>
          <a:noFill/>
          <a:ln w="57150" cmpd="thinThick">
            <a:solidFill>
              <a:schemeClr val="bg1"/>
            </a:solidFill>
            <a:miter lim="800000"/>
            <a:headEnd/>
            <a:tailEnd/>
          </a:ln>
        </p:spPr>
      </p:pic>
      <p:pic>
        <p:nvPicPr>
          <p:cNvPr id="4611077" name="Picture 6" descr="speech"/>
          <p:cNvPicPr>
            <a:picLocks noChangeAspect="1" noChangeArrowheads="1"/>
          </p:cNvPicPr>
          <p:nvPr/>
        </p:nvPicPr>
        <p:blipFill>
          <a:blip r:embed="rId5"/>
          <a:srcRect l="4491" t="4706" r="4491" b="4706"/>
          <a:stretch>
            <a:fillRect/>
          </a:stretch>
        </p:blipFill>
        <p:spPr bwMode="auto">
          <a:xfrm>
            <a:off x="5562600" y="1528763"/>
            <a:ext cx="1681163" cy="1595437"/>
          </a:xfrm>
          <a:prstGeom prst="rect">
            <a:avLst/>
          </a:prstGeom>
          <a:noFill/>
          <a:ln w="57150" cmpd="thinThick">
            <a:solidFill>
              <a:schemeClr val="bg1"/>
            </a:solidFill>
            <a:miter lim="800000"/>
            <a:headEnd/>
            <a:tailEnd/>
          </a:ln>
        </p:spPr>
      </p:pic>
      <p:pic>
        <p:nvPicPr>
          <p:cNvPr id="4611078" name="Picture 7" descr="98 Headache22"/>
          <p:cNvPicPr>
            <a:picLocks noChangeAspect="1" noChangeArrowheads="1"/>
          </p:cNvPicPr>
          <p:nvPr/>
        </p:nvPicPr>
        <p:blipFill>
          <a:blip r:embed="rId6"/>
          <a:srcRect/>
          <a:stretch>
            <a:fillRect/>
          </a:stretch>
        </p:blipFill>
        <p:spPr bwMode="auto">
          <a:xfrm>
            <a:off x="76200" y="304800"/>
            <a:ext cx="1676400" cy="1609725"/>
          </a:xfrm>
          <a:prstGeom prst="rect">
            <a:avLst/>
          </a:prstGeom>
          <a:noFill/>
          <a:ln w="57150" cmpd="thinThick">
            <a:solidFill>
              <a:schemeClr val="bg1"/>
            </a:solidFill>
            <a:miter lim="800000"/>
            <a:headEnd/>
            <a:tailEnd/>
          </a:ln>
        </p:spPr>
      </p:pic>
      <p:sp>
        <p:nvSpPr>
          <p:cNvPr id="4615176" name="AutoShape 8"/>
          <p:cNvSpPr>
            <a:spLocks noChangeArrowheads="1"/>
          </p:cNvSpPr>
          <p:nvPr/>
        </p:nvSpPr>
        <p:spPr bwMode="auto">
          <a:xfrm>
            <a:off x="8001000" y="4114800"/>
            <a:ext cx="457200" cy="990600"/>
          </a:xfrm>
          <a:prstGeom prst="downArrow">
            <a:avLst>
              <a:gd name="adj1" fmla="val 50000"/>
              <a:gd name="adj2" fmla="val 54167"/>
            </a:avLst>
          </a:prstGeom>
          <a:noFill/>
          <a:ln w="57150" cmpd="thickThin">
            <a:solidFill>
              <a:schemeClr val="bg1"/>
            </a:solidFill>
            <a:miter lim="800000"/>
            <a:headEnd/>
            <a:tailEnd/>
          </a:ln>
        </p:spPr>
        <p:txBody>
          <a:bodyPr wrap="none" anchor="ctr"/>
          <a:lstStyle/>
          <a:p>
            <a:endParaRPr lang="ca-ES">
              <a:solidFill>
                <a:srgbClr val="91AFBF"/>
              </a:solidFill>
            </a:endParaRPr>
          </a:p>
        </p:txBody>
      </p:sp>
      <p:sp>
        <p:nvSpPr>
          <p:cNvPr id="4615177" name="Text Box 9"/>
          <p:cNvSpPr txBox="1">
            <a:spLocks noChangeArrowheads="1"/>
          </p:cNvSpPr>
          <p:nvPr/>
        </p:nvSpPr>
        <p:spPr bwMode="auto">
          <a:xfrm>
            <a:off x="5181600" y="5334000"/>
            <a:ext cx="3657600" cy="1449388"/>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defRPr/>
            </a:pPr>
            <a:r>
              <a:rPr lang="es-ES" sz="2800" b="1">
                <a:solidFill>
                  <a:srgbClr val="ECEAAC"/>
                </a:solidFill>
                <a:effectLst>
                  <a:outerShdw blurRad="38100" dist="38100" dir="2700000" algn="tl">
                    <a:srgbClr val="000000"/>
                  </a:outerShdw>
                </a:effectLst>
              </a:rPr>
              <a:t>Vértigo</a:t>
            </a:r>
          </a:p>
          <a:p>
            <a:pPr algn="ctr">
              <a:defRPr/>
            </a:pPr>
            <a:r>
              <a:rPr lang="es-ES" sz="2800" b="1">
                <a:solidFill>
                  <a:srgbClr val="ECEAAC"/>
                </a:solidFill>
                <a:effectLst>
                  <a:outerShdw blurRad="38100" dist="38100" dir="2700000" algn="tl">
                    <a:srgbClr val="000000"/>
                  </a:outerShdw>
                </a:effectLst>
              </a:rPr>
              <a:t>Alteración marcha</a:t>
            </a:r>
          </a:p>
          <a:p>
            <a:pPr algn="ctr">
              <a:defRPr/>
            </a:pPr>
            <a:r>
              <a:rPr lang="es-ES" sz="2800" b="1">
                <a:solidFill>
                  <a:srgbClr val="ECEAAC"/>
                </a:solidFill>
                <a:effectLst>
                  <a:outerShdw blurRad="38100" dist="38100" dir="2700000" algn="tl">
                    <a:srgbClr val="000000"/>
                  </a:outerShdw>
                </a:effectLst>
              </a:rPr>
              <a:t>Dismetrías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15176"/>
                                        </p:tgtEl>
                                        <p:attrNameLst>
                                          <p:attrName>style.visibility</p:attrName>
                                        </p:attrNameLst>
                                      </p:cBhvr>
                                      <p:to>
                                        <p:strVal val="visible"/>
                                      </p:to>
                                    </p:set>
                                    <p:animEffect transition="in" filter="fade">
                                      <p:cBhvr>
                                        <p:cTn id="7" dur="500"/>
                                        <p:tgtEl>
                                          <p:spTgt spid="4615176"/>
                                        </p:tgtEl>
                                      </p:cBhvr>
                                    </p:animEffect>
                                    <p:anim calcmode="lin" valueType="num">
                                      <p:cBhvr>
                                        <p:cTn id="8" dur="500" fill="hold"/>
                                        <p:tgtEl>
                                          <p:spTgt spid="4615176"/>
                                        </p:tgtEl>
                                        <p:attrNameLst>
                                          <p:attrName>ppt_x</p:attrName>
                                        </p:attrNameLst>
                                      </p:cBhvr>
                                      <p:tavLst>
                                        <p:tav tm="0">
                                          <p:val>
                                            <p:strVal val="#ppt_x"/>
                                          </p:val>
                                        </p:tav>
                                        <p:tav tm="100000">
                                          <p:val>
                                            <p:strVal val="#ppt_x"/>
                                          </p:val>
                                        </p:tav>
                                      </p:tavLst>
                                    </p:anim>
                                    <p:anim calcmode="lin" valueType="num">
                                      <p:cBhvr>
                                        <p:cTn id="9" dur="500" fill="hold"/>
                                        <p:tgtEl>
                                          <p:spTgt spid="4615176"/>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615177"/>
                                        </p:tgtEl>
                                        <p:attrNameLst>
                                          <p:attrName>style.visibility</p:attrName>
                                        </p:attrNameLst>
                                      </p:cBhvr>
                                      <p:to>
                                        <p:strVal val="visible"/>
                                      </p:to>
                                    </p:set>
                                    <p:anim calcmode="lin" valueType="num">
                                      <p:cBhvr>
                                        <p:cTn id="12" dur="500" fill="hold"/>
                                        <p:tgtEl>
                                          <p:spTgt spid="4615177"/>
                                        </p:tgtEl>
                                        <p:attrNameLst>
                                          <p:attrName>ppt_w</p:attrName>
                                        </p:attrNameLst>
                                      </p:cBhvr>
                                      <p:tavLst>
                                        <p:tav tm="0">
                                          <p:val>
                                            <p:fltVal val="0"/>
                                          </p:val>
                                        </p:tav>
                                        <p:tav tm="100000">
                                          <p:val>
                                            <p:strVal val="#ppt_w"/>
                                          </p:val>
                                        </p:tav>
                                      </p:tavLst>
                                    </p:anim>
                                    <p:anim calcmode="lin" valueType="num">
                                      <p:cBhvr>
                                        <p:cTn id="13" dur="500" fill="hold"/>
                                        <p:tgtEl>
                                          <p:spTgt spid="4615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176" grpId="0" animBg="1"/>
      <p:bldP spid="461517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631554" name="Rectangle 2"/>
          <p:cNvSpPr>
            <a:spLocks noGrp="1" noChangeArrowheads="1"/>
          </p:cNvSpPr>
          <p:nvPr>
            <p:ph type="body" idx="1"/>
          </p:nvPr>
        </p:nvSpPr>
        <p:spPr>
          <a:xfrm>
            <a:off x="685800" y="2819400"/>
            <a:ext cx="7772400" cy="1371600"/>
          </a:xfrm>
        </p:spPr>
        <p:txBody>
          <a:bodyPr/>
          <a:lstStyle/>
          <a:p>
            <a:pPr algn="ctr" eaLnBrk="1" hangingPunct="1">
              <a:buFont typeface="Wingdings" pitchFamily="2" charset="2"/>
              <a:buNone/>
            </a:pPr>
            <a:r>
              <a:rPr lang="ca-ES" sz="7200" b="1" smtClean="0"/>
              <a:t>CASO CLINICO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631554">
                                            <p:txEl>
                                              <p:pRg st="0" end="0"/>
                                            </p:txEl>
                                          </p:spTgt>
                                        </p:tgtEl>
                                        <p:attrNameLst>
                                          <p:attrName>style.visibility</p:attrName>
                                        </p:attrNameLst>
                                      </p:cBhvr>
                                      <p:to>
                                        <p:strVal val="visible"/>
                                      </p:to>
                                    </p:set>
                                    <p:animScale>
                                      <p:cBhvr>
                                        <p:cTn id="7" dur="1000" decel="50000" fill="hold">
                                          <p:stCondLst>
                                            <p:cond delay="0"/>
                                          </p:stCondLst>
                                        </p:cTn>
                                        <p:tgtEl>
                                          <p:spTgt spid="46315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31554">
                                            <p:txEl>
                                              <p:pRg st="0" end="0"/>
                                            </p:txEl>
                                          </p:spTgt>
                                        </p:tgtEl>
                                        <p:attrNameLst>
                                          <p:attrName>ppt_x</p:attrName>
                                          <p:attrName>ppt_y</p:attrName>
                                        </p:attrNameLst>
                                      </p:cBhvr>
                                    </p:animMotion>
                                    <p:animEffect transition="in" filter="fade">
                                      <p:cBhvr>
                                        <p:cTn id="9" dur="1000"/>
                                        <p:tgtEl>
                                          <p:spTgt spid="4631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155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747266" name="Rectangle 2"/>
          <p:cNvSpPr>
            <a:spLocks noGrp="1" noChangeArrowheads="1"/>
          </p:cNvSpPr>
          <p:nvPr>
            <p:ph type="body" idx="1"/>
          </p:nvPr>
        </p:nvSpPr>
        <p:spPr>
          <a:xfrm>
            <a:off x="381000" y="1295400"/>
            <a:ext cx="8458200" cy="3886200"/>
          </a:xfrm>
        </p:spPr>
        <p:txBody>
          <a:bodyPr/>
          <a:lstStyle/>
          <a:p>
            <a:pPr eaLnBrk="1" hangingPunct="1">
              <a:lnSpc>
                <a:spcPct val="90000"/>
              </a:lnSpc>
              <a:defRPr/>
            </a:pPr>
            <a:r>
              <a:rPr lang="ca-ES" sz="2800" b="1" dirty="0" smtClean="0"/>
              <a:t>Inicio </a:t>
            </a:r>
            <a:r>
              <a:rPr lang="ca-ES" sz="2800" b="1" dirty="0">
                <a:sym typeface="Wingdings" pitchFamily="2" charset="2"/>
              </a:rPr>
              <a:t></a:t>
            </a:r>
            <a:r>
              <a:rPr lang="ca-ES" sz="2800" b="1" dirty="0"/>
              <a:t> </a:t>
            </a:r>
            <a:r>
              <a:rPr lang="ca-ES" sz="2800" b="1" dirty="0" smtClean="0"/>
              <a:t>15.35h</a:t>
            </a:r>
          </a:p>
          <a:p>
            <a:pPr marL="0" indent="0" eaLnBrk="1" hangingPunct="1">
              <a:lnSpc>
                <a:spcPct val="90000"/>
              </a:lnSpc>
              <a:buFont typeface="Wingdings" pitchFamily="2" charset="2"/>
              <a:buNone/>
              <a:defRPr/>
            </a:pPr>
            <a:endParaRPr lang="es-ES" sz="2800" b="1" dirty="0" smtClean="0"/>
          </a:p>
          <a:p>
            <a:pPr marL="0" indent="0" algn="ctr" eaLnBrk="1" hangingPunct="1">
              <a:lnSpc>
                <a:spcPct val="90000"/>
              </a:lnSpc>
              <a:buFont typeface="Wingdings" pitchFamily="2" charset="2"/>
              <a:buNone/>
              <a:defRPr/>
            </a:pPr>
            <a:r>
              <a:rPr lang="es-ES" sz="2800" b="1" dirty="0" smtClean="0">
                <a:solidFill>
                  <a:schemeClr val="tx2"/>
                </a:solidFill>
              </a:rPr>
              <a:t>Dificultad para movilizar extremidades izquierdas después de comer</a:t>
            </a:r>
            <a:endParaRPr lang="ca-ES" sz="2800" b="1" dirty="0"/>
          </a:p>
          <a:p>
            <a:pPr eaLnBrk="1" hangingPunct="1">
              <a:lnSpc>
                <a:spcPct val="90000"/>
              </a:lnSpc>
              <a:defRPr/>
            </a:pPr>
            <a:endParaRPr lang="es-ES" sz="2800" b="1" dirty="0" smtClean="0">
              <a:solidFill>
                <a:srgbClr val="F1F9F8"/>
              </a:solidFill>
            </a:endParaRPr>
          </a:p>
          <a:p>
            <a:pPr eaLnBrk="1" hangingPunct="1">
              <a:lnSpc>
                <a:spcPct val="90000"/>
              </a:lnSpc>
              <a:defRPr/>
            </a:pPr>
            <a:endParaRPr lang="es-ES" sz="2800" b="1" dirty="0">
              <a:solidFill>
                <a:srgbClr val="F1F9F8"/>
              </a:solidFill>
            </a:endParaRPr>
          </a:p>
          <a:p>
            <a:pPr eaLnBrk="1" hangingPunct="1">
              <a:lnSpc>
                <a:spcPct val="90000"/>
              </a:lnSpc>
              <a:defRPr/>
            </a:pPr>
            <a:endParaRPr lang="es-ES" sz="2800" b="1" dirty="0" smtClean="0">
              <a:solidFill>
                <a:srgbClr val="F1F9F8"/>
              </a:solidFill>
            </a:endParaRPr>
          </a:p>
          <a:p>
            <a:pPr eaLnBrk="1" hangingPunct="1">
              <a:lnSpc>
                <a:spcPct val="90000"/>
              </a:lnSpc>
              <a:defRPr/>
            </a:pPr>
            <a:endParaRPr lang="es-ES" sz="2800" b="1" dirty="0">
              <a:solidFill>
                <a:srgbClr val="F1F9F8"/>
              </a:solidFill>
            </a:endParaRPr>
          </a:p>
          <a:p>
            <a:pPr eaLnBrk="1" hangingPunct="1">
              <a:lnSpc>
                <a:spcPct val="90000"/>
              </a:lnSpc>
              <a:defRPr/>
            </a:pPr>
            <a:endParaRPr lang="es-ES" sz="2800" b="1" dirty="0" smtClean="0">
              <a:solidFill>
                <a:srgbClr val="F1F9F8"/>
              </a:solidFill>
            </a:endParaRPr>
          </a:p>
          <a:p>
            <a:pPr eaLnBrk="1" hangingPunct="1">
              <a:lnSpc>
                <a:spcPct val="90000"/>
              </a:lnSpc>
              <a:defRPr/>
            </a:pPr>
            <a:endParaRPr lang="ca-ES" sz="2800" b="1" dirty="0">
              <a:solidFill>
                <a:srgbClr val="F1F9F8"/>
              </a:solidFill>
            </a:endParaRPr>
          </a:p>
          <a:p>
            <a:pPr eaLnBrk="1" hangingPunct="1">
              <a:lnSpc>
                <a:spcPct val="90000"/>
              </a:lnSpc>
              <a:defRPr/>
            </a:pPr>
            <a:r>
              <a:rPr lang="ca-ES" sz="2800" b="1" dirty="0"/>
              <a:t>Llegada a </a:t>
            </a:r>
            <a:r>
              <a:rPr lang="ca-ES" sz="2800" b="1" dirty="0" err="1"/>
              <a:t>urgencias</a:t>
            </a:r>
            <a:r>
              <a:rPr lang="ca-ES" sz="2800" b="1" dirty="0"/>
              <a:t> </a:t>
            </a:r>
            <a:r>
              <a:rPr lang="ca-ES" sz="2800" b="1" dirty="0">
                <a:sym typeface="Wingdings" pitchFamily="2" charset="2"/>
              </a:rPr>
              <a:t></a:t>
            </a:r>
            <a:r>
              <a:rPr lang="ca-ES" sz="2800" b="1" dirty="0"/>
              <a:t> </a:t>
            </a:r>
            <a:r>
              <a:rPr lang="ca-ES" sz="2800" b="1" dirty="0" smtClean="0"/>
              <a:t>21.17h</a:t>
            </a:r>
            <a:endParaRPr lang="ca-ES" sz="2800" b="1" dirty="0"/>
          </a:p>
        </p:txBody>
      </p:sp>
      <p:sp>
        <p:nvSpPr>
          <p:cNvPr id="4747267" name="Rectangle 3"/>
          <p:cNvSpPr>
            <a:spLocks noGrp="1" noChangeArrowheads="1"/>
          </p:cNvSpPr>
          <p:nvPr>
            <p:ph type="title"/>
          </p:nvPr>
        </p:nvSpPr>
        <p:spPr>
          <a:xfrm>
            <a:off x="4038600" y="228600"/>
            <a:ext cx="4829175" cy="533400"/>
          </a:xfrm>
          <a:solidFill>
            <a:schemeClr val="folHlink">
              <a:alpha val="50000"/>
            </a:schemeClr>
          </a:solidFill>
          <a:ln w="3175">
            <a:solidFill>
              <a:schemeClr val="tx2"/>
            </a:solidFill>
          </a:ln>
        </p:spPr>
        <p:txBody>
          <a:bodyPr/>
          <a:lstStyle/>
          <a:p>
            <a:pPr algn="ctr" eaLnBrk="1" hangingPunct="1">
              <a:defRPr/>
            </a:pPr>
            <a:r>
              <a:rPr lang="ca-ES" sz="2800" b="1">
                <a:effectLst>
                  <a:outerShdw blurRad="38100" dist="38100" dir="2700000" algn="tl">
                    <a:srgbClr val="000000"/>
                  </a:outerShdw>
                </a:effectLst>
              </a:rPr>
              <a:t>♂ 62a – hemiparesia Izq</a:t>
            </a:r>
            <a:endParaRPr lang="es-ES" sz="2800" b="1">
              <a:effectLst>
                <a:outerShdw blurRad="38100" dist="38100" dir="2700000" algn="tl">
                  <a:srgbClr val="000000"/>
                </a:outerShdw>
              </a:effectLst>
            </a:endParaRPr>
          </a:p>
        </p:txBody>
      </p:sp>
      <p:graphicFrame>
        <p:nvGraphicFramePr>
          <p:cNvPr id="2" name="Object 40"/>
          <p:cNvGraphicFramePr>
            <a:graphicFrameLocks noChangeAspect="1"/>
          </p:cNvGraphicFramePr>
          <p:nvPr/>
        </p:nvGraphicFramePr>
        <p:xfrm>
          <a:off x="3276600" y="3352800"/>
          <a:ext cx="2820988" cy="1981200"/>
        </p:xfrm>
        <a:graphic>
          <a:graphicData uri="http://schemas.openxmlformats.org/presentationml/2006/ole">
            <p:oleObj spid="_x0000_s4961320" name="Imagen" r:id="rId3" imgW="4238640" imgH="3243600" progId="MS_ClipArt_Gallery">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7266">
                                            <p:txEl>
                                              <p:pRg st="0" end="0"/>
                                            </p:txEl>
                                          </p:spTgt>
                                        </p:tgtEl>
                                        <p:attrNameLst>
                                          <p:attrName>style.visibility</p:attrName>
                                        </p:attrNameLst>
                                      </p:cBhvr>
                                      <p:to>
                                        <p:strVal val="visible"/>
                                      </p:to>
                                    </p:set>
                                    <p:animEffect transition="in" filter="fade">
                                      <p:cBhvr>
                                        <p:cTn id="7" dur="500"/>
                                        <p:tgtEl>
                                          <p:spTgt spid="4747266">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747266">
                                            <p:txEl>
                                              <p:pRg st="2" end="2"/>
                                            </p:txEl>
                                          </p:spTgt>
                                        </p:tgtEl>
                                        <p:attrNameLst>
                                          <p:attrName>style.visibility</p:attrName>
                                        </p:attrNameLst>
                                      </p:cBhvr>
                                      <p:to>
                                        <p:strVal val="visible"/>
                                      </p:to>
                                    </p:set>
                                    <p:animEffect transition="in" filter="fade">
                                      <p:cBhvr>
                                        <p:cTn id="11" dur="500"/>
                                        <p:tgtEl>
                                          <p:spTgt spid="4747266">
                                            <p:txEl>
                                              <p:pRg st="2" end="2"/>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747266">
                                            <p:txEl>
                                              <p:pRg st="9" end="9"/>
                                            </p:txEl>
                                          </p:spTgt>
                                        </p:tgtEl>
                                        <p:attrNameLst>
                                          <p:attrName>style.visibility</p:attrName>
                                        </p:attrNameLst>
                                      </p:cBhvr>
                                      <p:to>
                                        <p:strVal val="visible"/>
                                      </p:to>
                                    </p:set>
                                    <p:animEffect transition="in" filter="fade">
                                      <p:cBhvr>
                                        <p:cTn id="19" dur="500"/>
                                        <p:tgtEl>
                                          <p:spTgt spid="47472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726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4537346" name="Rectangle 2"/>
          <p:cNvSpPr>
            <a:spLocks noGrp="1" noChangeArrowheads="1"/>
          </p:cNvSpPr>
          <p:nvPr>
            <p:ph type="body" idx="1"/>
          </p:nvPr>
        </p:nvSpPr>
        <p:spPr>
          <a:xfrm>
            <a:off x="838200" y="2514600"/>
            <a:ext cx="7696200" cy="3962400"/>
          </a:xfrm>
        </p:spPr>
        <p:txBody>
          <a:bodyPr/>
          <a:lstStyle/>
          <a:p>
            <a:pPr eaLnBrk="1" hangingPunct="1"/>
            <a:r>
              <a:rPr lang="ca-ES" sz="2800" b="1" smtClean="0"/>
              <a:t>No hábitos tóxicos.</a:t>
            </a:r>
          </a:p>
          <a:p>
            <a:pPr eaLnBrk="1" hangingPunct="1"/>
            <a:r>
              <a:rPr lang="ca-ES" sz="2800" b="1" smtClean="0">
                <a:solidFill>
                  <a:srgbClr val="F1F9F8"/>
                </a:solidFill>
              </a:rPr>
              <a:t>HTA</a:t>
            </a:r>
            <a:r>
              <a:rPr lang="ca-ES" sz="2800" b="1" smtClean="0"/>
              <a:t> en tratamiento con IECAS (Enalapril 10 mg) desde hace 10 años. Cifras habituales de 130/80 mm Hg</a:t>
            </a:r>
          </a:p>
          <a:p>
            <a:pPr eaLnBrk="1" hangingPunct="1"/>
            <a:r>
              <a:rPr lang="ca-ES" sz="2800" b="1" smtClean="0">
                <a:solidFill>
                  <a:srgbClr val="F1F9F8"/>
                </a:solidFill>
              </a:rPr>
              <a:t>DLP </a:t>
            </a:r>
            <a:r>
              <a:rPr lang="ca-ES" sz="2800" b="1" smtClean="0"/>
              <a:t>en tratamiento con estatinas (Simvastatina 20 mg).</a:t>
            </a:r>
          </a:p>
          <a:p>
            <a:pPr eaLnBrk="1" hangingPunct="1"/>
            <a:r>
              <a:rPr lang="ca-ES" sz="2800" b="1" smtClean="0">
                <a:solidFill>
                  <a:srgbClr val="F1F9F8"/>
                </a:solidFill>
              </a:rPr>
              <a:t>ACxFA crónica</a:t>
            </a:r>
            <a:r>
              <a:rPr lang="ca-ES" sz="2800" b="1" smtClean="0"/>
              <a:t> en tratamiento con Digoxina y Sintrom. Cardiólogo de zona.</a:t>
            </a:r>
            <a:endParaRPr lang="ca-ES" sz="2800" b="1" u="sng" smtClean="0"/>
          </a:p>
        </p:txBody>
      </p:sp>
      <p:sp>
        <p:nvSpPr>
          <p:cNvPr id="4962307" name="Rectangle 3"/>
          <p:cNvSpPr>
            <a:spLocks noChangeArrowheads="1"/>
          </p:cNvSpPr>
          <p:nvPr/>
        </p:nvSpPr>
        <p:spPr bwMode="auto">
          <a:xfrm>
            <a:off x="2057400" y="457200"/>
            <a:ext cx="5257800" cy="1143000"/>
          </a:xfrm>
          <a:prstGeom prst="rect">
            <a:avLst/>
          </a:prstGeom>
          <a:noFill/>
          <a:ln w="9525">
            <a:noFill/>
            <a:miter lim="800000"/>
            <a:headEnd/>
            <a:tailEnd/>
          </a:ln>
        </p:spPr>
        <p:txBody>
          <a:bodyPr anchor="b"/>
          <a:lstStyle/>
          <a:p>
            <a:pPr algn="ctr"/>
            <a:r>
              <a:rPr lang="es-ES_tradnl" sz="4400" b="1">
                <a:solidFill>
                  <a:srgbClr val="ECEAAC"/>
                </a:solidFill>
                <a:latin typeface="Tahoma" pitchFamily="34" charset="0"/>
              </a:rPr>
              <a:t>Antecedentes</a:t>
            </a:r>
            <a:endParaRPr lang="ca-ES" sz="4400" b="1">
              <a:solidFill>
                <a:srgbClr val="ECEAAC"/>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4537346">
                                            <p:txEl>
                                              <p:pRg st="0" end="0"/>
                                            </p:txEl>
                                          </p:spTgt>
                                        </p:tgtEl>
                                        <p:attrNameLst>
                                          <p:attrName>style.visibility</p:attrName>
                                        </p:attrNameLst>
                                      </p:cBhvr>
                                      <p:to>
                                        <p:strVal val="visible"/>
                                      </p:to>
                                    </p:set>
                                    <p:animEffect transition="in" filter="fade">
                                      <p:cBhvr>
                                        <p:cTn id="7" dur="500"/>
                                        <p:tgtEl>
                                          <p:spTgt spid="4537346">
                                            <p:txEl>
                                              <p:pRg st="0" end="0"/>
                                            </p:txEl>
                                          </p:spTgt>
                                        </p:tgtEl>
                                      </p:cBhvr>
                                    </p:animEffect>
                                    <p:anim calcmode="lin" valueType="num">
                                      <p:cBhvr>
                                        <p:cTn id="8" dur="500" fill="hold"/>
                                        <p:tgtEl>
                                          <p:spTgt spid="453734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537346">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4537346">
                                            <p:txEl>
                                              <p:pRg st="1" end="1"/>
                                            </p:txEl>
                                          </p:spTgt>
                                        </p:tgtEl>
                                        <p:attrNameLst>
                                          <p:attrName>style.visibility</p:attrName>
                                        </p:attrNameLst>
                                      </p:cBhvr>
                                      <p:to>
                                        <p:strVal val="visible"/>
                                      </p:to>
                                    </p:set>
                                    <p:animEffect transition="in" filter="fade">
                                      <p:cBhvr>
                                        <p:cTn id="12" dur="500"/>
                                        <p:tgtEl>
                                          <p:spTgt spid="4537346">
                                            <p:txEl>
                                              <p:pRg st="1" end="1"/>
                                            </p:txEl>
                                          </p:spTgt>
                                        </p:tgtEl>
                                      </p:cBhvr>
                                    </p:animEffect>
                                    <p:anim calcmode="lin" valueType="num">
                                      <p:cBhvr>
                                        <p:cTn id="13" dur="500" fill="hold"/>
                                        <p:tgtEl>
                                          <p:spTgt spid="453734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537346">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4537346">
                                            <p:txEl>
                                              <p:pRg st="2" end="2"/>
                                            </p:txEl>
                                          </p:spTgt>
                                        </p:tgtEl>
                                        <p:attrNameLst>
                                          <p:attrName>style.visibility</p:attrName>
                                        </p:attrNameLst>
                                      </p:cBhvr>
                                      <p:to>
                                        <p:strVal val="visible"/>
                                      </p:to>
                                    </p:set>
                                    <p:animEffect transition="in" filter="fade">
                                      <p:cBhvr>
                                        <p:cTn id="17" dur="500"/>
                                        <p:tgtEl>
                                          <p:spTgt spid="4537346">
                                            <p:txEl>
                                              <p:pRg st="2" end="2"/>
                                            </p:txEl>
                                          </p:spTgt>
                                        </p:tgtEl>
                                      </p:cBhvr>
                                    </p:animEffect>
                                    <p:anim calcmode="lin" valueType="num">
                                      <p:cBhvr>
                                        <p:cTn id="18" dur="500" fill="hold"/>
                                        <p:tgtEl>
                                          <p:spTgt spid="45373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537346">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4537346">
                                            <p:txEl>
                                              <p:pRg st="3" end="3"/>
                                            </p:txEl>
                                          </p:spTgt>
                                        </p:tgtEl>
                                        <p:attrNameLst>
                                          <p:attrName>style.visibility</p:attrName>
                                        </p:attrNameLst>
                                      </p:cBhvr>
                                      <p:to>
                                        <p:strVal val="visible"/>
                                      </p:to>
                                    </p:set>
                                    <p:animEffect transition="in" filter="fade">
                                      <p:cBhvr>
                                        <p:cTn id="22" dur="500"/>
                                        <p:tgtEl>
                                          <p:spTgt spid="4537346">
                                            <p:txEl>
                                              <p:pRg st="3" end="3"/>
                                            </p:txEl>
                                          </p:spTgt>
                                        </p:tgtEl>
                                      </p:cBhvr>
                                    </p:animEffect>
                                    <p:anim calcmode="lin" valueType="num">
                                      <p:cBhvr>
                                        <p:cTn id="23" dur="500" fill="hold"/>
                                        <p:tgtEl>
                                          <p:spTgt spid="4537346">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537346">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734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538370" name="Rectangle 2"/>
          <p:cNvSpPr>
            <a:spLocks noGrp="1" noChangeArrowheads="1"/>
          </p:cNvSpPr>
          <p:nvPr>
            <p:ph type="body" idx="1"/>
          </p:nvPr>
        </p:nvSpPr>
        <p:spPr>
          <a:xfrm>
            <a:off x="609600" y="1676400"/>
            <a:ext cx="8077200" cy="4876800"/>
          </a:xfrm>
        </p:spPr>
        <p:txBody>
          <a:bodyPr/>
          <a:lstStyle/>
          <a:p>
            <a:pPr eaLnBrk="1" hangingPunct="1">
              <a:lnSpc>
                <a:spcPct val="80000"/>
              </a:lnSpc>
              <a:buFont typeface="Wingdings" pitchFamily="2" charset="2"/>
              <a:buNone/>
              <a:defRPr/>
            </a:pPr>
            <a:r>
              <a:rPr lang="ca-ES" sz="2800" b="1" dirty="0"/>
              <a:t>TA 175/93 </a:t>
            </a:r>
            <a:r>
              <a:rPr lang="ca-ES" sz="2800" b="1" dirty="0" err="1"/>
              <a:t>mmHg</a:t>
            </a:r>
            <a:r>
              <a:rPr lang="ca-ES" sz="2800" b="1" dirty="0"/>
              <a:t>, FC 80x’, Tª 36.5</a:t>
            </a:r>
          </a:p>
          <a:p>
            <a:pPr eaLnBrk="1" hangingPunct="1">
              <a:lnSpc>
                <a:spcPct val="80000"/>
              </a:lnSpc>
              <a:buFont typeface="Wingdings" pitchFamily="2" charset="2"/>
              <a:buNone/>
              <a:defRPr/>
            </a:pPr>
            <a:r>
              <a:rPr lang="ca-ES" sz="2800" b="1" dirty="0" err="1"/>
              <a:t>Glicemia</a:t>
            </a:r>
            <a:r>
              <a:rPr lang="ca-ES" sz="2800" b="1" dirty="0"/>
              <a:t> </a:t>
            </a:r>
            <a:r>
              <a:rPr lang="ca-ES" sz="2800" b="1" dirty="0" err="1"/>
              <a:t>capilar</a:t>
            </a:r>
            <a:r>
              <a:rPr lang="ca-ES" sz="2800" b="1" dirty="0"/>
              <a:t> </a:t>
            </a:r>
            <a:r>
              <a:rPr lang="ca-ES" sz="2800" b="1" dirty="0" smtClean="0"/>
              <a:t>92 </a:t>
            </a:r>
            <a:r>
              <a:rPr lang="ca-ES" sz="2800" b="1" dirty="0"/>
              <a:t>mg/</a:t>
            </a:r>
            <a:r>
              <a:rPr lang="ca-ES" sz="2800" b="1" dirty="0" err="1"/>
              <a:t>dL</a:t>
            </a:r>
            <a:r>
              <a:rPr lang="ca-ES" sz="2800" b="1" dirty="0"/>
              <a:t>, SatO2 98%</a:t>
            </a:r>
            <a:br>
              <a:rPr lang="ca-ES" sz="2800" b="1" dirty="0"/>
            </a:br>
            <a:endParaRPr lang="ca-ES" sz="2800" b="1" dirty="0"/>
          </a:p>
          <a:p>
            <a:pPr eaLnBrk="1" hangingPunct="1">
              <a:lnSpc>
                <a:spcPct val="80000"/>
              </a:lnSpc>
              <a:buFontTx/>
              <a:buChar char="-"/>
              <a:defRPr/>
            </a:pPr>
            <a:r>
              <a:rPr lang="ca-ES" sz="2800" b="1" u="sng" dirty="0"/>
              <a:t>ACR</a:t>
            </a:r>
            <a:r>
              <a:rPr lang="ca-ES" sz="2800" b="1" dirty="0"/>
              <a:t>: TC </a:t>
            </a:r>
            <a:r>
              <a:rPr lang="ca-ES" sz="2800" b="1" dirty="0" err="1"/>
              <a:t>arrítmicos</a:t>
            </a:r>
            <a:r>
              <a:rPr lang="ca-ES" sz="2800" b="1" dirty="0"/>
              <a:t>. No </a:t>
            </a:r>
            <a:r>
              <a:rPr lang="ca-ES" sz="2800" b="1" dirty="0" err="1"/>
              <a:t>soplos</a:t>
            </a:r>
            <a:r>
              <a:rPr lang="ca-ES" sz="2800" b="1" dirty="0"/>
              <a:t>. No </a:t>
            </a:r>
            <a:r>
              <a:rPr lang="ca-ES" sz="2800" b="1" dirty="0" err="1"/>
              <a:t>edemas</a:t>
            </a:r>
            <a:r>
              <a:rPr lang="ca-ES" sz="2800" b="1" dirty="0"/>
              <a:t> ni </a:t>
            </a:r>
            <a:r>
              <a:rPr lang="ca-ES" sz="2800" b="1" dirty="0" err="1"/>
              <a:t>signos</a:t>
            </a:r>
            <a:r>
              <a:rPr lang="ca-ES" sz="2800" b="1" dirty="0"/>
              <a:t> de TVP. PPP y S. </a:t>
            </a:r>
            <a:r>
              <a:rPr lang="ca-ES" sz="2800" b="1" dirty="0" err="1"/>
              <a:t>Eupneico</a:t>
            </a:r>
            <a:r>
              <a:rPr lang="ca-ES" sz="2800" b="1" dirty="0"/>
              <a:t>, MVC.</a:t>
            </a:r>
          </a:p>
          <a:p>
            <a:pPr eaLnBrk="1" hangingPunct="1">
              <a:lnSpc>
                <a:spcPct val="80000"/>
              </a:lnSpc>
              <a:buFontTx/>
              <a:buNone/>
              <a:defRPr/>
            </a:pPr>
            <a:endParaRPr lang="ca-ES" sz="2800" b="1" dirty="0"/>
          </a:p>
          <a:p>
            <a:pPr eaLnBrk="1" hangingPunct="1">
              <a:lnSpc>
                <a:spcPct val="80000"/>
              </a:lnSpc>
              <a:buFontTx/>
              <a:buChar char="-"/>
              <a:defRPr/>
            </a:pPr>
            <a:r>
              <a:rPr lang="ca-ES" sz="2800" b="1" u="sng" dirty="0"/>
              <a:t>NRL</a:t>
            </a:r>
            <a:r>
              <a:rPr lang="ca-ES" sz="2800" b="1" dirty="0"/>
              <a:t>: </a:t>
            </a:r>
            <a:r>
              <a:rPr lang="ca-ES" sz="2800" b="1" dirty="0" err="1">
                <a:solidFill>
                  <a:srgbClr val="F1F9F8"/>
                </a:solidFill>
              </a:rPr>
              <a:t>Anosognosia</a:t>
            </a:r>
            <a:r>
              <a:rPr lang="ca-ES" sz="2800" b="1" dirty="0">
                <a:solidFill>
                  <a:srgbClr val="E5F5F4"/>
                </a:solidFill>
              </a:rPr>
              <a:t> </a:t>
            </a:r>
            <a:r>
              <a:rPr lang="ca-ES" sz="2800" b="1" dirty="0"/>
              <a:t>(1). </a:t>
            </a:r>
            <a:r>
              <a:rPr lang="ca-ES" sz="2800" b="1" dirty="0" err="1">
                <a:solidFill>
                  <a:srgbClr val="F1F9F8"/>
                </a:solidFill>
              </a:rPr>
              <a:t>Disartria</a:t>
            </a:r>
            <a:r>
              <a:rPr lang="ca-ES" sz="2800" b="1" dirty="0">
                <a:solidFill>
                  <a:srgbClr val="F1F9F8"/>
                </a:solidFill>
              </a:rPr>
              <a:t> </a:t>
            </a:r>
            <a:r>
              <a:rPr lang="ca-ES" sz="2800" b="1" dirty="0" err="1">
                <a:solidFill>
                  <a:srgbClr val="F1F9F8"/>
                </a:solidFill>
              </a:rPr>
              <a:t>leve</a:t>
            </a:r>
            <a:r>
              <a:rPr lang="ca-ES" sz="2800" b="1" dirty="0"/>
              <a:t> (1). </a:t>
            </a:r>
            <a:r>
              <a:rPr lang="ca-ES" sz="2800" b="1" dirty="0" err="1">
                <a:solidFill>
                  <a:srgbClr val="F1F9F8"/>
                </a:solidFill>
              </a:rPr>
              <a:t>Hemianopsia</a:t>
            </a:r>
            <a:r>
              <a:rPr lang="ca-ES" sz="2800" b="1" dirty="0">
                <a:solidFill>
                  <a:srgbClr val="F1F9F8"/>
                </a:solidFill>
              </a:rPr>
              <a:t> </a:t>
            </a:r>
            <a:r>
              <a:rPr lang="ca-ES" sz="2800" b="1" dirty="0" err="1">
                <a:solidFill>
                  <a:srgbClr val="F1F9F8"/>
                </a:solidFill>
              </a:rPr>
              <a:t>izquierda</a:t>
            </a:r>
            <a:r>
              <a:rPr lang="ca-ES" sz="2800" b="1" dirty="0"/>
              <a:t> (2). No </a:t>
            </a:r>
            <a:r>
              <a:rPr lang="ca-ES" sz="2800" b="1" dirty="0" err="1"/>
              <a:t>oftalmoparesias</a:t>
            </a:r>
            <a:r>
              <a:rPr lang="ca-ES" sz="2800" b="1" dirty="0"/>
              <a:t>. PICNR. </a:t>
            </a:r>
            <a:r>
              <a:rPr lang="ca-ES" sz="2800" b="1" dirty="0" err="1">
                <a:solidFill>
                  <a:srgbClr val="F1F9F8"/>
                </a:solidFill>
              </a:rPr>
              <a:t>Paresia</a:t>
            </a:r>
            <a:r>
              <a:rPr lang="ca-ES" sz="2800" b="1" dirty="0">
                <a:solidFill>
                  <a:srgbClr val="F1F9F8"/>
                </a:solidFill>
              </a:rPr>
              <a:t> facial</a:t>
            </a:r>
            <a:r>
              <a:rPr lang="ca-ES" sz="2800" b="1" dirty="0">
                <a:solidFill>
                  <a:schemeClr val="tx2"/>
                </a:solidFill>
              </a:rPr>
              <a:t> </a:t>
            </a:r>
            <a:r>
              <a:rPr lang="ca-ES" sz="2800" b="1" dirty="0"/>
              <a:t>(2), </a:t>
            </a:r>
            <a:r>
              <a:rPr lang="ca-ES" sz="2800" b="1" dirty="0">
                <a:solidFill>
                  <a:srgbClr val="F1F9F8"/>
                </a:solidFill>
              </a:rPr>
              <a:t>braquial</a:t>
            </a:r>
            <a:r>
              <a:rPr lang="ca-ES" sz="2800" b="1" dirty="0">
                <a:solidFill>
                  <a:schemeClr val="tx2"/>
                </a:solidFill>
              </a:rPr>
              <a:t> </a:t>
            </a:r>
            <a:r>
              <a:rPr lang="ca-ES" sz="2800" b="1" dirty="0"/>
              <a:t>0/5 (4) y </a:t>
            </a:r>
            <a:r>
              <a:rPr lang="ca-ES" sz="2800" b="1" dirty="0">
                <a:solidFill>
                  <a:srgbClr val="F1F9F8"/>
                </a:solidFill>
              </a:rPr>
              <a:t>crural </a:t>
            </a:r>
            <a:r>
              <a:rPr lang="ca-ES" sz="2800" b="1" dirty="0" err="1">
                <a:solidFill>
                  <a:srgbClr val="F1F9F8"/>
                </a:solidFill>
              </a:rPr>
              <a:t>izquierda</a:t>
            </a:r>
            <a:r>
              <a:rPr lang="ca-ES" sz="2800" b="1" dirty="0"/>
              <a:t> 3+/5 (2). </a:t>
            </a:r>
            <a:r>
              <a:rPr lang="ca-ES" sz="2800" b="1" dirty="0" err="1">
                <a:solidFill>
                  <a:srgbClr val="F1F9F8"/>
                </a:solidFill>
              </a:rPr>
              <a:t>Babinski</a:t>
            </a:r>
            <a:r>
              <a:rPr lang="ca-ES" sz="2800" b="1" dirty="0">
                <a:solidFill>
                  <a:srgbClr val="F1F9F8"/>
                </a:solidFill>
              </a:rPr>
              <a:t> </a:t>
            </a:r>
            <a:r>
              <a:rPr lang="ca-ES" sz="2800" b="1" dirty="0" err="1">
                <a:solidFill>
                  <a:srgbClr val="F1F9F8"/>
                </a:solidFill>
              </a:rPr>
              <a:t>izquierdo</a:t>
            </a:r>
            <a:r>
              <a:rPr lang="ca-ES" sz="2800" b="1" dirty="0"/>
              <a:t>. </a:t>
            </a:r>
            <a:r>
              <a:rPr lang="ca-ES" sz="2800" b="1" dirty="0" err="1" smtClean="0">
                <a:solidFill>
                  <a:schemeClr val="tx1">
                    <a:lumMod val="20000"/>
                    <a:lumOff val="80000"/>
                  </a:schemeClr>
                </a:solidFill>
              </a:rPr>
              <a:t>Hemihipoestesia</a:t>
            </a:r>
            <a:r>
              <a:rPr lang="ca-ES" sz="2800" b="1" dirty="0" smtClean="0">
                <a:solidFill>
                  <a:schemeClr val="tx1">
                    <a:lumMod val="20000"/>
                    <a:lumOff val="80000"/>
                  </a:schemeClr>
                </a:solidFill>
              </a:rPr>
              <a:t> </a:t>
            </a:r>
            <a:r>
              <a:rPr lang="ca-ES" sz="2800" b="1" dirty="0" err="1" smtClean="0">
                <a:solidFill>
                  <a:schemeClr val="tx1">
                    <a:lumMod val="20000"/>
                    <a:lumOff val="80000"/>
                  </a:schemeClr>
                </a:solidFill>
              </a:rPr>
              <a:t>izquierda</a:t>
            </a:r>
            <a:r>
              <a:rPr lang="ca-ES" sz="2800" b="1" dirty="0" smtClean="0">
                <a:solidFill>
                  <a:schemeClr val="tx1">
                    <a:lumMod val="20000"/>
                    <a:lumOff val="80000"/>
                  </a:schemeClr>
                </a:solidFill>
              </a:rPr>
              <a:t> </a:t>
            </a:r>
            <a:r>
              <a:rPr lang="ca-ES" sz="2800" b="1" dirty="0" smtClean="0"/>
              <a:t>(1).</a:t>
            </a:r>
            <a:endParaRPr lang="ca-ES" sz="2800" b="1" dirty="0"/>
          </a:p>
        </p:txBody>
      </p:sp>
      <p:sp>
        <p:nvSpPr>
          <p:cNvPr id="4963331" name="Rectangle 3"/>
          <p:cNvSpPr>
            <a:spLocks noChangeArrowheads="1"/>
          </p:cNvSpPr>
          <p:nvPr/>
        </p:nvSpPr>
        <p:spPr bwMode="auto">
          <a:xfrm>
            <a:off x="2057400" y="457200"/>
            <a:ext cx="5257800" cy="685800"/>
          </a:xfrm>
          <a:prstGeom prst="rect">
            <a:avLst/>
          </a:prstGeom>
          <a:noFill/>
          <a:ln w="9525">
            <a:noFill/>
            <a:miter lim="800000"/>
            <a:headEnd/>
            <a:tailEnd/>
          </a:ln>
        </p:spPr>
        <p:txBody>
          <a:bodyPr anchor="b"/>
          <a:lstStyle/>
          <a:p>
            <a:pPr algn="ctr"/>
            <a:r>
              <a:rPr lang="es-ES_tradnl" sz="4400" b="1">
                <a:solidFill>
                  <a:srgbClr val="ECEAAC"/>
                </a:solidFill>
                <a:latin typeface="Tahoma" pitchFamily="34" charset="0"/>
              </a:rPr>
              <a:t>Exploración física</a:t>
            </a:r>
            <a:endParaRPr lang="ca-ES" sz="4400" b="1">
              <a:solidFill>
                <a:srgbClr val="ECEAAC"/>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4538370">
                                            <p:txEl>
                                              <p:pRg st="0" end="0"/>
                                            </p:txEl>
                                          </p:spTgt>
                                        </p:tgtEl>
                                        <p:attrNameLst>
                                          <p:attrName>style.visibility</p:attrName>
                                        </p:attrNameLst>
                                      </p:cBhvr>
                                      <p:to>
                                        <p:strVal val="visible"/>
                                      </p:to>
                                    </p:set>
                                    <p:animEffect transition="in" filter="fade">
                                      <p:cBhvr>
                                        <p:cTn id="7" dur="500"/>
                                        <p:tgtEl>
                                          <p:spTgt spid="4538370">
                                            <p:txEl>
                                              <p:pRg st="0" end="0"/>
                                            </p:txEl>
                                          </p:spTgt>
                                        </p:tgtEl>
                                      </p:cBhvr>
                                    </p:animEffect>
                                    <p:anim calcmode="lin" valueType="num">
                                      <p:cBhvr>
                                        <p:cTn id="8" dur="500" fill="hold"/>
                                        <p:tgtEl>
                                          <p:spTgt spid="453837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538370">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4538370">
                                            <p:txEl>
                                              <p:pRg st="1" end="1"/>
                                            </p:txEl>
                                          </p:spTgt>
                                        </p:tgtEl>
                                        <p:attrNameLst>
                                          <p:attrName>style.visibility</p:attrName>
                                        </p:attrNameLst>
                                      </p:cBhvr>
                                      <p:to>
                                        <p:strVal val="visible"/>
                                      </p:to>
                                    </p:set>
                                    <p:animEffect transition="in" filter="fade">
                                      <p:cBhvr>
                                        <p:cTn id="12" dur="500"/>
                                        <p:tgtEl>
                                          <p:spTgt spid="4538370">
                                            <p:txEl>
                                              <p:pRg st="1" end="1"/>
                                            </p:txEl>
                                          </p:spTgt>
                                        </p:tgtEl>
                                      </p:cBhvr>
                                    </p:animEffect>
                                    <p:anim calcmode="lin" valueType="num">
                                      <p:cBhvr>
                                        <p:cTn id="13" dur="500" fill="hold"/>
                                        <p:tgtEl>
                                          <p:spTgt spid="453837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538370">
                                            <p:txEl>
                                              <p:pRg st="1" end="1"/>
                                            </p:txEl>
                                          </p:spTgt>
                                        </p:tgtEl>
                                        <p:attrNameLst>
                                          <p:attrName>ppt_y</p:attrName>
                                        </p:attrNameLst>
                                      </p:cBhvr>
                                      <p:tavLst>
                                        <p:tav tm="0">
                                          <p:val>
                                            <p:strVal val="#ppt_y+.05"/>
                                          </p:val>
                                        </p:tav>
                                        <p:tav tm="100000">
                                          <p:val>
                                            <p:strVal val="#ppt_y"/>
                                          </p:val>
                                        </p:tav>
                                      </p:tavLst>
                                    </p:anim>
                                  </p:childTnLst>
                                </p:cTn>
                              </p:par>
                            </p:childTnLst>
                          </p:cTn>
                        </p:par>
                        <p:par>
                          <p:cTn id="15" fill="hold" nodeType="afterGroup">
                            <p:stCondLst>
                              <p:cond delay="500"/>
                            </p:stCondLst>
                            <p:childTnLst>
                              <p:par>
                                <p:cTn id="16" presetID="44" presetClass="entr" presetSubtype="0" fill="hold" grpId="0" nodeType="afterEffect">
                                  <p:stCondLst>
                                    <p:cond delay="0"/>
                                  </p:stCondLst>
                                  <p:childTnLst>
                                    <p:set>
                                      <p:cBhvr>
                                        <p:cTn id="17" dur="1" fill="hold">
                                          <p:stCondLst>
                                            <p:cond delay="0"/>
                                          </p:stCondLst>
                                        </p:cTn>
                                        <p:tgtEl>
                                          <p:spTgt spid="4538370">
                                            <p:txEl>
                                              <p:pRg st="2" end="2"/>
                                            </p:txEl>
                                          </p:spTgt>
                                        </p:tgtEl>
                                        <p:attrNameLst>
                                          <p:attrName>style.visibility</p:attrName>
                                        </p:attrNameLst>
                                      </p:cBhvr>
                                      <p:to>
                                        <p:strVal val="visible"/>
                                      </p:to>
                                    </p:set>
                                    <p:animEffect transition="in" filter="fade">
                                      <p:cBhvr>
                                        <p:cTn id="18" dur="500"/>
                                        <p:tgtEl>
                                          <p:spTgt spid="4538370">
                                            <p:txEl>
                                              <p:pRg st="2" end="2"/>
                                            </p:txEl>
                                          </p:spTgt>
                                        </p:tgtEl>
                                      </p:cBhvr>
                                    </p:animEffect>
                                    <p:anim calcmode="lin" valueType="num">
                                      <p:cBhvr>
                                        <p:cTn id="19" dur="500" fill="hold"/>
                                        <p:tgtEl>
                                          <p:spTgt spid="4538370">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538370">
                                            <p:txEl>
                                              <p:pRg st="2" end="2"/>
                                            </p:txEl>
                                          </p:spTgt>
                                        </p:tgtEl>
                                        <p:attrNameLst>
                                          <p:attrName>ppt_y</p:attrName>
                                        </p:attrNameLst>
                                      </p:cBhvr>
                                      <p:tavLst>
                                        <p:tav tm="0">
                                          <p:val>
                                            <p:strVal val="#ppt_y+.05"/>
                                          </p:val>
                                        </p:tav>
                                        <p:tav tm="100000">
                                          <p:val>
                                            <p:strVal val="#ppt_y"/>
                                          </p:val>
                                        </p:tav>
                                      </p:tavLst>
                                    </p:anim>
                                  </p:childTnLst>
                                </p:cTn>
                              </p:par>
                            </p:childTnLst>
                          </p:cTn>
                        </p:par>
                        <p:par>
                          <p:cTn id="21" fill="hold" nodeType="afterGroup">
                            <p:stCondLst>
                              <p:cond delay="1000"/>
                            </p:stCondLst>
                            <p:childTnLst>
                              <p:par>
                                <p:cTn id="22" presetID="44" presetClass="entr" presetSubtype="0" fill="hold" grpId="0" nodeType="afterEffect">
                                  <p:stCondLst>
                                    <p:cond delay="1000"/>
                                  </p:stCondLst>
                                  <p:childTnLst>
                                    <p:set>
                                      <p:cBhvr>
                                        <p:cTn id="23" dur="1" fill="hold">
                                          <p:stCondLst>
                                            <p:cond delay="0"/>
                                          </p:stCondLst>
                                        </p:cTn>
                                        <p:tgtEl>
                                          <p:spTgt spid="4538370">
                                            <p:txEl>
                                              <p:pRg st="4" end="4"/>
                                            </p:txEl>
                                          </p:spTgt>
                                        </p:tgtEl>
                                        <p:attrNameLst>
                                          <p:attrName>style.visibility</p:attrName>
                                        </p:attrNameLst>
                                      </p:cBhvr>
                                      <p:to>
                                        <p:strVal val="visible"/>
                                      </p:to>
                                    </p:set>
                                    <p:animEffect transition="in" filter="fade">
                                      <p:cBhvr>
                                        <p:cTn id="24" dur="500"/>
                                        <p:tgtEl>
                                          <p:spTgt spid="4538370">
                                            <p:txEl>
                                              <p:pRg st="4" end="4"/>
                                            </p:txEl>
                                          </p:spTgt>
                                        </p:tgtEl>
                                      </p:cBhvr>
                                    </p:animEffect>
                                    <p:anim calcmode="lin" valueType="num">
                                      <p:cBhvr>
                                        <p:cTn id="25" dur="500" fill="hold"/>
                                        <p:tgtEl>
                                          <p:spTgt spid="4538370">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53837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8370"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964354" name="Rectangle 2"/>
          <p:cNvSpPr>
            <a:spLocks noGrp="1" noChangeArrowheads="1"/>
          </p:cNvSpPr>
          <p:nvPr>
            <p:ph type="body" sz="half" idx="1"/>
          </p:nvPr>
        </p:nvSpPr>
        <p:spPr>
          <a:xfrm>
            <a:off x="1182688" y="2017713"/>
            <a:ext cx="3814762" cy="4114800"/>
          </a:xfrm>
        </p:spPr>
        <p:txBody>
          <a:bodyPr/>
          <a:lstStyle/>
          <a:p>
            <a:pPr eaLnBrk="1" hangingPunct="1">
              <a:buFontTx/>
              <a:buNone/>
            </a:pPr>
            <a:endParaRPr lang="ca-ES" smtClean="0"/>
          </a:p>
          <a:p>
            <a:pPr eaLnBrk="1" hangingPunct="1"/>
            <a:endParaRPr lang="ca-ES" smtClean="0"/>
          </a:p>
        </p:txBody>
      </p:sp>
      <p:sp>
        <p:nvSpPr>
          <p:cNvPr id="4552707" name="Rectangle 3"/>
          <p:cNvSpPr>
            <a:spLocks noChangeArrowheads="1"/>
          </p:cNvSpPr>
          <p:nvPr/>
        </p:nvSpPr>
        <p:spPr bwMode="auto">
          <a:xfrm>
            <a:off x="685800" y="1447800"/>
            <a:ext cx="5257800" cy="1143000"/>
          </a:xfrm>
          <a:prstGeom prst="rect">
            <a:avLst/>
          </a:prstGeom>
          <a:noFill/>
          <a:ln w="9525">
            <a:noFill/>
            <a:miter lim="800000"/>
            <a:headEnd/>
            <a:tailEnd/>
          </a:ln>
        </p:spPr>
        <p:txBody>
          <a:bodyPr anchor="b"/>
          <a:lstStyle/>
          <a:p>
            <a:r>
              <a:rPr lang="es-ES_tradnl" sz="5400" b="1">
                <a:solidFill>
                  <a:srgbClr val="ECEAAC"/>
                </a:solidFill>
                <a:latin typeface="Tahoma" pitchFamily="34" charset="0"/>
              </a:rPr>
              <a:t>¿Y ahora?</a:t>
            </a:r>
            <a:endParaRPr lang="ca-ES" sz="5400" b="1">
              <a:solidFill>
                <a:srgbClr val="ECEAAC"/>
              </a:solidFill>
              <a:latin typeface="Tahoma" pitchFamily="34" charset="0"/>
            </a:endParaRPr>
          </a:p>
        </p:txBody>
      </p:sp>
      <p:sp>
        <p:nvSpPr>
          <p:cNvPr id="4552709" name="Rectangle 5"/>
          <p:cNvSpPr>
            <a:spLocks noChangeArrowheads="1"/>
          </p:cNvSpPr>
          <p:nvPr/>
        </p:nvSpPr>
        <p:spPr bwMode="auto">
          <a:xfrm>
            <a:off x="4038600" y="228600"/>
            <a:ext cx="4829175" cy="533400"/>
          </a:xfrm>
          <a:prstGeom prst="rect">
            <a:avLst/>
          </a:prstGeom>
          <a:solidFill>
            <a:schemeClr val="folHlink">
              <a:alpha val="50000"/>
            </a:schemeClr>
          </a:solidFill>
          <a:ln w="3175">
            <a:solidFill>
              <a:schemeClr val="tx2"/>
            </a:solidFill>
            <a:miter lim="800000"/>
            <a:headEnd/>
            <a:tailEnd/>
          </a:ln>
          <a:effectLst/>
          <a:extLst/>
        </p:spPr>
        <p:txBody>
          <a:bodyPr anchor="b"/>
          <a:lstStyle/>
          <a:p>
            <a:pPr algn="ctr">
              <a:defRPr/>
            </a:pPr>
            <a:r>
              <a:rPr lang="ca-ES" sz="2800" b="1">
                <a:solidFill>
                  <a:srgbClr val="ECEAAC"/>
                </a:solidFill>
                <a:effectLst>
                  <a:outerShdw blurRad="38100" dist="38100" dir="2700000" algn="tl">
                    <a:srgbClr val="000000"/>
                  </a:outerShdw>
                </a:effectLst>
                <a:latin typeface="Tahoma" pitchFamily="34" charset="0"/>
              </a:rPr>
              <a:t>♂ 62a – hemiparesia Izq</a:t>
            </a:r>
            <a:endParaRPr lang="es-ES" sz="2800" b="1">
              <a:solidFill>
                <a:srgbClr val="ECEAAC"/>
              </a:solidFill>
              <a:effectLst>
                <a:outerShdw blurRad="38100" dist="38100" dir="2700000" algn="tl">
                  <a:srgbClr val="000000"/>
                </a:outerShdw>
              </a:effectLst>
              <a:latin typeface="Tahoma" pitchFamily="34" charset="0"/>
            </a:endParaRPr>
          </a:p>
        </p:txBody>
      </p:sp>
      <p:pic>
        <p:nvPicPr>
          <p:cNvPr id="4552711" name="Picture 7" descr="Doctor-reflex_rw51"/>
          <p:cNvPicPr>
            <a:picLocks noChangeAspect="1" noChangeArrowheads="1" noCrop="1"/>
          </p:cNvPicPr>
          <p:nvPr/>
        </p:nvPicPr>
        <p:blipFill>
          <a:blip r:embed="rId3"/>
          <a:srcRect/>
          <a:stretch>
            <a:fillRect/>
          </a:stretch>
        </p:blipFill>
        <p:spPr bwMode="auto">
          <a:xfrm>
            <a:off x="3352800" y="3200400"/>
            <a:ext cx="5486400" cy="3327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52711"/>
                                        </p:tgtEl>
                                        <p:attrNameLst>
                                          <p:attrName>style.visibility</p:attrName>
                                        </p:attrNameLst>
                                      </p:cBhvr>
                                      <p:to>
                                        <p:strVal val="visible"/>
                                      </p:to>
                                    </p:set>
                                    <p:animEffect transition="in" filter="fade">
                                      <p:cBhvr>
                                        <p:cTn id="7" dur="2000"/>
                                        <p:tgtEl>
                                          <p:spTgt spid="4552711"/>
                                        </p:tgtEl>
                                      </p:cBhvr>
                                    </p:animEffect>
                                  </p:childTnLst>
                                </p:cTn>
                              </p:par>
                            </p:childTnLst>
                          </p:cTn>
                        </p:par>
                        <p:par>
                          <p:cTn id="8" fill="hold" nodeType="afterGroup">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4552707"/>
                                        </p:tgtEl>
                                        <p:attrNameLst>
                                          <p:attrName>style.visibility</p:attrName>
                                        </p:attrNameLst>
                                      </p:cBhvr>
                                      <p:to>
                                        <p:strVal val="visible"/>
                                      </p:to>
                                    </p:set>
                                    <p:anim calcmode="lin" valueType="num">
                                      <p:cBhvr>
                                        <p:cTn id="11" dur="1000" fill="hold"/>
                                        <p:tgtEl>
                                          <p:spTgt spid="4552707"/>
                                        </p:tgtEl>
                                        <p:attrNameLst>
                                          <p:attrName>ppt_x</p:attrName>
                                        </p:attrNameLst>
                                      </p:cBhvr>
                                      <p:tavLst>
                                        <p:tav tm="0">
                                          <p:val>
                                            <p:strVal val="#ppt_x-.2"/>
                                          </p:val>
                                        </p:tav>
                                        <p:tav tm="100000">
                                          <p:val>
                                            <p:strVal val="#ppt_x"/>
                                          </p:val>
                                        </p:tav>
                                      </p:tavLst>
                                    </p:anim>
                                    <p:anim calcmode="lin" valueType="num">
                                      <p:cBhvr>
                                        <p:cTn id="12" dur="1000" fill="hold"/>
                                        <p:tgtEl>
                                          <p:spTgt spid="455270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55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270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8354" name="Text Box 2"/>
          <p:cNvSpPr txBox="1">
            <a:spLocks noChangeArrowheads="1"/>
          </p:cNvSpPr>
          <p:nvPr/>
        </p:nvSpPr>
        <p:spPr bwMode="auto">
          <a:xfrm>
            <a:off x="3708400" y="1270000"/>
            <a:ext cx="1778000" cy="701675"/>
          </a:xfrm>
          <a:prstGeom prst="rect">
            <a:avLst/>
          </a:prstGeom>
          <a:noFill/>
          <a:ln>
            <a:noFill/>
          </a:ln>
          <a:effectLst/>
          <a:extLst/>
        </p:spPr>
        <p:txBody>
          <a:bodyPr>
            <a:spAutoFit/>
          </a:bodyPr>
          <a:lstStyle/>
          <a:p>
            <a:pPr algn="ctr">
              <a:defRPr/>
            </a:pPr>
            <a:r>
              <a:rPr lang="es-ES" sz="2000" b="1">
                <a:solidFill>
                  <a:srgbClr val="91AFBF"/>
                </a:solidFill>
                <a:effectLst>
                  <a:outerShdw blurRad="38100" dist="38100" dir="2700000" algn="tl">
                    <a:srgbClr val="000000"/>
                  </a:outerShdw>
                </a:effectLst>
              </a:rPr>
              <a:t>CONFIRMAR ISQUEMIA</a:t>
            </a:r>
          </a:p>
        </p:txBody>
      </p:sp>
      <p:sp>
        <p:nvSpPr>
          <p:cNvPr id="4708355" name="AutoShape 3"/>
          <p:cNvSpPr>
            <a:spLocks/>
          </p:cNvSpPr>
          <p:nvPr/>
        </p:nvSpPr>
        <p:spPr bwMode="auto">
          <a:xfrm>
            <a:off x="5486400" y="609600"/>
            <a:ext cx="152400" cy="2344738"/>
          </a:xfrm>
          <a:prstGeom prst="leftBrace">
            <a:avLst>
              <a:gd name="adj1" fmla="val 100005"/>
              <a:gd name="adj2" fmla="val 50000"/>
            </a:avLst>
          </a:prstGeom>
          <a:noFill/>
          <a:ln w="38100">
            <a:solidFill>
              <a:schemeClr val="bg1"/>
            </a:solidFill>
            <a:round/>
            <a:headEnd/>
            <a:tailEnd/>
          </a:ln>
        </p:spPr>
        <p:txBody>
          <a:bodyPr wrap="none" anchor="ctr"/>
          <a:lstStyle/>
          <a:p>
            <a:endParaRPr lang="ca-ES">
              <a:solidFill>
                <a:srgbClr val="91AFBF"/>
              </a:solidFill>
            </a:endParaRPr>
          </a:p>
        </p:txBody>
      </p:sp>
      <p:sp>
        <p:nvSpPr>
          <p:cNvPr id="4708356" name="Text Box 4"/>
          <p:cNvSpPr txBox="1">
            <a:spLocks noChangeArrowheads="1"/>
          </p:cNvSpPr>
          <p:nvPr/>
        </p:nvSpPr>
        <p:spPr bwMode="auto">
          <a:xfrm>
            <a:off x="5715000" y="517525"/>
            <a:ext cx="3429000" cy="2530475"/>
          </a:xfrm>
          <a:prstGeom prst="rect">
            <a:avLst/>
          </a:prstGeom>
          <a:noFill/>
          <a:ln>
            <a:noFill/>
          </a:ln>
          <a:effectLst/>
          <a:extLst/>
        </p:spPr>
        <p:txBody>
          <a:bodyPr>
            <a:spAutoFit/>
          </a:bodyPr>
          <a:lstStyle/>
          <a:p>
            <a:pPr>
              <a:defRPr/>
            </a:pPr>
            <a:r>
              <a:rPr lang="es-ES" sz="2000" b="1">
                <a:solidFill>
                  <a:srgbClr val="ECEAAC"/>
                </a:solidFill>
                <a:effectLst>
                  <a:outerShdw blurRad="38100" dist="38100" dir="2700000" algn="tl">
                    <a:srgbClr val="000000"/>
                  </a:outerShdw>
                </a:effectLst>
              </a:rPr>
              <a:t>Alt. metabólicas</a:t>
            </a:r>
          </a:p>
          <a:p>
            <a:pPr>
              <a:defRPr/>
            </a:pPr>
            <a:r>
              <a:rPr lang="es-ES" sz="2000" b="1">
                <a:solidFill>
                  <a:srgbClr val="ECEAAC"/>
                </a:solidFill>
                <a:effectLst>
                  <a:outerShdw blurRad="38100" dist="38100" dir="2700000" algn="tl">
                    <a:srgbClr val="000000"/>
                  </a:outerShdw>
                </a:effectLst>
              </a:rPr>
              <a:t>Crisis comicial</a:t>
            </a:r>
          </a:p>
          <a:p>
            <a:pPr>
              <a:defRPr/>
            </a:pPr>
            <a:r>
              <a:rPr lang="es-ES" sz="2000" b="1">
                <a:solidFill>
                  <a:srgbClr val="ECEAAC"/>
                </a:solidFill>
                <a:effectLst>
                  <a:outerShdw blurRad="38100" dist="38100" dir="2700000" algn="tl">
                    <a:srgbClr val="000000"/>
                  </a:outerShdw>
                </a:effectLst>
              </a:rPr>
              <a:t>Lesión expansiva</a:t>
            </a:r>
          </a:p>
          <a:p>
            <a:pPr>
              <a:defRPr/>
            </a:pPr>
            <a:r>
              <a:rPr lang="es-ES" sz="2000" b="1">
                <a:solidFill>
                  <a:srgbClr val="ECEAAC"/>
                </a:solidFill>
                <a:effectLst>
                  <a:outerShdw blurRad="38100" dist="38100" dir="2700000" algn="tl">
                    <a:srgbClr val="000000"/>
                  </a:outerShdw>
                </a:effectLst>
              </a:rPr>
              <a:t>Migraña</a:t>
            </a:r>
          </a:p>
          <a:p>
            <a:pPr>
              <a:defRPr/>
            </a:pPr>
            <a:r>
              <a:rPr lang="es-ES" sz="2000" b="1">
                <a:solidFill>
                  <a:srgbClr val="ECEAAC"/>
                </a:solidFill>
                <a:effectLst>
                  <a:outerShdw blurRad="38100" dist="38100" dir="2700000" algn="tl">
                    <a:srgbClr val="000000"/>
                  </a:outerShdw>
                </a:effectLst>
              </a:rPr>
              <a:t>Sd conversivo</a:t>
            </a:r>
          </a:p>
          <a:p>
            <a:pPr>
              <a:defRPr/>
            </a:pPr>
            <a:r>
              <a:rPr lang="es-ES" sz="2000" b="1">
                <a:solidFill>
                  <a:srgbClr val="ECEAAC"/>
                </a:solidFill>
                <a:effectLst>
                  <a:outerShdw blurRad="38100" dist="38100" dir="2700000" algn="tl">
                    <a:srgbClr val="000000"/>
                  </a:outerShdw>
                </a:effectLst>
              </a:rPr>
              <a:t>Síncope</a:t>
            </a:r>
          </a:p>
          <a:p>
            <a:pPr>
              <a:defRPr/>
            </a:pPr>
            <a:r>
              <a:rPr lang="es-ES" sz="2000" b="1">
                <a:solidFill>
                  <a:srgbClr val="ECEAAC"/>
                </a:solidFill>
                <a:effectLst>
                  <a:outerShdw blurRad="38100" dist="38100" dir="2700000" algn="tl">
                    <a:srgbClr val="000000"/>
                  </a:outerShdw>
                </a:effectLst>
              </a:rPr>
              <a:t>Parálisis facial periférica</a:t>
            </a:r>
          </a:p>
          <a:p>
            <a:pPr>
              <a:defRPr/>
            </a:pPr>
            <a:r>
              <a:rPr lang="es-ES" sz="2000" b="1">
                <a:solidFill>
                  <a:srgbClr val="ECEAAC"/>
                </a:solidFill>
                <a:effectLst>
                  <a:outerShdw blurRad="38100" dist="38100" dir="2700000" algn="tl">
                    <a:srgbClr val="000000"/>
                  </a:outerShdw>
                </a:effectLst>
              </a:rPr>
              <a:t>Vértigo periférico</a:t>
            </a:r>
          </a:p>
        </p:txBody>
      </p:sp>
      <p:sp>
        <p:nvSpPr>
          <p:cNvPr id="4708357" name="Text Box 5"/>
          <p:cNvSpPr txBox="1">
            <a:spLocks noChangeArrowheads="1"/>
          </p:cNvSpPr>
          <p:nvPr/>
        </p:nvSpPr>
        <p:spPr bwMode="auto">
          <a:xfrm>
            <a:off x="304800" y="1050925"/>
            <a:ext cx="2590800" cy="1082675"/>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000" b="1" dirty="0">
                <a:solidFill>
                  <a:srgbClr val="003366"/>
                </a:solidFill>
                <a:effectLst>
                  <a:outerShdw blurRad="38100" dist="38100" dir="2700000" algn="tl">
                    <a:srgbClr val="000000"/>
                  </a:outerShdw>
                </a:effectLst>
              </a:rPr>
              <a:t>DIAGNÓSTICO CLÍNICO DE AIT-ICTUS</a:t>
            </a:r>
          </a:p>
        </p:txBody>
      </p:sp>
      <p:sp>
        <p:nvSpPr>
          <p:cNvPr id="4708358" name="AutoShape 6"/>
          <p:cNvSpPr>
            <a:spLocks noChangeArrowheads="1"/>
          </p:cNvSpPr>
          <p:nvPr/>
        </p:nvSpPr>
        <p:spPr bwMode="auto">
          <a:xfrm flipH="1">
            <a:off x="3048000" y="1295400"/>
            <a:ext cx="609600" cy="533400"/>
          </a:xfrm>
          <a:prstGeom prst="leftArrow">
            <a:avLst>
              <a:gd name="adj1" fmla="val 56250"/>
              <a:gd name="adj2" fmla="val 4081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708359" name="AutoShape 7"/>
          <p:cNvSpPr>
            <a:spLocks noChangeArrowheads="1"/>
          </p:cNvSpPr>
          <p:nvPr/>
        </p:nvSpPr>
        <p:spPr bwMode="auto">
          <a:xfrm rot="5397480" flipH="1">
            <a:off x="4152900" y="2246313"/>
            <a:ext cx="914400" cy="533400"/>
          </a:xfrm>
          <a:prstGeom prst="leftArrow">
            <a:avLst>
              <a:gd name="adj1" fmla="val 56250"/>
              <a:gd name="adj2" fmla="val 61222"/>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708360" name="Text Box 8"/>
          <p:cNvSpPr txBox="1">
            <a:spLocks noChangeArrowheads="1"/>
          </p:cNvSpPr>
          <p:nvPr/>
        </p:nvSpPr>
        <p:spPr bwMode="auto">
          <a:xfrm>
            <a:off x="2743200" y="3200400"/>
            <a:ext cx="3733800" cy="528638"/>
          </a:xfrm>
          <a:prstGeom prst="rect">
            <a:avLst/>
          </a:prstGeom>
          <a:noFill/>
          <a:ln w="9525">
            <a:solidFill>
              <a:schemeClr val="tx2"/>
            </a:solidFill>
            <a:miter lim="800000"/>
            <a:headEnd/>
            <a:tailEnd/>
          </a:ln>
          <a:effectLst/>
          <a:extLst/>
        </p:spPr>
        <p:txBody>
          <a:bodyPr>
            <a:spAutoFit/>
          </a:bodyPr>
          <a:lstStyle/>
          <a:p>
            <a:pPr algn="ctr">
              <a:spcBef>
                <a:spcPct val="50000"/>
              </a:spcBef>
              <a:defRPr/>
            </a:pPr>
            <a:r>
              <a:rPr lang="es-ES" sz="2800" b="1">
                <a:solidFill>
                  <a:srgbClr val="91AFBF"/>
                </a:solidFill>
                <a:effectLst>
                  <a:outerShdw blurRad="38100" dist="38100" dir="2700000" algn="tl">
                    <a:srgbClr val="000000"/>
                  </a:outerShdw>
                </a:effectLst>
                <a:latin typeface="Tahoma" pitchFamily="34" charset="0"/>
              </a:rPr>
              <a:t>SIEMPRE TC</a:t>
            </a:r>
          </a:p>
        </p:txBody>
      </p:sp>
      <p:sp>
        <p:nvSpPr>
          <p:cNvPr id="4708361" name="Rectangle 9"/>
          <p:cNvSpPr>
            <a:spLocks noChangeArrowheads="1"/>
          </p:cNvSpPr>
          <p:nvPr/>
        </p:nvSpPr>
        <p:spPr bwMode="auto">
          <a:xfrm>
            <a:off x="2590800" y="3810000"/>
            <a:ext cx="5410200" cy="533400"/>
          </a:xfrm>
          <a:prstGeom prst="rect">
            <a:avLst/>
          </a:prstGeom>
          <a:noFill/>
          <a:ln>
            <a:noFill/>
          </a:ln>
          <a:effectLst/>
          <a:extLst/>
        </p:spPr>
        <p:txBody>
          <a:bodyPr/>
          <a:lstStyle/>
          <a:p>
            <a:pPr marL="342900" indent="-342900" algn="r">
              <a:spcBef>
                <a:spcPct val="20000"/>
              </a:spcBef>
              <a:buClr>
                <a:srgbClr val="ECEAAC"/>
              </a:buClr>
              <a:buSzPct val="60000"/>
              <a:buFont typeface="Wingdings" pitchFamily="2" charset="2"/>
              <a:buNone/>
              <a:defRPr/>
            </a:pPr>
            <a:r>
              <a:rPr lang="es-ES" sz="2800" b="1">
                <a:solidFill>
                  <a:srgbClr val="91AFBF"/>
                </a:solidFill>
                <a:effectLst>
                  <a:outerShdw blurRad="38100" dist="38100" dir="2700000" algn="tl">
                    <a:srgbClr val="000000"/>
                  </a:outerShdw>
                </a:effectLst>
                <a:latin typeface="Tahoma" pitchFamily="34" charset="0"/>
              </a:rPr>
              <a:t>+ Analítica + Rx tórax + ECG</a:t>
            </a:r>
            <a:endParaRPr lang="es-ES" sz="3200" b="1">
              <a:solidFill>
                <a:srgbClr val="91AFBF"/>
              </a:solidFill>
              <a:effectLst>
                <a:outerShdw blurRad="38100" dist="38100" dir="2700000" algn="tl">
                  <a:srgbClr val="000000"/>
                </a:outerShdw>
              </a:effectLst>
              <a:latin typeface="Tahoma" pitchFamily="34" charset="0"/>
            </a:endParaRPr>
          </a:p>
        </p:txBody>
      </p:sp>
      <p:sp>
        <p:nvSpPr>
          <p:cNvPr id="4708362" name="Text Box 10"/>
          <p:cNvSpPr txBox="1">
            <a:spLocks noChangeArrowheads="1"/>
          </p:cNvSpPr>
          <p:nvPr/>
        </p:nvSpPr>
        <p:spPr bwMode="auto">
          <a:xfrm>
            <a:off x="5257800" y="152400"/>
            <a:ext cx="3810000" cy="336550"/>
          </a:xfrm>
          <a:prstGeom prst="rect">
            <a:avLst/>
          </a:prstGeom>
          <a:noFill/>
          <a:ln>
            <a:noFill/>
          </a:ln>
          <a:effectLst/>
          <a:extLst/>
        </p:spPr>
        <p:txBody>
          <a:bodyPr>
            <a:spAutoFit/>
          </a:bodyPr>
          <a:lstStyle/>
          <a:p>
            <a:pPr algn="r">
              <a:spcBef>
                <a:spcPct val="20000"/>
              </a:spcBef>
              <a:buClr>
                <a:srgbClr val="ECEAAC"/>
              </a:buClr>
              <a:buSzPct val="60000"/>
              <a:buFont typeface="Wingdings" pitchFamily="2" charset="2"/>
              <a:buNone/>
              <a:defRPr/>
            </a:pPr>
            <a:r>
              <a:rPr lang="en-US" sz="1600" b="1">
                <a:solidFill>
                  <a:srgbClr val="0099CC"/>
                </a:solidFill>
                <a:effectLst>
                  <a:outerShdw blurRad="38100" dist="38100" dir="2700000" algn="tl">
                    <a:srgbClr val="000000"/>
                  </a:outerShdw>
                </a:effectLst>
                <a:latin typeface="Tahoma" pitchFamily="34" charset="0"/>
                <a:cs typeface="Tahoma" pitchFamily="34" charset="0"/>
              </a:rPr>
              <a:t>Patología imitadora ICTUS 7-15%</a:t>
            </a:r>
            <a:endParaRPr lang="es-ES_tradnl" sz="1600" b="1">
              <a:solidFill>
                <a:srgbClr val="0099CC"/>
              </a:solidFill>
              <a:effectLst>
                <a:outerShdw blurRad="38100" dist="38100" dir="2700000" algn="tl">
                  <a:srgbClr val="000000"/>
                </a:outerShdw>
              </a:effectLst>
            </a:endParaRPr>
          </a:p>
        </p:txBody>
      </p:sp>
      <p:sp>
        <p:nvSpPr>
          <p:cNvPr id="4708363" name="Rectangle 11"/>
          <p:cNvSpPr>
            <a:spLocks noChangeArrowheads="1"/>
          </p:cNvSpPr>
          <p:nvPr/>
        </p:nvSpPr>
        <p:spPr bwMode="auto">
          <a:xfrm>
            <a:off x="304800" y="2954338"/>
            <a:ext cx="2438400" cy="1465262"/>
          </a:xfrm>
          <a:prstGeom prst="rect">
            <a:avLst/>
          </a:prstGeom>
          <a:noFill/>
          <a:ln>
            <a:noFill/>
          </a:ln>
          <a:effectLst/>
          <a:extLst/>
        </p:spPr>
        <p:txBody>
          <a:bodyPr>
            <a:spAutoFit/>
          </a:bodyPr>
          <a:lstStyle/>
          <a:p>
            <a:pPr algn="ctr">
              <a:defRPr/>
            </a:pPr>
            <a:r>
              <a:rPr lang="en-US" b="1">
                <a:solidFill>
                  <a:srgbClr val="91AFBF"/>
                </a:solidFill>
                <a:effectLst>
                  <a:outerShdw blurRad="38100" dist="38100" dir="2700000" algn="tl">
                    <a:srgbClr val="000000"/>
                  </a:outerShdw>
                </a:effectLst>
              </a:rPr>
              <a:t>Tensión arterial</a:t>
            </a:r>
          </a:p>
          <a:p>
            <a:pPr algn="ctr">
              <a:defRPr/>
            </a:pPr>
            <a:r>
              <a:rPr lang="en-US" b="1">
                <a:solidFill>
                  <a:srgbClr val="91AFBF"/>
                </a:solidFill>
                <a:effectLst>
                  <a:outerShdw blurRad="38100" dist="38100" dir="2700000" algn="tl">
                    <a:srgbClr val="000000"/>
                  </a:outerShdw>
                </a:effectLst>
              </a:rPr>
              <a:t>Frecuencia cardíaca</a:t>
            </a:r>
          </a:p>
          <a:p>
            <a:pPr algn="ctr">
              <a:defRPr/>
            </a:pPr>
            <a:r>
              <a:rPr lang="en-US" b="1">
                <a:solidFill>
                  <a:srgbClr val="91AFBF"/>
                </a:solidFill>
                <a:effectLst>
                  <a:outerShdw blurRad="38100" dist="38100" dir="2700000" algn="tl">
                    <a:srgbClr val="000000"/>
                  </a:outerShdw>
                </a:effectLst>
              </a:rPr>
              <a:t>Pulsioximetría</a:t>
            </a:r>
          </a:p>
          <a:p>
            <a:pPr algn="ctr">
              <a:defRPr/>
            </a:pPr>
            <a:r>
              <a:rPr lang="en-US" b="1">
                <a:solidFill>
                  <a:srgbClr val="91AFBF"/>
                </a:solidFill>
                <a:effectLst>
                  <a:outerShdw blurRad="38100" dist="38100" dir="2700000" algn="tl">
                    <a:srgbClr val="000000"/>
                  </a:outerShdw>
                </a:effectLst>
              </a:rPr>
              <a:t>Glucemia capilar</a:t>
            </a:r>
          </a:p>
          <a:p>
            <a:pPr algn="ctr">
              <a:defRPr/>
            </a:pPr>
            <a:r>
              <a:rPr lang="en-US" b="1">
                <a:solidFill>
                  <a:srgbClr val="91AFBF"/>
                </a:solidFill>
                <a:effectLst>
                  <a:outerShdw blurRad="38100" dist="38100" dir="2700000" algn="tl">
                    <a:srgbClr val="000000"/>
                  </a:outerShdw>
                </a:effectLst>
              </a:rPr>
              <a:t>Temperatura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08357"/>
                                        </p:tgtEl>
                                        <p:attrNameLst>
                                          <p:attrName>style.visibility</p:attrName>
                                        </p:attrNameLst>
                                      </p:cBhvr>
                                      <p:to>
                                        <p:strVal val="visible"/>
                                      </p:to>
                                    </p:set>
                                    <p:anim calcmode="lin" valueType="num">
                                      <p:cBhvr>
                                        <p:cTn id="7" dur="1000" fill="hold"/>
                                        <p:tgtEl>
                                          <p:spTgt spid="4708357"/>
                                        </p:tgtEl>
                                        <p:attrNameLst>
                                          <p:attrName>ppt_w</p:attrName>
                                        </p:attrNameLst>
                                      </p:cBhvr>
                                      <p:tavLst>
                                        <p:tav tm="0">
                                          <p:val>
                                            <p:fltVal val="0"/>
                                          </p:val>
                                        </p:tav>
                                        <p:tav tm="100000">
                                          <p:val>
                                            <p:strVal val="#ppt_w"/>
                                          </p:val>
                                        </p:tav>
                                      </p:tavLst>
                                    </p:anim>
                                    <p:anim calcmode="lin" valueType="num">
                                      <p:cBhvr>
                                        <p:cTn id="8" dur="1000" fill="hold"/>
                                        <p:tgtEl>
                                          <p:spTgt spid="4708357"/>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08358"/>
                                        </p:tgtEl>
                                        <p:attrNameLst>
                                          <p:attrName>style.visibility</p:attrName>
                                        </p:attrNameLst>
                                      </p:cBhvr>
                                      <p:to>
                                        <p:strVal val="visible"/>
                                      </p:to>
                                    </p:set>
                                    <p:animEffect transition="in" filter="fade">
                                      <p:cBhvr>
                                        <p:cTn id="11" dur="1000"/>
                                        <p:tgtEl>
                                          <p:spTgt spid="4708358"/>
                                        </p:tgtEl>
                                      </p:cBhvr>
                                    </p:animEffect>
                                    <p:anim calcmode="lin" valueType="num">
                                      <p:cBhvr>
                                        <p:cTn id="12" dur="1000" fill="hold"/>
                                        <p:tgtEl>
                                          <p:spTgt spid="4708358"/>
                                        </p:tgtEl>
                                        <p:attrNameLst>
                                          <p:attrName>ppt_x</p:attrName>
                                        </p:attrNameLst>
                                      </p:cBhvr>
                                      <p:tavLst>
                                        <p:tav tm="0">
                                          <p:val>
                                            <p:strVal val="#ppt_x"/>
                                          </p:val>
                                        </p:tav>
                                        <p:tav tm="100000">
                                          <p:val>
                                            <p:strVal val="#ppt_x"/>
                                          </p:val>
                                        </p:tav>
                                      </p:tavLst>
                                    </p:anim>
                                    <p:anim calcmode="lin" valueType="num">
                                      <p:cBhvr>
                                        <p:cTn id="13" dur="1000" fill="hold"/>
                                        <p:tgtEl>
                                          <p:spTgt spid="470835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4708354"/>
                                        </p:tgtEl>
                                        <p:attrNameLst>
                                          <p:attrName>style.visibility</p:attrName>
                                        </p:attrNameLst>
                                      </p:cBhvr>
                                      <p:to>
                                        <p:strVal val="visible"/>
                                      </p:to>
                                    </p:set>
                                    <p:anim calcmode="lin" valueType="num">
                                      <p:cBhvr>
                                        <p:cTn id="17" dur="500" fill="hold"/>
                                        <p:tgtEl>
                                          <p:spTgt spid="4708354"/>
                                        </p:tgtEl>
                                        <p:attrNameLst>
                                          <p:attrName>ppt_w</p:attrName>
                                        </p:attrNameLst>
                                      </p:cBhvr>
                                      <p:tavLst>
                                        <p:tav tm="0">
                                          <p:val>
                                            <p:fltVal val="0"/>
                                          </p:val>
                                        </p:tav>
                                        <p:tav tm="100000">
                                          <p:val>
                                            <p:strVal val="#ppt_w"/>
                                          </p:val>
                                        </p:tav>
                                      </p:tavLst>
                                    </p:anim>
                                    <p:anim calcmode="lin" valueType="num">
                                      <p:cBhvr>
                                        <p:cTn id="18" dur="500" fill="hold"/>
                                        <p:tgtEl>
                                          <p:spTgt spid="4708354"/>
                                        </p:tgtEl>
                                        <p:attrNameLst>
                                          <p:attrName>ppt_h</p:attrName>
                                        </p:attrNameLst>
                                      </p:cBhvr>
                                      <p:tavLst>
                                        <p:tav tm="0">
                                          <p:val>
                                            <p:fltVal val="0"/>
                                          </p:val>
                                        </p:tav>
                                        <p:tav tm="100000">
                                          <p:val>
                                            <p:strVal val="#ppt_h"/>
                                          </p:val>
                                        </p:tav>
                                      </p:tavLst>
                                    </p:anim>
                                    <p:animEffect transition="in" filter="fade">
                                      <p:cBhvr>
                                        <p:cTn id="19" dur="500"/>
                                        <p:tgtEl>
                                          <p:spTgt spid="4708354"/>
                                        </p:tgtEl>
                                      </p:cBhvr>
                                    </p:animEffect>
                                  </p:childTnLst>
                                </p:cTn>
                              </p:par>
                            </p:childTnLst>
                          </p:cTn>
                        </p:par>
                        <p:par>
                          <p:cTn id="20" fill="hold" nodeType="afterGroup">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4708356"/>
                                        </p:tgtEl>
                                        <p:attrNameLst>
                                          <p:attrName>style.visibility</p:attrName>
                                        </p:attrNameLst>
                                      </p:cBhvr>
                                      <p:to>
                                        <p:strVal val="visible"/>
                                      </p:to>
                                    </p:set>
                                    <p:anim calcmode="lin" valueType="num">
                                      <p:cBhvr>
                                        <p:cTn id="23" dur="1000" fill="hold"/>
                                        <p:tgtEl>
                                          <p:spTgt spid="4708356"/>
                                        </p:tgtEl>
                                        <p:attrNameLst>
                                          <p:attrName>ppt_x</p:attrName>
                                        </p:attrNameLst>
                                      </p:cBhvr>
                                      <p:tavLst>
                                        <p:tav tm="0">
                                          <p:val>
                                            <p:strVal val="#ppt_x-.2"/>
                                          </p:val>
                                        </p:tav>
                                        <p:tav tm="100000">
                                          <p:val>
                                            <p:strVal val="#ppt_x"/>
                                          </p:val>
                                        </p:tav>
                                      </p:tavLst>
                                    </p:anim>
                                    <p:anim calcmode="lin" valueType="num">
                                      <p:cBhvr>
                                        <p:cTn id="24" dur="1000" fill="hold"/>
                                        <p:tgtEl>
                                          <p:spTgt spid="470835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7083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08355"/>
                                        </p:tgtEl>
                                        <p:attrNameLst>
                                          <p:attrName>style.visibility</p:attrName>
                                        </p:attrNameLst>
                                      </p:cBhvr>
                                      <p:to>
                                        <p:strVal val="visible"/>
                                      </p:to>
                                    </p:set>
                                    <p:animEffect transition="in" filter="fade">
                                      <p:cBhvr>
                                        <p:cTn id="28" dur="2000"/>
                                        <p:tgtEl>
                                          <p:spTgt spid="470835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708362"/>
                                        </p:tgtEl>
                                        <p:attrNameLst>
                                          <p:attrName>style.visibility</p:attrName>
                                        </p:attrNameLst>
                                      </p:cBhvr>
                                      <p:to>
                                        <p:strVal val="visible"/>
                                      </p:to>
                                    </p:set>
                                    <p:anim calcmode="lin" valueType="num">
                                      <p:cBhvr>
                                        <p:cTn id="31" dur="500" fill="hold"/>
                                        <p:tgtEl>
                                          <p:spTgt spid="4708362"/>
                                        </p:tgtEl>
                                        <p:attrNameLst>
                                          <p:attrName>ppt_w</p:attrName>
                                        </p:attrNameLst>
                                      </p:cBhvr>
                                      <p:tavLst>
                                        <p:tav tm="0">
                                          <p:val>
                                            <p:fltVal val="0"/>
                                          </p:val>
                                        </p:tav>
                                        <p:tav tm="100000">
                                          <p:val>
                                            <p:strVal val="#ppt_w"/>
                                          </p:val>
                                        </p:tav>
                                      </p:tavLst>
                                    </p:anim>
                                    <p:anim calcmode="lin" valueType="num">
                                      <p:cBhvr>
                                        <p:cTn id="32" dur="500" fill="hold"/>
                                        <p:tgtEl>
                                          <p:spTgt spid="4708362"/>
                                        </p:tgtEl>
                                        <p:attrNameLst>
                                          <p:attrName>ppt_h</p:attrName>
                                        </p:attrNameLst>
                                      </p:cBhvr>
                                      <p:tavLst>
                                        <p:tav tm="0">
                                          <p:val>
                                            <p:fltVal val="0"/>
                                          </p:val>
                                        </p:tav>
                                        <p:tav tm="100000">
                                          <p:val>
                                            <p:strVal val="#ppt_h"/>
                                          </p:val>
                                        </p:tav>
                                      </p:tavLst>
                                    </p:anim>
                                    <p:animEffect transition="in" filter="fade">
                                      <p:cBhvr>
                                        <p:cTn id="33" dur="500"/>
                                        <p:tgtEl>
                                          <p:spTgt spid="470836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08359"/>
                                        </p:tgtEl>
                                        <p:attrNameLst>
                                          <p:attrName>style.visibility</p:attrName>
                                        </p:attrNameLst>
                                      </p:cBhvr>
                                      <p:to>
                                        <p:strVal val="visible"/>
                                      </p:to>
                                    </p:set>
                                    <p:animEffect transition="in" filter="fade">
                                      <p:cBhvr>
                                        <p:cTn id="38" dur="1000"/>
                                        <p:tgtEl>
                                          <p:spTgt spid="4708359"/>
                                        </p:tgtEl>
                                      </p:cBhvr>
                                    </p:animEffect>
                                    <p:anim calcmode="lin" valueType="num">
                                      <p:cBhvr>
                                        <p:cTn id="39" dur="1000" fill="hold"/>
                                        <p:tgtEl>
                                          <p:spTgt spid="4708359"/>
                                        </p:tgtEl>
                                        <p:attrNameLst>
                                          <p:attrName>ppt_x</p:attrName>
                                        </p:attrNameLst>
                                      </p:cBhvr>
                                      <p:tavLst>
                                        <p:tav tm="0">
                                          <p:val>
                                            <p:strVal val="#ppt_x"/>
                                          </p:val>
                                        </p:tav>
                                        <p:tav tm="100000">
                                          <p:val>
                                            <p:strVal val="#ppt_x"/>
                                          </p:val>
                                        </p:tav>
                                      </p:tavLst>
                                    </p:anim>
                                    <p:anim calcmode="lin" valueType="num">
                                      <p:cBhvr>
                                        <p:cTn id="40" dur="1000" fill="hold"/>
                                        <p:tgtEl>
                                          <p:spTgt spid="470835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708360"/>
                                        </p:tgtEl>
                                        <p:attrNameLst>
                                          <p:attrName>style.visibility</p:attrName>
                                        </p:attrNameLst>
                                      </p:cBhvr>
                                      <p:to>
                                        <p:strVal val="visible"/>
                                      </p:to>
                                    </p:set>
                                    <p:animEffect transition="in" filter="fade">
                                      <p:cBhvr>
                                        <p:cTn id="43" dur="1000"/>
                                        <p:tgtEl>
                                          <p:spTgt spid="4708360"/>
                                        </p:tgtEl>
                                      </p:cBhvr>
                                    </p:animEffect>
                                    <p:anim calcmode="lin" valueType="num">
                                      <p:cBhvr>
                                        <p:cTn id="44" dur="1000" fill="hold"/>
                                        <p:tgtEl>
                                          <p:spTgt spid="4708360"/>
                                        </p:tgtEl>
                                        <p:attrNameLst>
                                          <p:attrName>ppt_x</p:attrName>
                                        </p:attrNameLst>
                                      </p:cBhvr>
                                      <p:tavLst>
                                        <p:tav tm="0">
                                          <p:val>
                                            <p:strVal val="#ppt_x"/>
                                          </p:val>
                                        </p:tav>
                                        <p:tav tm="100000">
                                          <p:val>
                                            <p:strVal val="#ppt_x"/>
                                          </p:val>
                                        </p:tav>
                                      </p:tavLst>
                                    </p:anim>
                                    <p:anim calcmode="lin" valueType="num">
                                      <p:cBhvr>
                                        <p:cTn id="45" dur="1000" fill="hold"/>
                                        <p:tgtEl>
                                          <p:spTgt spid="4708360"/>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4708361">
                                            <p:txEl>
                                              <p:pRg st="0" end="0"/>
                                            </p:txEl>
                                          </p:spTgt>
                                        </p:tgtEl>
                                        <p:attrNameLst>
                                          <p:attrName>style.visibility</p:attrName>
                                        </p:attrNameLst>
                                      </p:cBhvr>
                                      <p:to>
                                        <p:strVal val="visible"/>
                                      </p:to>
                                    </p:set>
                                    <p:anim calcmode="lin" valueType="num">
                                      <p:cBhvr>
                                        <p:cTn id="48" dur="500" fill="hold"/>
                                        <p:tgtEl>
                                          <p:spTgt spid="4708361">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4708361">
                                            <p:txEl>
                                              <p:pRg st="0" end="0"/>
                                            </p:txEl>
                                          </p:spTgt>
                                        </p:tgtEl>
                                        <p:attrNameLst>
                                          <p:attrName>ppt_h</p:attrName>
                                        </p:attrNameLst>
                                      </p:cBhvr>
                                      <p:tavLst>
                                        <p:tav tm="0">
                                          <p:val>
                                            <p:fltVal val="0"/>
                                          </p:val>
                                        </p:tav>
                                        <p:tav tm="100000">
                                          <p:val>
                                            <p:strVal val="#ppt_h"/>
                                          </p:val>
                                        </p:tav>
                                      </p:tavLst>
                                    </p:anim>
                                  </p:childTnLst>
                                </p:cTn>
                              </p:par>
                              <p:par>
                                <p:cTn id="50" presetID="53" presetClass="entr" presetSubtype="0" fill="hold" grpId="0" nodeType="withEffect">
                                  <p:stCondLst>
                                    <p:cond delay="0"/>
                                  </p:stCondLst>
                                  <p:childTnLst>
                                    <p:set>
                                      <p:cBhvr>
                                        <p:cTn id="51" dur="1" fill="hold">
                                          <p:stCondLst>
                                            <p:cond delay="0"/>
                                          </p:stCondLst>
                                        </p:cTn>
                                        <p:tgtEl>
                                          <p:spTgt spid="4708363"/>
                                        </p:tgtEl>
                                        <p:attrNameLst>
                                          <p:attrName>style.visibility</p:attrName>
                                        </p:attrNameLst>
                                      </p:cBhvr>
                                      <p:to>
                                        <p:strVal val="visible"/>
                                      </p:to>
                                    </p:set>
                                    <p:anim calcmode="lin" valueType="num">
                                      <p:cBhvr>
                                        <p:cTn id="52" dur="500" fill="hold"/>
                                        <p:tgtEl>
                                          <p:spTgt spid="4708363"/>
                                        </p:tgtEl>
                                        <p:attrNameLst>
                                          <p:attrName>ppt_w</p:attrName>
                                        </p:attrNameLst>
                                      </p:cBhvr>
                                      <p:tavLst>
                                        <p:tav tm="0">
                                          <p:val>
                                            <p:fltVal val="0"/>
                                          </p:val>
                                        </p:tav>
                                        <p:tav tm="100000">
                                          <p:val>
                                            <p:strVal val="#ppt_w"/>
                                          </p:val>
                                        </p:tav>
                                      </p:tavLst>
                                    </p:anim>
                                    <p:anim calcmode="lin" valueType="num">
                                      <p:cBhvr>
                                        <p:cTn id="53" dur="500" fill="hold"/>
                                        <p:tgtEl>
                                          <p:spTgt spid="4708363"/>
                                        </p:tgtEl>
                                        <p:attrNameLst>
                                          <p:attrName>ppt_h</p:attrName>
                                        </p:attrNameLst>
                                      </p:cBhvr>
                                      <p:tavLst>
                                        <p:tav tm="0">
                                          <p:val>
                                            <p:fltVal val="0"/>
                                          </p:val>
                                        </p:tav>
                                        <p:tav tm="100000">
                                          <p:val>
                                            <p:strVal val="#ppt_h"/>
                                          </p:val>
                                        </p:tav>
                                      </p:tavLst>
                                    </p:anim>
                                    <p:animEffect transition="in" filter="fade">
                                      <p:cBhvr>
                                        <p:cTn id="54" dur="500"/>
                                        <p:tgtEl>
                                          <p:spTgt spid="4708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8354" grpId="0"/>
      <p:bldP spid="4708355" grpId="0" animBg="1"/>
      <p:bldP spid="4708356" grpId="0"/>
      <p:bldP spid="4708357" grpId="0" animBg="1"/>
      <p:bldP spid="4708358" grpId="0" animBg="1"/>
      <p:bldP spid="4708359" grpId="0" animBg="1"/>
      <p:bldP spid="4708360" grpId="0" animBg="1"/>
      <p:bldP spid="4708361" grpId="0" build="p"/>
      <p:bldP spid="4708362" grpId="0"/>
      <p:bldP spid="470836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796420" name="Rectangle 4"/>
          <p:cNvSpPr>
            <a:spLocks noChangeArrowheads="1"/>
          </p:cNvSpPr>
          <p:nvPr/>
        </p:nvSpPr>
        <p:spPr bwMode="auto">
          <a:xfrm>
            <a:off x="304800" y="1066800"/>
            <a:ext cx="5105400" cy="2667000"/>
          </a:xfrm>
          <a:prstGeom prst="rect">
            <a:avLst/>
          </a:prstGeom>
          <a:solidFill>
            <a:schemeClr val="accent1">
              <a:alpha val="30196"/>
            </a:schemeClr>
          </a:solidFill>
          <a:ln w="9525">
            <a:solidFill>
              <a:schemeClr val="tx2"/>
            </a:solidFill>
            <a:miter lim="800000"/>
            <a:headEnd/>
            <a:tailEnd/>
          </a:ln>
        </p:spPr>
        <p:txBody>
          <a:bodyPr/>
          <a:lstStyle/>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Leucocitos 8.500 (80% N, 15% L)</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Hb 13.5, Hto 42%</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Plaquetas 310.000</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a:t>
            </a:r>
            <a:r>
              <a:rPr lang="ca-ES" sz="2000" b="1">
                <a:solidFill>
                  <a:srgbClr val="F1F9F8"/>
                </a:solidFill>
                <a:latin typeface="Tahoma" pitchFamily="34" charset="0"/>
              </a:rPr>
              <a:t>TP 1.34</a:t>
            </a:r>
            <a:r>
              <a:rPr lang="ca-ES" sz="2000" b="1">
                <a:solidFill>
                  <a:srgbClr val="91AFBF"/>
                </a:solidFill>
                <a:latin typeface="Tahoma" pitchFamily="34" charset="0"/>
              </a:rPr>
              <a:t>, </a:t>
            </a:r>
            <a:r>
              <a:rPr lang="ca-ES" sz="2000" b="1">
                <a:solidFill>
                  <a:srgbClr val="F1F9F8"/>
                </a:solidFill>
                <a:latin typeface="Tahoma" pitchFamily="34" charset="0"/>
              </a:rPr>
              <a:t>INR 1.5</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Glucosa 110</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Urea 55, Creatinina 0.90</a:t>
            </a:r>
          </a:p>
          <a:p>
            <a:pPr marL="342900" indent="-342900">
              <a:spcBef>
                <a:spcPct val="20000"/>
              </a:spcBef>
              <a:buClr>
                <a:srgbClr val="ECEAAC"/>
              </a:buClr>
              <a:buSzPct val="60000"/>
              <a:buFont typeface="Wingdings" pitchFamily="2" charset="2"/>
              <a:buNone/>
            </a:pPr>
            <a:r>
              <a:rPr lang="ca-ES" sz="2000" b="1">
                <a:solidFill>
                  <a:srgbClr val="91AFBF"/>
                </a:solidFill>
                <a:latin typeface="Tahoma" pitchFamily="34" charset="0"/>
              </a:rPr>
              <a:t>	Sodio 140, Potasio 3.7</a:t>
            </a:r>
          </a:p>
        </p:txBody>
      </p:sp>
      <p:sp>
        <p:nvSpPr>
          <p:cNvPr id="4796421" name="Rectangle 5"/>
          <p:cNvSpPr>
            <a:spLocks noChangeArrowheads="1"/>
          </p:cNvSpPr>
          <p:nvPr/>
        </p:nvSpPr>
        <p:spPr bwMode="auto">
          <a:xfrm>
            <a:off x="533400" y="228600"/>
            <a:ext cx="3116263" cy="762000"/>
          </a:xfrm>
          <a:prstGeom prst="rect">
            <a:avLst/>
          </a:prstGeom>
          <a:noFill/>
          <a:ln w="9525">
            <a:noFill/>
            <a:miter lim="800000"/>
            <a:headEnd/>
            <a:tailEnd/>
          </a:ln>
        </p:spPr>
        <p:txBody>
          <a:bodyPr anchor="b"/>
          <a:lstStyle/>
          <a:p>
            <a:r>
              <a:rPr lang="ca-ES" sz="4400" b="1">
                <a:solidFill>
                  <a:srgbClr val="ECEAAC"/>
                </a:solidFill>
                <a:latin typeface="Tahoma" pitchFamily="34" charset="0"/>
              </a:rPr>
              <a:t>Analítica</a:t>
            </a:r>
          </a:p>
        </p:txBody>
      </p:sp>
      <p:pic>
        <p:nvPicPr>
          <p:cNvPr id="4796422" name="Picture 6" descr="pic1afib"/>
          <p:cNvPicPr>
            <a:picLocks noChangeAspect="1" noChangeArrowheads="1"/>
          </p:cNvPicPr>
          <p:nvPr/>
        </p:nvPicPr>
        <p:blipFill>
          <a:blip r:embed="rId2"/>
          <a:srcRect t="722" b="3607"/>
          <a:stretch>
            <a:fillRect/>
          </a:stretch>
        </p:blipFill>
        <p:spPr bwMode="auto">
          <a:xfrm>
            <a:off x="4419600" y="1547813"/>
            <a:ext cx="4495800" cy="2414587"/>
          </a:xfrm>
          <a:prstGeom prst="rect">
            <a:avLst/>
          </a:prstGeom>
          <a:noFill/>
          <a:ln w="9525">
            <a:noFill/>
            <a:miter lim="800000"/>
            <a:headEnd/>
            <a:tailEnd/>
          </a:ln>
        </p:spPr>
      </p:pic>
      <p:sp>
        <p:nvSpPr>
          <p:cNvPr id="4796423" name="Rectangle 7"/>
          <p:cNvSpPr>
            <a:spLocks noChangeArrowheads="1"/>
          </p:cNvSpPr>
          <p:nvPr/>
        </p:nvSpPr>
        <p:spPr bwMode="auto">
          <a:xfrm>
            <a:off x="5715000" y="633413"/>
            <a:ext cx="3116263" cy="762000"/>
          </a:xfrm>
          <a:prstGeom prst="rect">
            <a:avLst/>
          </a:prstGeom>
          <a:noFill/>
          <a:ln w="9525">
            <a:noFill/>
            <a:miter lim="800000"/>
            <a:headEnd/>
            <a:tailEnd/>
          </a:ln>
        </p:spPr>
        <p:txBody>
          <a:bodyPr anchor="b"/>
          <a:lstStyle/>
          <a:p>
            <a:pPr algn="r"/>
            <a:r>
              <a:rPr lang="ca-ES" sz="4400" b="1">
                <a:solidFill>
                  <a:srgbClr val="ECEAAC"/>
                </a:solidFill>
                <a:latin typeface="Tahoma" pitchFamily="34" charset="0"/>
              </a:rPr>
              <a:t>ECG</a:t>
            </a:r>
          </a:p>
        </p:txBody>
      </p:sp>
      <p:pic>
        <p:nvPicPr>
          <p:cNvPr id="4796424" name="Picture 8" descr="1"/>
          <p:cNvPicPr>
            <a:picLocks noChangeAspect="1" noChangeArrowheads="1"/>
          </p:cNvPicPr>
          <p:nvPr/>
        </p:nvPicPr>
        <p:blipFill>
          <a:blip r:embed="rId3"/>
          <a:srcRect l="10692" r="8018"/>
          <a:stretch>
            <a:fillRect/>
          </a:stretch>
        </p:blipFill>
        <p:spPr bwMode="auto">
          <a:xfrm>
            <a:off x="3422650" y="4162425"/>
            <a:ext cx="2520950" cy="2543175"/>
          </a:xfrm>
          <a:prstGeom prst="rect">
            <a:avLst/>
          </a:prstGeom>
          <a:noFill/>
          <a:ln w="9525">
            <a:noFill/>
            <a:miter lim="800000"/>
            <a:headEnd/>
            <a:tailEnd/>
          </a:ln>
        </p:spPr>
      </p:pic>
      <p:pic>
        <p:nvPicPr>
          <p:cNvPr id="4796425" name="Picture 9" descr="2"/>
          <p:cNvPicPr>
            <a:picLocks noChangeAspect="1" noChangeArrowheads="1"/>
          </p:cNvPicPr>
          <p:nvPr/>
        </p:nvPicPr>
        <p:blipFill>
          <a:blip r:embed="rId4"/>
          <a:srcRect l="6517" t="8018" b="8018"/>
          <a:stretch>
            <a:fillRect/>
          </a:stretch>
        </p:blipFill>
        <p:spPr bwMode="auto">
          <a:xfrm>
            <a:off x="6180138" y="4191000"/>
            <a:ext cx="2297112" cy="2514600"/>
          </a:xfrm>
          <a:prstGeom prst="rect">
            <a:avLst/>
          </a:prstGeom>
          <a:noFill/>
          <a:ln w="9525">
            <a:noFill/>
            <a:miter lim="800000"/>
            <a:headEnd/>
            <a:tailEnd/>
          </a:ln>
        </p:spPr>
      </p:pic>
      <p:sp>
        <p:nvSpPr>
          <p:cNvPr id="4796426" name="Rectangle 10"/>
          <p:cNvSpPr>
            <a:spLocks noChangeArrowheads="1"/>
          </p:cNvSpPr>
          <p:nvPr/>
        </p:nvSpPr>
        <p:spPr bwMode="auto">
          <a:xfrm>
            <a:off x="541338" y="4343400"/>
            <a:ext cx="3116262" cy="762000"/>
          </a:xfrm>
          <a:prstGeom prst="rect">
            <a:avLst/>
          </a:prstGeom>
          <a:noFill/>
          <a:ln w="9525">
            <a:noFill/>
            <a:miter lim="800000"/>
            <a:headEnd/>
            <a:tailEnd/>
          </a:ln>
        </p:spPr>
        <p:txBody>
          <a:bodyPr anchor="b"/>
          <a:lstStyle/>
          <a:p>
            <a:r>
              <a:rPr lang="ca-ES" sz="4400" b="1">
                <a:solidFill>
                  <a:srgbClr val="ECEAAC"/>
                </a:solidFill>
                <a:latin typeface="Tahoma" pitchFamily="34" charset="0"/>
              </a:rPr>
              <a:t>Rx Tórax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796421"/>
                                        </p:tgtEl>
                                        <p:attrNameLst>
                                          <p:attrName>style.visibility</p:attrName>
                                        </p:attrNameLst>
                                      </p:cBhvr>
                                      <p:to>
                                        <p:strVal val="visible"/>
                                      </p:to>
                                    </p:set>
                                    <p:anim calcmode="lin" valueType="num">
                                      <p:cBhvr>
                                        <p:cTn id="7" dur="1000" fill="hold"/>
                                        <p:tgtEl>
                                          <p:spTgt spid="4796421"/>
                                        </p:tgtEl>
                                        <p:attrNameLst>
                                          <p:attrName>ppt_x</p:attrName>
                                        </p:attrNameLst>
                                      </p:cBhvr>
                                      <p:tavLst>
                                        <p:tav tm="0">
                                          <p:val>
                                            <p:strVal val="#ppt_x-.2"/>
                                          </p:val>
                                        </p:tav>
                                        <p:tav tm="100000">
                                          <p:val>
                                            <p:strVal val="#ppt_x"/>
                                          </p:val>
                                        </p:tav>
                                      </p:tavLst>
                                    </p:anim>
                                    <p:anim calcmode="lin" valueType="num">
                                      <p:cBhvr>
                                        <p:cTn id="8" dur="1000" fill="hold"/>
                                        <p:tgtEl>
                                          <p:spTgt spid="47964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96421"/>
                                        </p:tgtEl>
                                      </p:cBhvr>
                                    </p:animEffect>
                                  </p:childTnLst>
                                </p:cTn>
                              </p:par>
                            </p:childTnLst>
                          </p:cTn>
                        </p:par>
                        <p:par>
                          <p:cTn id="10" fill="hold" nodeType="afterGroup">
                            <p:stCondLst>
                              <p:cond delay="1000"/>
                            </p:stCondLst>
                            <p:childTnLst>
                              <p:par>
                                <p:cTn id="11" presetID="44" presetClass="entr" presetSubtype="0" fill="hold" grpId="0" nodeType="afterEffect">
                                  <p:stCondLst>
                                    <p:cond delay="500"/>
                                  </p:stCondLst>
                                  <p:childTnLst>
                                    <p:set>
                                      <p:cBhvr>
                                        <p:cTn id="12" dur="1" fill="hold">
                                          <p:stCondLst>
                                            <p:cond delay="0"/>
                                          </p:stCondLst>
                                        </p:cTn>
                                        <p:tgtEl>
                                          <p:spTgt spid="4796420">
                                            <p:bg/>
                                          </p:spTgt>
                                        </p:tgtEl>
                                        <p:attrNameLst>
                                          <p:attrName>style.visibility</p:attrName>
                                        </p:attrNameLst>
                                      </p:cBhvr>
                                      <p:to>
                                        <p:strVal val="visible"/>
                                      </p:to>
                                    </p:set>
                                    <p:animEffect transition="in" filter="fade">
                                      <p:cBhvr>
                                        <p:cTn id="13" dur="500"/>
                                        <p:tgtEl>
                                          <p:spTgt spid="4796420">
                                            <p:bg/>
                                          </p:spTgt>
                                        </p:tgtEl>
                                      </p:cBhvr>
                                    </p:animEffect>
                                    <p:anim calcmode="lin" valueType="num">
                                      <p:cBhvr>
                                        <p:cTn id="14" dur="500" fill="hold"/>
                                        <p:tgtEl>
                                          <p:spTgt spid="4796420">
                                            <p:bg/>
                                          </p:spTgt>
                                        </p:tgtEl>
                                        <p:attrNameLst>
                                          <p:attrName>ppt_x</p:attrName>
                                        </p:attrNameLst>
                                      </p:cBhvr>
                                      <p:tavLst>
                                        <p:tav tm="0">
                                          <p:val>
                                            <p:strVal val="#ppt_x"/>
                                          </p:val>
                                        </p:tav>
                                        <p:tav tm="100000">
                                          <p:val>
                                            <p:strVal val="#ppt_x"/>
                                          </p:val>
                                        </p:tav>
                                      </p:tavLst>
                                    </p:anim>
                                    <p:anim calcmode="lin" valueType="num">
                                      <p:cBhvr>
                                        <p:cTn id="15" dur="500" fill="hold"/>
                                        <p:tgtEl>
                                          <p:spTgt spid="4796420">
                                            <p:bg/>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500"/>
                                  </p:stCondLst>
                                  <p:childTnLst>
                                    <p:set>
                                      <p:cBhvr>
                                        <p:cTn id="17" dur="1" fill="hold">
                                          <p:stCondLst>
                                            <p:cond delay="0"/>
                                          </p:stCondLst>
                                        </p:cTn>
                                        <p:tgtEl>
                                          <p:spTgt spid="4796420">
                                            <p:txEl>
                                              <p:pRg st="0" end="0"/>
                                            </p:txEl>
                                          </p:spTgt>
                                        </p:tgtEl>
                                        <p:attrNameLst>
                                          <p:attrName>style.visibility</p:attrName>
                                        </p:attrNameLst>
                                      </p:cBhvr>
                                      <p:to>
                                        <p:strVal val="visible"/>
                                      </p:to>
                                    </p:set>
                                    <p:animEffect transition="in" filter="fade">
                                      <p:cBhvr>
                                        <p:cTn id="18" dur="500"/>
                                        <p:tgtEl>
                                          <p:spTgt spid="4796420">
                                            <p:txEl>
                                              <p:pRg st="0" end="0"/>
                                            </p:txEl>
                                          </p:spTgt>
                                        </p:tgtEl>
                                      </p:cBhvr>
                                    </p:animEffect>
                                    <p:anim calcmode="lin" valueType="num">
                                      <p:cBhvr>
                                        <p:cTn id="19" dur="500" fill="hold"/>
                                        <p:tgtEl>
                                          <p:spTgt spid="4796420">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4796420">
                                            <p:txEl>
                                              <p:pRg st="0" end="0"/>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500"/>
                                  </p:stCondLst>
                                  <p:childTnLst>
                                    <p:set>
                                      <p:cBhvr>
                                        <p:cTn id="22" dur="1" fill="hold">
                                          <p:stCondLst>
                                            <p:cond delay="0"/>
                                          </p:stCondLst>
                                        </p:cTn>
                                        <p:tgtEl>
                                          <p:spTgt spid="4796420">
                                            <p:txEl>
                                              <p:pRg st="1" end="1"/>
                                            </p:txEl>
                                          </p:spTgt>
                                        </p:tgtEl>
                                        <p:attrNameLst>
                                          <p:attrName>style.visibility</p:attrName>
                                        </p:attrNameLst>
                                      </p:cBhvr>
                                      <p:to>
                                        <p:strVal val="visible"/>
                                      </p:to>
                                    </p:set>
                                    <p:animEffect transition="in" filter="fade">
                                      <p:cBhvr>
                                        <p:cTn id="23" dur="500"/>
                                        <p:tgtEl>
                                          <p:spTgt spid="4796420">
                                            <p:txEl>
                                              <p:pRg st="1" end="1"/>
                                            </p:txEl>
                                          </p:spTgt>
                                        </p:tgtEl>
                                      </p:cBhvr>
                                    </p:animEffect>
                                    <p:anim calcmode="lin" valueType="num">
                                      <p:cBhvr>
                                        <p:cTn id="24" dur="500" fill="hold"/>
                                        <p:tgtEl>
                                          <p:spTgt spid="4796420">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796420">
                                            <p:txEl>
                                              <p:pRg st="1" end="1"/>
                                            </p:txEl>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500"/>
                                  </p:stCondLst>
                                  <p:childTnLst>
                                    <p:set>
                                      <p:cBhvr>
                                        <p:cTn id="27" dur="1" fill="hold">
                                          <p:stCondLst>
                                            <p:cond delay="0"/>
                                          </p:stCondLst>
                                        </p:cTn>
                                        <p:tgtEl>
                                          <p:spTgt spid="4796420">
                                            <p:txEl>
                                              <p:pRg st="2" end="2"/>
                                            </p:txEl>
                                          </p:spTgt>
                                        </p:tgtEl>
                                        <p:attrNameLst>
                                          <p:attrName>style.visibility</p:attrName>
                                        </p:attrNameLst>
                                      </p:cBhvr>
                                      <p:to>
                                        <p:strVal val="visible"/>
                                      </p:to>
                                    </p:set>
                                    <p:animEffect transition="in" filter="fade">
                                      <p:cBhvr>
                                        <p:cTn id="28" dur="500"/>
                                        <p:tgtEl>
                                          <p:spTgt spid="4796420">
                                            <p:txEl>
                                              <p:pRg st="2" end="2"/>
                                            </p:txEl>
                                          </p:spTgt>
                                        </p:tgtEl>
                                      </p:cBhvr>
                                    </p:animEffect>
                                    <p:anim calcmode="lin" valueType="num">
                                      <p:cBhvr>
                                        <p:cTn id="29" dur="500" fill="hold"/>
                                        <p:tgtEl>
                                          <p:spTgt spid="4796420">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796420">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500"/>
                                  </p:stCondLst>
                                  <p:childTnLst>
                                    <p:set>
                                      <p:cBhvr>
                                        <p:cTn id="32" dur="1" fill="hold">
                                          <p:stCondLst>
                                            <p:cond delay="0"/>
                                          </p:stCondLst>
                                        </p:cTn>
                                        <p:tgtEl>
                                          <p:spTgt spid="4796420">
                                            <p:txEl>
                                              <p:pRg st="3" end="3"/>
                                            </p:txEl>
                                          </p:spTgt>
                                        </p:tgtEl>
                                        <p:attrNameLst>
                                          <p:attrName>style.visibility</p:attrName>
                                        </p:attrNameLst>
                                      </p:cBhvr>
                                      <p:to>
                                        <p:strVal val="visible"/>
                                      </p:to>
                                    </p:set>
                                    <p:animEffect transition="in" filter="fade">
                                      <p:cBhvr>
                                        <p:cTn id="33" dur="500"/>
                                        <p:tgtEl>
                                          <p:spTgt spid="4796420">
                                            <p:txEl>
                                              <p:pRg st="3" end="3"/>
                                            </p:txEl>
                                          </p:spTgt>
                                        </p:tgtEl>
                                      </p:cBhvr>
                                    </p:animEffect>
                                    <p:anim calcmode="lin" valueType="num">
                                      <p:cBhvr>
                                        <p:cTn id="34" dur="500" fill="hold"/>
                                        <p:tgtEl>
                                          <p:spTgt spid="4796420">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796420">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500"/>
                                  </p:stCondLst>
                                  <p:childTnLst>
                                    <p:set>
                                      <p:cBhvr>
                                        <p:cTn id="37" dur="1" fill="hold">
                                          <p:stCondLst>
                                            <p:cond delay="0"/>
                                          </p:stCondLst>
                                        </p:cTn>
                                        <p:tgtEl>
                                          <p:spTgt spid="4796420">
                                            <p:txEl>
                                              <p:pRg st="4" end="4"/>
                                            </p:txEl>
                                          </p:spTgt>
                                        </p:tgtEl>
                                        <p:attrNameLst>
                                          <p:attrName>style.visibility</p:attrName>
                                        </p:attrNameLst>
                                      </p:cBhvr>
                                      <p:to>
                                        <p:strVal val="visible"/>
                                      </p:to>
                                    </p:set>
                                    <p:animEffect transition="in" filter="fade">
                                      <p:cBhvr>
                                        <p:cTn id="38" dur="500"/>
                                        <p:tgtEl>
                                          <p:spTgt spid="4796420">
                                            <p:txEl>
                                              <p:pRg st="4" end="4"/>
                                            </p:txEl>
                                          </p:spTgt>
                                        </p:tgtEl>
                                      </p:cBhvr>
                                    </p:animEffect>
                                    <p:anim calcmode="lin" valueType="num">
                                      <p:cBhvr>
                                        <p:cTn id="39" dur="500" fill="hold"/>
                                        <p:tgtEl>
                                          <p:spTgt spid="4796420">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4796420">
                                            <p:txEl>
                                              <p:pRg st="4" end="4"/>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500"/>
                                  </p:stCondLst>
                                  <p:childTnLst>
                                    <p:set>
                                      <p:cBhvr>
                                        <p:cTn id="42" dur="1" fill="hold">
                                          <p:stCondLst>
                                            <p:cond delay="0"/>
                                          </p:stCondLst>
                                        </p:cTn>
                                        <p:tgtEl>
                                          <p:spTgt spid="4796420">
                                            <p:txEl>
                                              <p:pRg st="5" end="5"/>
                                            </p:txEl>
                                          </p:spTgt>
                                        </p:tgtEl>
                                        <p:attrNameLst>
                                          <p:attrName>style.visibility</p:attrName>
                                        </p:attrNameLst>
                                      </p:cBhvr>
                                      <p:to>
                                        <p:strVal val="visible"/>
                                      </p:to>
                                    </p:set>
                                    <p:animEffect transition="in" filter="fade">
                                      <p:cBhvr>
                                        <p:cTn id="43" dur="500"/>
                                        <p:tgtEl>
                                          <p:spTgt spid="4796420">
                                            <p:txEl>
                                              <p:pRg st="5" end="5"/>
                                            </p:txEl>
                                          </p:spTgt>
                                        </p:tgtEl>
                                      </p:cBhvr>
                                    </p:animEffect>
                                    <p:anim calcmode="lin" valueType="num">
                                      <p:cBhvr>
                                        <p:cTn id="44" dur="500" fill="hold"/>
                                        <p:tgtEl>
                                          <p:spTgt spid="4796420">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4796420">
                                            <p:txEl>
                                              <p:pRg st="5" end="5"/>
                                            </p:txEl>
                                          </p:spTgt>
                                        </p:tgtEl>
                                        <p:attrNameLst>
                                          <p:attrName>ppt_y</p:attrName>
                                        </p:attrNameLst>
                                      </p:cBhvr>
                                      <p:tavLst>
                                        <p:tav tm="0">
                                          <p:val>
                                            <p:strVal val="#ppt_y+.05"/>
                                          </p:val>
                                        </p:tav>
                                        <p:tav tm="100000">
                                          <p:val>
                                            <p:strVal val="#ppt_y"/>
                                          </p:val>
                                        </p:tav>
                                      </p:tavLst>
                                    </p:anim>
                                  </p:childTnLst>
                                </p:cTn>
                              </p:par>
                              <p:par>
                                <p:cTn id="46" presetID="44" presetClass="entr" presetSubtype="0" fill="hold" grpId="0" nodeType="withEffect">
                                  <p:stCondLst>
                                    <p:cond delay="500"/>
                                  </p:stCondLst>
                                  <p:childTnLst>
                                    <p:set>
                                      <p:cBhvr>
                                        <p:cTn id="47" dur="1" fill="hold">
                                          <p:stCondLst>
                                            <p:cond delay="0"/>
                                          </p:stCondLst>
                                        </p:cTn>
                                        <p:tgtEl>
                                          <p:spTgt spid="4796420">
                                            <p:txEl>
                                              <p:pRg st="6" end="6"/>
                                            </p:txEl>
                                          </p:spTgt>
                                        </p:tgtEl>
                                        <p:attrNameLst>
                                          <p:attrName>style.visibility</p:attrName>
                                        </p:attrNameLst>
                                      </p:cBhvr>
                                      <p:to>
                                        <p:strVal val="visible"/>
                                      </p:to>
                                    </p:set>
                                    <p:animEffect transition="in" filter="fade">
                                      <p:cBhvr>
                                        <p:cTn id="48" dur="500"/>
                                        <p:tgtEl>
                                          <p:spTgt spid="4796420">
                                            <p:txEl>
                                              <p:pRg st="6" end="6"/>
                                            </p:txEl>
                                          </p:spTgt>
                                        </p:tgtEl>
                                      </p:cBhvr>
                                    </p:animEffect>
                                    <p:anim calcmode="lin" valueType="num">
                                      <p:cBhvr>
                                        <p:cTn id="49" dur="500" fill="hold"/>
                                        <p:tgtEl>
                                          <p:spTgt spid="4796420">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4796420">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796423"/>
                                        </p:tgtEl>
                                        <p:attrNameLst>
                                          <p:attrName>style.visibility</p:attrName>
                                        </p:attrNameLst>
                                      </p:cBhvr>
                                      <p:to>
                                        <p:strVal val="visible"/>
                                      </p:to>
                                    </p:set>
                                    <p:anim calcmode="lin" valueType="num">
                                      <p:cBhvr>
                                        <p:cTn id="55" dur="1000" fill="hold"/>
                                        <p:tgtEl>
                                          <p:spTgt spid="4796423"/>
                                        </p:tgtEl>
                                        <p:attrNameLst>
                                          <p:attrName>ppt_x</p:attrName>
                                        </p:attrNameLst>
                                      </p:cBhvr>
                                      <p:tavLst>
                                        <p:tav tm="0">
                                          <p:val>
                                            <p:strVal val="#ppt_x-.2"/>
                                          </p:val>
                                        </p:tav>
                                        <p:tav tm="100000">
                                          <p:val>
                                            <p:strVal val="#ppt_x"/>
                                          </p:val>
                                        </p:tav>
                                      </p:tavLst>
                                    </p:anim>
                                    <p:anim calcmode="lin" valueType="num">
                                      <p:cBhvr>
                                        <p:cTn id="56" dur="1000" fill="hold"/>
                                        <p:tgtEl>
                                          <p:spTgt spid="479642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796423"/>
                                        </p:tgtEl>
                                      </p:cBhvr>
                                    </p:animEffect>
                                  </p:childTnLst>
                                </p:cTn>
                              </p:par>
                            </p:childTnLst>
                          </p:cTn>
                        </p:par>
                        <p:par>
                          <p:cTn id="58" fill="hold" nodeType="afterGroup">
                            <p:stCondLst>
                              <p:cond delay="1000"/>
                            </p:stCondLst>
                            <p:childTnLst>
                              <p:par>
                                <p:cTn id="59" presetID="23" presetClass="entr" presetSubtype="16" fill="hold" nodeType="afterEffect">
                                  <p:stCondLst>
                                    <p:cond delay="500"/>
                                  </p:stCondLst>
                                  <p:childTnLst>
                                    <p:set>
                                      <p:cBhvr>
                                        <p:cTn id="60" dur="1" fill="hold">
                                          <p:stCondLst>
                                            <p:cond delay="0"/>
                                          </p:stCondLst>
                                        </p:cTn>
                                        <p:tgtEl>
                                          <p:spTgt spid="4796422"/>
                                        </p:tgtEl>
                                        <p:attrNameLst>
                                          <p:attrName>style.visibility</p:attrName>
                                        </p:attrNameLst>
                                      </p:cBhvr>
                                      <p:to>
                                        <p:strVal val="visible"/>
                                      </p:to>
                                    </p:set>
                                    <p:anim calcmode="lin" valueType="num">
                                      <p:cBhvr>
                                        <p:cTn id="61" dur="1000" fill="hold"/>
                                        <p:tgtEl>
                                          <p:spTgt spid="4796422"/>
                                        </p:tgtEl>
                                        <p:attrNameLst>
                                          <p:attrName>ppt_w</p:attrName>
                                        </p:attrNameLst>
                                      </p:cBhvr>
                                      <p:tavLst>
                                        <p:tav tm="0">
                                          <p:val>
                                            <p:fltVal val="0"/>
                                          </p:val>
                                        </p:tav>
                                        <p:tav tm="100000">
                                          <p:val>
                                            <p:strVal val="#ppt_w"/>
                                          </p:val>
                                        </p:tav>
                                      </p:tavLst>
                                    </p:anim>
                                    <p:anim calcmode="lin" valueType="num">
                                      <p:cBhvr>
                                        <p:cTn id="62" dur="1000" fill="hold"/>
                                        <p:tgtEl>
                                          <p:spTgt spid="4796422"/>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4796426"/>
                                        </p:tgtEl>
                                        <p:attrNameLst>
                                          <p:attrName>style.visibility</p:attrName>
                                        </p:attrNameLst>
                                      </p:cBhvr>
                                      <p:to>
                                        <p:strVal val="visible"/>
                                      </p:to>
                                    </p:set>
                                    <p:anim calcmode="lin" valueType="num">
                                      <p:cBhvr>
                                        <p:cTn id="67" dur="1000" fill="hold"/>
                                        <p:tgtEl>
                                          <p:spTgt spid="4796426"/>
                                        </p:tgtEl>
                                        <p:attrNameLst>
                                          <p:attrName>ppt_x</p:attrName>
                                        </p:attrNameLst>
                                      </p:cBhvr>
                                      <p:tavLst>
                                        <p:tav tm="0">
                                          <p:val>
                                            <p:strVal val="#ppt_x-.2"/>
                                          </p:val>
                                        </p:tav>
                                        <p:tav tm="100000">
                                          <p:val>
                                            <p:strVal val="#ppt_x"/>
                                          </p:val>
                                        </p:tav>
                                      </p:tavLst>
                                    </p:anim>
                                    <p:anim calcmode="lin" valueType="num">
                                      <p:cBhvr>
                                        <p:cTn id="68" dur="1000" fill="hold"/>
                                        <p:tgtEl>
                                          <p:spTgt spid="479642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796426"/>
                                        </p:tgtEl>
                                      </p:cBhvr>
                                    </p:animEffect>
                                  </p:childTnLst>
                                </p:cTn>
                              </p:par>
                            </p:childTnLst>
                          </p:cTn>
                        </p:par>
                        <p:par>
                          <p:cTn id="70" fill="hold" nodeType="afterGroup">
                            <p:stCondLst>
                              <p:cond delay="1000"/>
                            </p:stCondLst>
                            <p:childTnLst>
                              <p:par>
                                <p:cTn id="71" presetID="10" presetClass="entr" presetSubtype="0" fill="hold" nodeType="afterEffect">
                                  <p:stCondLst>
                                    <p:cond delay="500"/>
                                  </p:stCondLst>
                                  <p:childTnLst>
                                    <p:set>
                                      <p:cBhvr>
                                        <p:cTn id="72" dur="1" fill="hold">
                                          <p:stCondLst>
                                            <p:cond delay="0"/>
                                          </p:stCondLst>
                                        </p:cTn>
                                        <p:tgtEl>
                                          <p:spTgt spid="4796424"/>
                                        </p:tgtEl>
                                        <p:attrNameLst>
                                          <p:attrName>style.visibility</p:attrName>
                                        </p:attrNameLst>
                                      </p:cBhvr>
                                      <p:to>
                                        <p:strVal val="visible"/>
                                      </p:to>
                                    </p:set>
                                    <p:animEffect transition="in" filter="fade">
                                      <p:cBhvr>
                                        <p:cTn id="73" dur="2000"/>
                                        <p:tgtEl>
                                          <p:spTgt spid="4796424"/>
                                        </p:tgtEl>
                                      </p:cBhvr>
                                    </p:animEffect>
                                  </p:childTnLst>
                                </p:cTn>
                              </p:par>
                              <p:par>
                                <p:cTn id="74" presetID="10" presetClass="entr" presetSubtype="0" fill="hold" nodeType="withEffect">
                                  <p:stCondLst>
                                    <p:cond delay="500"/>
                                  </p:stCondLst>
                                  <p:childTnLst>
                                    <p:set>
                                      <p:cBhvr>
                                        <p:cTn id="75" dur="1" fill="hold">
                                          <p:stCondLst>
                                            <p:cond delay="0"/>
                                          </p:stCondLst>
                                        </p:cTn>
                                        <p:tgtEl>
                                          <p:spTgt spid="4796425"/>
                                        </p:tgtEl>
                                        <p:attrNameLst>
                                          <p:attrName>style.visibility</p:attrName>
                                        </p:attrNameLst>
                                      </p:cBhvr>
                                      <p:to>
                                        <p:strVal val="visible"/>
                                      </p:to>
                                    </p:set>
                                    <p:animEffect transition="in" filter="fade">
                                      <p:cBhvr>
                                        <p:cTn id="76" dur="2000"/>
                                        <p:tgtEl>
                                          <p:spTgt spid="479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6420" grpId="0" build="p" animBg="1"/>
      <p:bldP spid="4796421" grpId="0"/>
      <p:bldP spid="4796423" grpId="0"/>
      <p:bldP spid="479642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969474" name="Rectangle 3"/>
          <p:cNvSpPr>
            <a:spLocks noGrp="1" noChangeArrowheads="1"/>
          </p:cNvSpPr>
          <p:nvPr>
            <p:ph type="body" sz="half" idx="1"/>
          </p:nvPr>
        </p:nvSpPr>
        <p:spPr>
          <a:xfrm>
            <a:off x="1182688" y="2017713"/>
            <a:ext cx="3814762" cy="4114800"/>
          </a:xfrm>
        </p:spPr>
        <p:txBody>
          <a:bodyPr/>
          <a:lstStyle/>
          <a:p>
            <a:pPr eaLnBrk="1" hangingPunct="1">
              <a:buFontTx/>
              <a:buNone/>
            </a:pPr>
            <a:endParaRPr lang="ca-ES" smtClean="0"/>
          </a:p>
          <a:p>
            <a:pPr eaLnBrk="1" hangingPunct="1"/>
            <a:endParaRPr lang="ca-ES" smtClean="0"/>
          </a:p>
        </p:txBody>
      </p:sp>
      <p:pic>
        <p:nvPicPr>
          <p:cNvPr id="4540422" name="Picture 6" descr="1"/>
          <p:cNvPicPr>
            <a:picLocks noChangeAspect="1" noChangeArrowheads="1"/>
          </p:cNvPicPr>
          <p:nvPr/>
        </p:nvPicPr>
        <p:blipFill>
          <a:blip r:embed="rId3"/>
          <a:srcRect l="7382" t="2214" r="7382" b="7382"/>
          <a:stretch>
            <a:fillRect/>
          </a:stretch>
        </p:blipFill>
        <p:spPr bwMode="auto">
          <a:xfrm>
            <a:off x="4384675" y="1066800"/>
            <a:ext cx="3952875" cy="4191000"/>
          </a:xfrm>
          <a:prstGeom prst="rect">
            <a:avLst/>
          </a:prstGeom>
          <a:noFill/>
          <a:ln w="9525">
            <a:noFill/>
            <a:miter lim="800000"/>
            <a:headEnd/>
            <a:tailEnd/>
          </a:ln>
        </p:spPr>
      </p:pic>
      <p:pic>
        <p:nvPicPr>
          <p:cNvPr id="4540423" name="Picture 7" descr="2"/>
          <p:cNvPicPr>
            <a:picLocks noChangeAspect="1" noChangeArrowheads="1"/>
          </p:cNvPicPr>
          <p:nvPr/>
        </p:nvPicPr>
        <p:blipFill>
          <a:blip r:embed="rId4"/>
          <a:srcRect l="7382" t="2214" r="7382" b="7382"/>
          <a:stretch>
            <a:fillRect/>
          </a:stretch>
        </p:blipFill>
        <p:spPr bwMode="auto">
          <a:xfrm>
            <a:off x="533400" y="1066800"/>
            <a:ext cx="3952875" cy="4191000"/>
          </a:xfrm>
          <a:prstGeom prst="rect">
            <a:avLst/>
          </a:prstGeom>
          <a:noFill/>
          <a:ln w="9525">
            <a:noFill/>
            <a:miter lim="800000"/>
            <a:headEnd/>
            <a:tailEnd/>
          </a:ln>
        </p:spPr>
      </p:pic>
      <p:sp>
        <p:nvSpPr>
          <p:cNvPr id="4540424" name="Rectangle 8"/>
          <p:cNvSpPr>
            <a:spLocks noChangeArrowheads="1"/>
          </p:cNvSpPr>
          <p:nvPr/>
        </p:nvSpPr>
        <p:spPr bwMode="auto">
          <a:xfrm>
            <a:off x="1600200" y="5638800"/>
            <a:ext cx="6248400" cy="1143000"/>
          </a:xfrm>
          <a:prstGeom prst="rect">
            <a:avLst/>
          </a:prstGeom>
          <a:noFill/>
          <a:ln w="9525">
            <a:noFill/>
            <a:miter lim="800000"/>
            <a:headEnd/>
            <a:tailEnd/>
          </a:ln>
        </p:spPr>
        <p:txBody>
          <a:bodyPr anchor="b"/>
          <a:lstStyle/>
          <a:p>
            <a:r>
              <a:rPr lang="es-ES_tradnl" sz="6600" b="1">
                <a:solidFill>
                  <a:srgbClr val="91AFBF"/>
                </a:solidFill>
                <a:latin typeface="Tahoma" pitchFamily="34" charset="0"/>
              </a:rPr>
              <a:t>¿Diagnóstico?</a:t>
            </a:r>
            <a:endParaRPr lang="ca-ES" sz="6600" b="1">
              <a:solidFill>
                <a:srgbClr val="91AFBF"/>
              </a:solidFill>
              <a:latin typeface="Tahoma" pitchFamily="34" charset="0"/>
            </a:endParaRPr>
          </a:p>
        </p:txBody>
      </p:sp>
      <p:sp>
        <p:nvSpPr>
          <p:cNvPr id="4540426" name="Rectangle 10"/>
          <p:cNvSpPr>
            <a:spLocks noChangeArrowheads="1"/>
          </p:cNvSpPr>
          <p:nvPr/>
        </p:nvSpPr>
        <p:spPr bwMode="auto">
          <a:xfrm>
            <a:off x="4953000" y="152400"/>
            <a:ext cx="3581400" cy="776288"/>
          </a:xfrm>
          <a:prstGeom prst="rect">
            <a:avLst/>
          </a:prstGeom>
          <a:noFill/>
          <a:ln w="9525">
            <a:noFill/>
            <a:miter lim="800000"/>
            <a:headEnd/>
            <a:tailEnd/>
          </a:ln>
        </p:spPr>
        <p:txBody>
          <a:bodyPr anchor="b"/>
          <a:lstStyle/>
          <a:p>
            <a:r>
              <a:rPr lang="ca-ES" sz="4400" b="1">
                <a:solidFill>
                  <a:srgbClr val="ECEAAC"/>
                </a:solidFill>
                <a:latin typeface="Tahoma" pitchFamily="34" charset="0"/>
              </a:rPr>
              <a:t>TC Craneal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40426"/>
                                        </p:tgtEl>
                                        <p:attrNameLst>
                                          <p:attrName>style.visibility</p:attrName>
                                        </p:attrNameLst>
                                      </p:cBhvr>
                                      <p:to>
                                        <p:strVal val="visible"/>
                                      </p:to>
                                    </p:set>
                                    <p:anim calcmode="lin" valueType="num">
                                      <p:cBhvr>
                                        <p:cTn id="7" dur="1000" fill="hold"/>
                                        <p:tgtEl>
                                          <p:spTgt spid="4540426"/>
                                        </p:tgtEl>
                                        <p:attrNameLst>
                                          <p:attrName>ppt_x</p:attrName>
                                        </p:attrNameLst>
                                      </p:cBhvr>
                                      <p:tavLst>
                                        <p:tav tm="0">
                                          <p:val>
                                            <p:strVal val="#ppt_x-.2"/>
                                          </p:val>
                                        </p:tav>
                                        <p:tav tm="100000">
                                          <p:val>
                                            <p:strVal val="#ppt_x"/>
                                          </p:val>
                                        </p:tav>
                                      </p:tavLst>
                                    </p:anim>
                                    <p:anim calcmode="lin" valueType="num">
                                      <p:cBhvr>
                                        <p:cTn id="8" dur="1000" fill="hold"/>
                                        <p:tgtEl>
                                          <p:spTgt spid="45404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40426"/>
                                        </p:tgtEl>
                                      </p:cBhvr>
                                    </p:animEffect>
                                  </p:childTnLst>
                                </p:cTn>
                              </p:par>
                            </p:childTnLst>
                          </p:cTn>
                        </p:par>
                        <p:par>
                          <p:cTn id="10" fill="hold" nodeType="afterGroup">
                            <p:stCondLst>
                              <p:cond delay="1000"/>
                            </p:stCondLst>
                            <p:childTnLst>
                              <p:par>
                                <p:cTn id="11" presetID="53" presetClass="entr" presetSubtype="0" fill="hold" nodeType="afterEffect">
                                  <p:stCondLst>
                                    <p:cond delay="500"/>
                                  </p:stCondLst>
                                  <p:childTnLst>
                                    <p:set>
                                      <p:cBhvr>
                                        <p:cTn id="12" dur="1" fill="hold">
                                          <p:stCondLst>
                                            <p:cond delay="0"/>
                                          </p:stCondLst>
                                        </p:cTn>
                                        <p:tgtEl>
                                          <p:spTgt spid="4540423"/>
                                        </p:tgtEl>
                                        <p:attrNameLst>
                                          <p:attrName>style.visibility</p:attrName>
                                        </p:attrNameLst>
                                      </p:cBhvr>
                                      <p:to>
                                        <p:strVal val="visible"/>
                                      </p:to>
                                    </p:set>
                                    <p:anim calcmode="lin" valueType="num">
                                      <p:cBhvr>
                                        <p:cTn id="13" dur="500" fill="hold"/>
                                        <p:tgtEl>
                                          <p:spTgt spid="4540423"/>
                                        </p:tgtEl>
                                        <p:attrNameLst>
                                          <p:attrName>ppt_w</p:attrName>
                                        </p:attrNameLst>
                                      </p:cBhvr>
                                      <p:tavLst>
                                        <p:tav tm="0">
                                          <p:val>
                                            <p:fltVal val="0"/>
                                          </p:val>
                                        </p:tav>
                                        <p:tav tm="100000">
                                          <p:val>
                                            <p:strVal val="#ppt_w"/>
                                          </p:val>
                                        </p:tav>
                                      </p:tavLst>
                                    </p:anim>
                                    <p:anim calcmode="lin" valueType="num">
                                      <p:cBhvr>
                                        <p:cTn id="14" dur="500" fill="hold"/>
                                        <p:tgtEl>
                                          <p:spTgt spid="4540423"/>
                                        </p:tgtEl>
                                        <p:attrNameLst>
                                          <p:attrName>ppt_h</p:attrName>
                                        </p:attrNameLst>
                                      </p:cBhvr>
                                      <p:tavLst>
                                        <p:tav tm="0">
                                          <p:val>
                                            <p:fltVal val="0"/>
                                          </p:val>
                                        </p:tav>
                                        <p:tav tm="100000">
                                          <p:val>
                                            <p:strVal val="#ppt_h"/>
                                          </p:val>
                                        </p:tav>
                                      </p:tavLst>
                                    </p:anim>
                                    <p:animEffect transition="in" filter="fade">
                                      <p:cBhvr>
                                        <p:cTn id="15" dur="500"/>
                                        <p:tgtEl>
                                          <p:spTgt spid="4540423"/>
                                        </p:tgtEl>
                                      </p:cBhvr>
                                    </p:animEffect>
                                  </p:childTnLst>
                                </p:cTn>
                              </p:par>
                              <p:par>
                                <p:cTn id="16" presetID="53" presetClass="entr" presetSubtype="0" fill="hold" nodeType="withEffect">
                                  <p:stCondLst>
                                    <p:cond delay="500"/>
                                  </p:stCondLst>
                                  <p:childTnLst>
                                    <p:set>
                                      <p:cBhvr>
                                        <p:cTn id="17" dur="1" fill="hold">
                                          <p:stCondLst>
                                            <p:cond delay="0"/>
                                          </p:stCondLst>
                                        </p:cTn>
                                        <p:tgtEl>
                                          <p:spTgt spid="4540422"/>
                                        </p:tgtEl>
                                        <p:attrNameLst>
                                          <p:attrName>style.visibility</p:attrName>
                                        </p:attrNameLst>
                                      </p:cBhvr>
                                      <p:to>
                                        <p:strVal val="visible"/>
                                      </p:to>
                                    </p:set>
                                    <p:anim calcmode="lin" valueType="num">
                                      <p:cBhvr>
                                        <p:cTn id="18" dur="500" fill="hold"/>
                                        <p:tgtEl>
                                          <p:spTgt spid="4540422"/>
                                        </p:tgtEl>
                                        <p:attrNameLst>
                                          <p:attrName>ppt_w</p:attrName>
                                        </p:attrNameLst>
                                      </p:cBhvr>
                                      <p:tavLst>
                                        <p:tav tm="0">
                                          <p:val>
                                            <p:fltVal val="0"/>
                                          </p:val>
                                        </p:tav>
                                        <p:tav tm="100000">
                                          <p:val>
                                            <p:strVal val="#ppt_w"/>
                                          </p:val>
                                        </p:tav>
                                      </p:tavLst>
                                    </p:anim>
                                    <p:anim calcmode="lin" valueType="num">
                                      <p:cBhvr>
                                        <p:cTn id="19" dur="500" fill="hold"/>
                                        <p:tgtEl>
                                          <p:spTgt spid="4540422"/>
                                        </p:tgtEl>
                                        <p:attrNameLst>
                                          <p:attrName>ppt_h</p:attrName>
                                        </p:attrNameLst>
                                      </p:cBhvr>
                                      <p:tavLst>
                                        <p:tav tm="0">
                                          <p:val>
                                            <p:fltVal val="0"/>
                                          </p:val>
                                        </p:tav>
                                        <p:tav tm="100000">
                                          <p:val>
                                            <p:strVal val="#ppt_h"/>
                                          </p:val>
                                        </p:tav>
                                      </p:tavLst>
                                    </p:anim>
                                    <p:animEffect transition="in" filter="fade">
                                      <p:cBhvr>
                                        <p:cTn id="20" dur="500"/>
                                        <p:tgtEl>
                                          <p:spTgt spid="45404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540424"/>
                                        </p:tgtEl>
                                        <p:attrNameLst>
                                          <p:attrName>style.visibility</p:attrName>
                                        </p:attrNameLst>
                                      </p:cBhvr>
                                      <p:to>
                                        <p:strVal val="visible"/>
                                      </p:to>
                                    </p:set>
                                    <p:anim calcmode="lin" valueType="num">
                                      <p:cBhvr>
                                        <p:cTn id="25" dur="500" decel="50000" fill="hold">
                                          <p:stCondLst>
                                            <p:cond delay="0"/>
                                          </p:stCondLst>
                                        </p:cTn>
                                        <p:tgtEl>
                                          <p:spTgt spid="454042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54042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540424"/>
                                        </p:tgtEl>
                                        <p:attrNameLst>
                                          <p:attrName>ppt_w</p:attrName>
                                        </p:attrNameLst>
                                      </p:cBhvr>
                                      <p:tavLst>
                                        <p:tav tm="0">
                                          <p:val>
                                            <p:strVal val="#ppt_w*.05"/>
                                          </p:val>
                                        </p:tav>
                                        <p:tav tm="100000">
                                          <p:val>
                                            <p:strVal val="#ppt_w"/>
                                          </p:val>
                                        </p:tav>
                                      </p:tavLst>
                                    </p:anim>
                                    <p:anim calcmode="lin" valueType="num">
                                      <p:cBhvr>
                                        <p:cTn id="28" dur="1000" fill="hold"/>
                                        <p:tgtEl>
                                          <p:spTgt spid="454042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54042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54042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54042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540424"/>
                                        </p:tgtEl>
                                      </p:cBhvr>
                                    </p:animEffect>
                                  </p:childTnLst>
                                </p:cTn>
                              </p:par>
                            </p:childTnLst>
                          </p:cTn>
                        </p:par>
                        <p:par>
                          <p:cTn id="33" fill="hold" nodeType="afterGroup">
                            <p:stCondLst>
                              <p:cond delay="1000"/>
                            </p:stCondLst>
                            <p:childTnLst>
                              <p:par>
                                <p:cTn id="34" presetID="3" presetClass="emph" presetSubtype="2" fill="hold" grpId="1" nodeType="afterEffect">
                                  <p:stCondLst>
                                    <p:cond delay="0"/>
                                  </p:stCondLst>
                                  <p:childTnLst>
                                    <p:animClr clrSpc="rgb" dir="cw">
                                      <p:cBhvr override="childStyle">
                                        <p:cTn id="35" dur="2000" fill="hold"/>
                                        <p:tgtEl>
                                          <p:spTgt spid="4540424"/>
                                        </p:tgtEl>
                                        <p:attrNameLst>
                                          <p:attrName>style.color</p:attrName>
                                        </p:attrNameLst>
                                      </p:cBhvr>
                                      <p:to>
                                        <a:srgbClr val="CC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0424" grpId="0"/>
      <p:bldP spid="4540424" grpId="1"/>
      <p:bldP spid="45404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7698" name="Rectangle 2"/>
          <p:cNvSpPr>
            <a:spLocks noChangeArrowheads="1"/>
          </p:cNvSpPr>
          <p:nvPr/>
        </p:nvSpPr>
        <p:spPr bwMode="auto">
          <a:xfrm>
            <a:off x="2895600" y="2590800"/>
            <a:ext cx="6096000" cy="2057400"/>
          </a:xfrm>
          <a:prstGeom prst="rect">
            <a:avLst/>
          </a:prstGeom>
          <a:solidFill>
            <a:schemeClr val="tx2">
              <a:alpha val="58038"/>
            </a:schemeClr>
          </a:solidFill>
          <a:ln w="38100">
            <a:solidFill>
              <a:schemeClr val="bg1"/>
            </a:solidFill>
            <a:miter lim="800000"/>
            <a:headEnd/>
            <a:tailEnd/>
          </a:ln>
        </p:spPr>
        <p:txBody>
          <a:bodyPr/>
          <a:lstStyle/>
          <a:p>
            <a:pPr marL="342900" indent="-342900">
              <a:spcBef>
                <a:spcPct val="20000"/>
              </a:spcBef>
              <a:buClr>
                <a:schemeClr val="folHlink"/>
              </a:buClr>
              <a:buSzPct val="60000"/>
              <a:buFont typeface="Wingdings" pitchFamily="2" charset="2"/>
              <a:buChar char="n"/>
            </a:pPr>
            <a:r>
              <a:rPr lang="es-ES" sz="2000" b="1">
                <a:solidFill>
                  <a:srgbClr val="003366"/>
                </a:solidFill>
                <a:latin typeface="Tahoma" pitchFamily="34" charset="0"/>
              </a:rPr>
              <a:t>2ª causa mortalidad en España (1ª en </a:t>
            </a:r>
            <a:r>
              <a:rPr lang="es-ES" sz="2800" b="1">
                <a:solidFill>
                  <a:srgbClr val="003366"/>
                </a:solidFill>
                <a:cs typeface="Arial" charset="0"/>
              </a:rPr>
              <a:t>♀</a:t>
            </a:r>
            <a:r>
              <a:rPr lang="es-ES" sz="2000" b="1">
                <a:solidFill>
                  <a:srgbClr val="003366"/>
                </a:solidFill>
                <a:latin typeface="Tahoma" pitchFamily="34" charset="0"/>
              </a:rPr>
              <a:t>)</a:t>
            </a:r>
          </a:p>
          <a:p>
            <a:pPr marL="342900" indent="-342900">
              <a:spcBef>
                <a:spcPct val="20000"/>
              </a:spcBef>
              <a:buClr>
                <a:schemeClr val="folHlink"/>
              </a:buClr>
              <a:buSzPct val="60000"/>
              <a:buFont typeface="Wingdings" pitchFamily="2" charset="2"/>
              <a:buChar char="n"/>
            </a:pPr>
            <a:r>
              <a:rPr lang="es-ES" sz="2000" b="1">
                <a:solidFill>
                  <a:srgbClr val="003366"/>
                </a:solidFill>
                <a:latin typeface="Tahoma" pitchFamily="34" charset="0"/>
              </a:rPr>
              <a:t>1ª causa invalidez en el adulto</a:t>
            </a:r>
          </a:p>
          <a:p>
            <a:pPr marL="342900" indent="-342900">
              <a:spcBef>
                <a:spcPct val="20000"/>
              </a:spcBef>
              <a:buClr>
                <a:schemeClr val="folHlink"/>
              </a:buClr>
              <a:buSzPct val="60000"/>
              <a:buFont typeface="Wingdings" pitchFamily="2" charset="2"/>
              <a:buChar char="n"/>
            </a:pPr>
            <a:r>
              <a:rPr lang="es-ES" sz="2000" b="1">
                <a:solidFill>
                  <a:srgbClr val="003366"/>
                </a:solidFill>
                <a:latin typeface="Tahoma" pitchFamily="34" charset="0"/>
              </a:rPr>
              <a:t>Incremento de la incidencia en los últimos años a pesar del mejor control de FRCV</a:t>
            </a:r>
          </a:p>
          <a:p>
            <a:pPr marL="1143000" lvl="2" indent="-228600">
              <a:spcBef>
                <a:spcPct val="20000"/>
              </a:spcBef>
              <a:buClr>
                <a:schemeClr val="folHlink"/>
              </a:buClr>
              <a:buSzPct val="50000"/>
              <a:buFont typeface="Wingdings" pitchFamily="2" charset="2"/>
              <a:buNone/>
            </a:pPr>
            <a:r>
              <a:rPr lang="es-ES" sz="2000" b="1">
                <a:solidFill>
                  <a:srgbClr val="003366"/>
                </a:solidFill>
                <a:latin typeface="Batang"/>
                <a:ea typeface="Batang"/>
                <a:cs typeface="Batang"/>
              </a:rPr>
              <a:t>	(↑</a:t>
            </a:r>
            <a:r>
              <a:rPr lang="es-ES" sz="2000" b="1">
                <a:solidFill>
                  <a:srgbClr val="003366"/>
                </a:solidFill>
                <a:latin typeface="Tahoma" pitchFamily="34" charset="0"/>
              </a:rPr>
              <a:t> supervivencia)</a:t>
            </a:r>
          </a:p>
        </p:txBody>
      </p:sp>
      <p:pic>
        <p:nvPicPr>
          <p:cNvPr id="5277699" name="Picture 3" descr="elderly_man_wheel_chair_lg_clr"/>
          <p:cNvPicPr>
            <a:picLocks noChangeAspect="1" noChangeArrowheads="1" noCrop="1"/>
          </p:cNvPicPr>
          <p:nvPr/>
        </p:nvPicPr>
        <p:blipFill>
          <a:blip r:embed="rId3"/>
          <a:srcRect/>
          <a:stretch>
            <a:fillRect/>
          </a:stretch>
        </p:blipFill>
        <p:spPr bwMode="auto">
          <a:xfrm>
            <a:off x="152400" y="2819400"/>
            <a:ext cx="3198813" cy="4038600"/>
          </a:xfrm>
          <a:prstGeom prst="rect">
            <a:avLst/>
          </a:prstGeom>
          <a:noFill/>
          <a:ln w="9525">
            <a:noFill/>
            <a:miter lim="800000"/>
            <a:headEnd/>
            <a:tailEnd/>
          </a:ln>
        </p:spPr>
      </p:pic>
      <p:sp>
        <p:nvSpPr>
          <p:cNvPr id="5277700" name="Rectangle 4"/>
          <p:cNvSpPr>
            <a:spLocks noChangeArrowheads="1"/>
          </p:cNvSpPr>
          <p:nvPr/>
        </p:nvSpPr>
        <p:spPr bwMode="auto">
          <a:xfrm>
            <a:off x="2057400" y="5029200"/>
            <a:ext cx="6934200" cy="1616075"/>
          </a:xfrm>
          <a:prstGeom prst="rect">
            <a:avLst/>
          </a:prstGeom>
          <a:noFill/>
          <a:ln>
            <a:noFill/>
          </a:ln>
          <a:effectLst/>
          <a:extLst>
            <a:ext uri="{909E8E84-426E-40DD-AFC4-6F175D3DCCD1}"/>
            <a:ext uri="{91240B29-F687-4F45-9708-019B960494DF}"/>
            <a:ext uri="{AF507438-7753-43E0-B8FC-AC1667EBCBE1}"/>
          </a:extLst>
        </p:spPr>
        <p:txBody>
          <a:bodyPr>
            <a:spAutoFit/>
          </a:bodyPr>
          <a:lstStyle/>
          <a:p>
            <a:pPr lvl="3" algn="ctr">
              <a:defRPr/>
            </a:pPr>
            <a:r>
              <a:rPr lang="es-ES" sz="2000" b="1" dirty="0">
                <a:effectLst>
                  <a:outerShdw blurRad="38100" dist="38100" dir="2700000" algn="tl">
                    <a:srgbClr val="000000"/>
                  </a:outerShdw>
                </a:effectLst>
                <a:latin typeface="Tahoma" pitchFamily="34" charset="0"/>
              </a:rPr>
              <a:t>24-53% dependencia parcial o completa</a:t>
            </a:r>
          </a:p>
          <a:p>
            <a:pPr lvl="3" algn="ctr">
              <a:defRPr/>
            </a:pPr>
            <a:r>
              <a:rPr lang="es-ES" sz="2000" b="1" dirty="0">
                <a:effectLst>
                  <a:outerShdw blurRad="38100" dist="38100" dir="2700000" algn="tl">
                    <a:srgbClr val="000000"/>
                  </a:outerShdw>
                </a:effectLst>
                <a:latin typeface="Tahoma" pitchFamily="34" charset="0"/>
              </a:rPr>
              <a:t>48% </a:t>
            </a:r>
            <a:r>
              <a:rPr lang="es-ES" sz="2000" b="1" dirty="0" err="1">
                <a:effectLst>
                  <a:outerShdw blurRad="38100" dist="38100" dir="2700000" algn="tl">
                    <a:srgbClr val="000000"/>
                  </a:outerShdw>
                </a:effectLst>
                <a:latin typeface="Tahoma" pitchFamily="34" charset="0"/>
              </a:rPr>
              <a:t>hemiparesia</a:t>
            </a:r>
            <a:endParaRPr lang="es-ES" sz="2000" b="1" dirty="0">
              <a:effectLst>
                <a:outerShdw blurRad="38100" dist="38100" dir="2700000" algn="tl">
                  <a:srgbClr val="000000"/>
                </a:outerShdw>
              </a:effectLst>
              <a:latin typeface="Tahoma" pitchFamily="34" charset="0"/>
            </a:endParaRPr>
          </a:p>
          <a:p>
            <a:pPr lvl="3" algn="ctr">
              <a:defRPr/>
            </a:pPr>
            <a:r>
              <a:rPr lang="es-ES" sz="2000" b="1" dirty="0">
                <a:effectLst>
                  <a:outerShdw blurRad="38100" dist="38100" dir="2700000" algn="tl">
                    <a:srgbClr val="000000"/>
                  </a:outerShdw>
                </a:effectLst>
                <a:latin typeface="Tahoma" pitchFamily="34" charset="0"/>
              </a:rPr>
              <a:t>22% no caminan</a:t>
            </a:r>
          </a:p>
          <a:p>
            <a:pPr lvl="3" algn="ctr">
              <a:defRPr/>
            </a:pPr>
            <a:r>
              <a:rPr lang="es-ES" sz="2000" b="1" dirty="0">
                <a:effectLst>
                  <a:outerShdw blurRad="38100" dist="38100" dir="2700000" algn="tl">
                    <a:srgbClr val="000000"/>
                  </a:outerShdw>
                </a:effectLst>
                <a:latin typeface="Tahoma" pitchFamily="34" charset="0"/>
              </a:rPr>
              <a:t>12-18% afasia</a:t>
            </a:r>
          </a:p>
          <a:p>
            <a:pPr lvl="3" algn="ctr">
              <a:defRPr/>
            </a:pPr>
            <a:r>
              <a:rPr lang="es-ES" sz="2000" b="1" dirty="0">
                <a:effectLst>
                  <a:outerShdw blurRad="38100" dist="38100" dir="2700000" algn="tl">
                    <a:srgbClr val="000000"/>
                  </a:outerShdw>
                </a:effectLst>
                <a:latin typeface="Tahoma" pitchFamily="34" charset="0"/>
              </a:rPr>
              <a:t>32% depresión</a:t>
            </a:r>
          </a:p>
        </p:txBody>
      </p:sp>
      <p:sp>
        <p:nvSpPr>
          <p:cNvPr id="5277701" name="Rectangle 5"/>
          <p:cNvSpPr>
            <a:spLocks noChangeArrowheads="1"/>
          </p:cNvSpPr>
          <p:nvPr/>
        </p:nvSpPr>
        <p:spPr bwMode="auto">
          <a:xfrm>
            <a:off x="304800" y="381000"/>
            <a:ext cx="5791200" cy="13716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spcBef>
                <a:spcPct val="20000"/>
              </a:spcBef>
              <a:buClr>
                <a:schemeClr val="folHlink"/>
              </a:buClr>
              <a:buSzPct val="60000"/>
              <a:buFont typeface="Wingdings" pitchFamily="2" charset="2"/>
              <a:buNone/>
              <a:defRPr/>
            </a:pPr>
            <a:r>
              <a:rPr lang="es-ES" sz="2000" b="1" dirty="0">
                <a:effectLst>
                  <a:outerShdw blurRad="38100" dist="38100" dir="2700000" algn="tl">
                    <a:srgbClr val="000000"/>
                  </a:outerShdw>
                </a:effectLst>
                <a:latin typeface="Tahoma" pitchFamily="34" charset="0"/>
              </a:rPr>
              <a:t>Los ACV son INDOLOROS</a:t>
            </a:r>
            <a:r>
              <a:rPr lang="es-ES" sz="2000" b="1" dirty="0">
                <a:effectLst>
                  <a:outerShdw blurRad="38100" dist="38100" dir="2700000" algn="tl">
                    <a:srgbClr val="000000"/>
                  </a:outerShdw>
                </a:effectLst>
                <a:latin typeface="Tahoma" pitchFamily="34" charset="0"/>
              </a:rPr>
              <a:t>.</a:t>
            </a:r>
            <a:endParaRPr lang="es-ES" sz="2000" b="1" dirty="0">
              <a:effectLst>
                <a:outerShdw blurRad="38100" dist="38100" dir="2700000" algn="tl">
                  <a:srgbClr val="000000"/>
                </a:outerShdw>
              </a:effectLst>
              <a:latin typeface="Tahoma" pitchFamily="34" charset="0"/>
            </a:endParaRPr>
          </a:p>
          <a:p>
            <a:pPr marL="342900" indent="-342900">
              <a:spcBef>
                <a:spcPct val="20000"/>
              </a:spcBef>
              <a:buClr>
                <a:schemeClr val="folHlink"/>
              </a:buClr>
              <a:buSzPct val="60000"/>
              <a:buFont typeface="Wingdings" pitchFamily="2" charset="2"/>
              <a:buNone/>
              <a:defRPr/>
            </a:pPr>
            <a:r>
              <a:rPr lang="es-ES" sz="2000" b="1" dirty="0">
                <a:effectLst>
                  <a:outerShdw blurRad="38100" dist="38100" dir="2700000" algn="tl">
                    <a:srgbClr val="000000"/>
                  </a:outerShdw>
                </a:effectLst>
                <a:latin typeface="Tahoma" pitchFamily="34" charset="0"/>
              </a:rPr>
              <a:t>	Los </a:t>
            </a:r>
            <a:r>
              <a:rPr lang="es-ES" sz="2000" b="1" dirty="0">
                <a:effectLst>
                  <a:outerShdw blurRad="38100" dist="38100" dir="2700000" algn="tl">
                    <a:srgbClr val="000000"/>
                  </a:outerShdw>
                </a:effectLst>
                <a:latin typeface="Tahoma" pitchFamily="34" charset="0"/>
              </a:rPr>
              <a:t>signos y síntomas leves pueden pasar inadvertidos para el paciente, familiares y amigos.</a:t>
            </a:r>
          </a:p>
        </p:txBody>
      </p:sp>
      <p:sp>
        <p:nvSpPr>
          <p:cNvPr id="5277704" name="Rectangle 8"/>
          <p:cNvSpPr>
            <a:spLocks noChangeArrowheads="1"/>
          </p:cNvSpPr>
          <p:nvPr/>
        </p:nvSpPr>
        <p:spPr bwMode="auto">
          <a:xfrm>
            <a:off x="1447800" y="2147888"/>
            <a:ext cx="6172200"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lvl="3">
              <a:defRPr/>
            </a:pPr>
            <a:r>
              <a:rPr lang="es-ES" sz="2000" b="1">
                <a:effectLst>
                  <a:outerShdw blurRad="38100" dist="38100" dir="2700000" algn="tl">
                    <a:srgbClr val="000000"/>
                  </a:outerShdw>
                </a:effectLst>
                <a:latin typeface="Tahoma" pitchFamily="34" charset="0"/>
              </a:rPr>
              <a:t>Pero…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5277701">
                                            <p:txEl>
                                              <p:pRg st="0" end="0"/>
                                            </p:txEl>
                                          </p:spTgt>
                                        </p:tgtEl>
                                        <p:attrNameLst>
                                          <p:attrName>style.visibility</p:attrName>
                                        </p:attrNameLst>
                                      </p:cBhvr>
                                      <p:to>
                                        <p:strVal val="visible"/>
                                      </p:to>
                                    </p:set>
                                    <p:animEffect transition="in" filter="fade">
                                      <p:cBhvr>
                                        <p:cTn id="7" dur="500"/>
                                        <p:tgtEl>
                                          <p:spTgt spid="5277701">
                                            <p:txEl>
                                              <p:pRg st="0" end="0"/>
                                            </p:txEl>
                                          </p:spTgt>
                                        </p:tgtEl>
                                      </p:cBhvr>
                                    </p:animEffect>
                                    <p:anim calcmode="lin" valueType="num">
                                      <p:cBhvr>
                                        <p:cTn id="8" dur="500" fill="hold"/>
                                        <p:tgtEl>
                                          <p:spTgt spid="527770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277701">
                                            <p:txEl>
                                              <p:pRg st="0" end="0"/>
                                            </p:txEl>
                                          </p:spTgt>
                                        </p:tgtEl>
                                        <p:attrNameLst>
                                          <p:attrName>ppt_y</p:attrName>
                                        </p:attrNameLst>
                                      </p:cBhvr>
                                      <p:tavLst>
                                        <p:tav tm="0">
                                          <p:val>
                                            <p:strVal val="#ppt_y+.05"/>
                                          </p:val>
                                        </p:tav>
                                        <p:tav tm="100000">
                                          <p:val>
                                            <p:strVal val="#ppt_y"/>
                                          </p:val>
                                        </p:tav>
                                      </p:tavLst>
                                    </p:anim>
                                  </p:childTnLst>
                                </p:cTn>
                              </p:par>
                            </p:childTnLst>
                          </p:cTn>
                        </p:par>
                        <p:par>
                          <p:cTn id="10" fill="hold">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5277701">
                                            <p:txEl>
                                              <p:pRg st="1" end="1"/>
                                            </p:txEl>
                                          </p:spTgt>
                                        </p:tgtEl>
                                        <p:attrNameLst>
                                          <p:attrName>style.visibility</p:attrName>
                                        </p:attrNameLst>
                                      </p:cBhvr>
                                      <p:to>
                                        <p:strVal val="visible"/>
                                      </p:to>
                                    </p:set>
                                    <p:animEffect transition="in" filter="fade">
                                      <p:cBhvr>
                                        <p:cTn id="13" dur="500"/>
                                        <p:tgtEl>
                                          <p:spTgt spid="5277701">
                                            <p:txEl>
                                              <p:pRg st="1" end="1"/>
                                            </p:txEl>
                                          </p:spTgt>
                                        </p:tgtEl>
                                      </p:cBhvr>
                                    </p:animEffect>
                                    <p:anim calcmode="lin" valueType="num">
                                      <p:cBhvr>
                                        <p:cTn id="14" dur="500" fill="hold"/>
                                        <p:tgtEl>
                                          <p:spTgt spid="527770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277701">
                                            <p:txEl>
                                              <p:pRg st="1" end="1"/>
                                            </p:txEl>
                                          </p:spTgt>
                                        </p:tgtEl>
                                        <p:attrNameLst>
                                          <p:attrName>ppt_y</p:attrName>
                                        </p:attrNameLst>
                                      </p:cBhvr>
                                      <p:tavLst>
                                        <p:tav tm="0">
                                          <p:val>
                                            <p:strVal val="#ppt_y+.05"/>
                                          </p:val>
                                        </p:tav>
                                        <p:tav tm="100000">
                                          <p:val>
                                            <p:strVal val="#ppt_y"/>
                                          </p:val>
                                        </p:tav>
                                      </p:tavLst>
                                    </p:anim>
                                  </p:childTnLst>
                                </p:cTn>
                              </p:par>
                            </p:childTnLst>
                          </p:cTn>
                        </p:par>
                        <p:par>
                          <p:cTn id="16" fill="hold">
                            <p:stCondLst>
                              <p:cond delay="1000"/>
                            </p:stCondLst>
                            <p:childTnLst>
                              <p:par>
                                <p:cTn id="17" presetID="44" presetClass="entr" presetSubtype="0" fill="hold" grpId="0" nodeType="afterEffect">
                                  <p:stCondLst>
                                    <p:cond delay="1500"/>
                                  </p:stCondLst>
                                  <p:childTnLst>
                                    <p:set>
                                      <p:cBhvr>
                                        <p:cTn id="18" dur="1" fill="hold">
                                          <p:stCondLst>
                                            <p:cond delay="0"/>
                                          </p:stCondLst>
                                        </p:cTn>
                                        <p:tgtEl>
                                          <p:spTgt spid="5277698">
                                            <p:bg/>
                                          </p:spTgt>
                                        </p:tgtEl>
                                        <p:attrNameLst>
                                          <p:attrName>style.visibility</p:attrName>
                                        </p:attrNameLst>
                                      </p:cBhvr>
                                      <p:to>
                                        <p:strVal val="visible"/>
                                      </p:to>
                                    </p:set>
                                    <p:animEffect transition="in" filter="fade">
                                      <p:cBhvr>
                                        <p:cTn id="19" dur="500"/>
                                        <p:tgtEl>
                                          <p:spTgt spid="5277698">
                                            <p:bg/>
                                          </p:spTgt>
                                        </p:tgtEl>
                                      </p:cBhvr>
                                    </p:animEffect>
                                    <p:anim calcmode="lin" valueType="num">
                                      <p:cBhvr>
                                        <p:cTn id="20" dur="500" fill="hold"/>
                                        <p:tgtEl>
                                          <p:spTgt spid="5277698">
                                            <p:bg/>
                                          </p:spTgt>
                                        </p:tgtEl>
                                        <p:attrNameLst>
                                          <p:attrName>ppt_x</p:attrName>
                                        </p:attrNameLst>
                                      </p:cBhvr>
                                      <p:tavLst>
                                        <p:tav tm="0">
                                          <p:val>
                                            <p:strVal val="#ppt_x"/>
                                          </p:val>
                                        </p:tav>
                                        <p:tav tm="100000">
                                          <p:val>
                                            <p:strVal val="#ppt_x"/>
                                          </p:val>
                                        </p:tav>
                                      </p:tavLst>
                                    </p:anim>
                                    <p:anim calcmode="lin" valueType="num">
                                      <p:cBhvr>
                                        <p:cTn id="21" dur="500" fill="hold"/>
                                        <p:tgtEl>
                                          <p:spTgt spid="5277698">
                                            <p:bg/>
                                          </p:spTgt>
                                        </p:tgtEl>
                                        <p:attrNameLst>
                                          <p:attrName>ppt_y</p:attrName>
                                        </p:attrNameLst>
                                      </p:cBhvr>
                                      <p:tavLst>
                                        <p:tav tm="0">
                                          <p:val>
                                            <p:strVal val="#ppt_y+.05"/>
                                          </p:val>
                                        </p:tav>
                                        <p:tav tm="100000">
                                          <p:val>
                                            <p:strVal val="#ppt_y"/>
                                          </p:val>
                                        </p:tav>
                                      </p:tavLst>
                                    </p:anim>
                                  </p:childTnLst>
                                </p:cTn>
                              </p:par>
                            </p:childTnLst>
                          </p:cTn>
                        </p:par>
                        <p:par>
                          <p:cTn id="22" fill="hold" nodeType="withGroup">
                            <p:stCondLst>
                              <p:cond delay="3000"/>
                            </p:stCondLst>
                            <p:childTnLst>
                              <p:par>
                                <p:cTn id="23" presetID="44" presetClass="entr" presetSubtype="0" fill="hold" grpId="0" nodeType="afterEffect">
                                  <p:stCondLst>
                                    <p:cond delay="0"/>
                                  </p:stCondLst>
                                  <p:childTnLst>
                                    <p:set>
                                      <p:cBhvr>
                                        <p:cTn id="24" dur="1" fill="hold">
                                          <p:stCondLst>
                                            <p:cond delay="0"/>
                                          </p:stCondLst>
                                        </p:cTn>
                                        <p:tgtEl>
                                          <p:spTgt spid="5277698">
                                            <p:txEl>
                                              <p:pRg st="0" end="0"/>
                                            </p:txEl>
                                          </p:spTgt>
                                        </p:tgtEl>
                                        <p:attrNameLst>
                                          <p:attrName>style.visibility</p:attrName>
                                        </p:attrNameLst>
                                      </p:cBhvr>
                                      <p:to>
                                        <p:strVal val="visible"/>
                                      </p:to>
                                    </p:set>
                                    <p:animEffect transition="in" filter="fade">
                                      <p:cBhvr>
                                        <p:cTn id="25" dur="500"/>
                                        <p:tgtEl>
                                          <p:spTgt spid="5277698">
                                            <p:txEl>
                                              <p:pRg st="0" end="0"/>
                                            </p:txEl>
                                          </p:spTgt>
                                        </p:tgtEl>
                                      </p:cBhvr>
                                    </p:animEffect>
                                    <p:anim calcmode="lin" valueType="num">
                                      <p:cBhvr>
                                        <p:cTn id="26" dur="500" fill="hold"/>
                                        <p:tgtEl>
                                          <p:spTgt spid="527769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277698">
                                            <p:txEl>
                                              <p:pRg st="0" end="0"/>
                                            </p:txEl>
                                          </p:spTgt>
                                        </p:tgtEl>
                                        <p:attrNameLst>
                                          <p:attrName>ppt_y</p:attrName>
                                        </p:attrNameLst>
                                      </p:cBhvr>
                                      <p:tavLst>
                                        <p:tav tm="0">
                                          <p:val>
                                            <p:strVal val="#ppt_y+.05"/>
                                          </p:val>
                                        </p:tav>
                                        <p:tav tm="100000">
                                          <p:val>
                                            <p:strVal val="#ppt_y"/>
                                          </p:val>
                                        </p:tav>
                                      </p:tavLst>
                                    </p:anim>
                                  </p:childTnLst>
                                </p:cTn>
                              </p:par>
                            </p:childTnLst>
                          </p:cTn>
                        </p:par>
                        <p:par>
                          <p:cTn id="28" fill="hold" nodeType="withGroup">
                            <p:stCondLst>
                              <p:cond delay="3500"/>
                            </p:stCondLst>
                            <p:childTnLst>
                              <p:par>
                                <p:cTn id="29" presetID="44" presetClass="entr" presetSubtype="0" fill="hold" grpId="0" nodeType="afterEffect">
                                  <p:stCondLst>
                                    <p:cond delay="0"/>
                                  </p:stCondLst>
                                  <p:childTnLst>
                                    <p:set>
                                      <p:cBhvr>
                                        <p:cTn id="30" dur="1" fill="hold">
                                          <p:stCondLst>
                                            <p:cond delay="0"/>
                                          </p:stCondLst>
                                        </p:cTn>
                                        <p:tgtEl>
                                          <p:spTgt spid="5277698">
                                            <p:txEl>
                                              <p:pRg st="1" end="1"/>
                                            </p:txEl>
                                          </p:spTgt>
                                        </p:tgtEl>
                                        <p:attrNameLst>
                                          <p:attrName>style.visibility</p:attrName>
                                        </p:attrNameLst>
                                      </p:cBhvr>
                                      <p:to>
                                        <p:strVal val="visible"/>
                                      </p:to>
                                    </p:set>
                                    <p:animEffect transition="in" filter="fade">
                                      <p:cBhvr>
                                        <p:cTn id="31" dur="500"/>
                                        <p:tgtEl>
                                          <p:spTgt spid="5277698">
                                            <p:txEl>
                                              <p:pRg st="1" end="1"/>
                                            </p:txEl>
                                          </p:spTgt>
                                        </p:tgtEl>
                                      </p:cBhvr>
                                    </p:animEffect>
                                    <p:anim calcmode="lin" valueType="num">
                                      <p:cBhvr>
                                        <p:cTn id="32" dur="500" fill="hold"/>
                                        <p:tgtEl>
                                          <p:spTgt spid="5277698">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5277698">
                                            <p:txEl>
                                              <p:pRg st="1" end="1"/>
                                            </p:txEl>
                                          </p:spTgt>
                                        </p:tgtEl>
                                        <p:attrNameLst>
                                          <p:attrName>ppt_y</p:attrName>
                                        </p:attrNameLst>
                                      </p:cBhvr>
                                      <p:tavLst>
                                        <p:tav tm="0">
                                          <p:val>
                                            <p:strVal val="#ppt_y+.05"/>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5277699"/>
                                        </p:tgtEl>
                                        <p:attrNameLst>
                                          <p:attrName>style.visibility</p:attrName>
                                        </p:attrNameLst>
                                      </p:cBhvr>
                                      <p:to>
                                        <p:strVal val="visible"/>
                                      </p:to>
                                    </p:set>
                                    <p:animEffect transition="in" filter="fade">
                                      <p:cBhvr>
                                        <p:cTn id="36" dur="2000"/>
                                        <p:tgtEl>
                                          <p:spTgt spid="5277699"/>
                                        </p:tgtEl>
                                      </p:cBhvr>
                                    </p:animEffect>
                                  </p:childTnLst>
                                </p:cTn>
                              </p:par>
                            </p:childTnLst>
                          </p:cTn>
                        </p:par>
                        <p:par>
                          <p:cTn id="37" fill="hold" nodeType="afterGroup">
                            <p:stCondLst>
                              <p:cond delay="5500"/>
                            </p:stCondLst>
                            <p:childTnLst>
                              <p:par>
                                <p:cTn id="38" presetID="44" presetClass="entr" presetSubtype="0" fill="hold" grpId="0" nodeType="afterEffect">
                                  <p:stCondLst>
                                    <p:cond delay="0"/>
                                  </p:stCondLst>
                                  <p:childTnLst>
                                    <p:set>
                                      <p:cBhvr>
                                        <p:cTn id="39" dur="1" fill="hold">
                                          <p:stCondLst>
                                            <p:cond delay="0"/>
                                          </p:stCondLst>
                                        </p:cTn>
                                        <p:tgtEl>
                                          <p:spTgt spid="5277698">
                                            <p:txEl>
                                              <p:pRg st="2" end="2"/>
                                            </p:txEl>
                                          </p:spTgt>
                                        </p:tgtEl>
                                        <p:attrNameLst>
                                          <p:attrName>style.visibility</p:attrName>
                                        </p:attrNameLst>
                                      </p:cBhvr>
                                      <p:to>
                                        <p:strVal val="visible"/>
                                      </p:to>
                                    </p:set>
                                    <p:animEffect transition="in" filter="fade">
                                      <p:cBhvr>
                                        <p:cTn id="40" dur="500"/>
                                        <p:tgtEl>
                                          <p:spTgt spid="5277698">
                                            <p:txEl>
                                              <p:pRg st="2" end="2"/>
                                            </p:txEl>
                                          </p:spTgt>
                                        </p:tgtEl>
                                      </p:cBhvr>
                                    </p:animEffect>
                                    <p:anim calcmode="lin" valueType="num">
                                      <p:cBhvr>
                                        <p:cTn id="41" dur="500" fill="hold"/>
                                        <p:tgtEl>
                                          <p:spTgt spid="5277698">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5277698">
                                            <p:txEl>
                                              <p:pRg st="2" end="2"/>
                                            </p:txEl>
                                          </p:spTgt>
                                        </p:tgtEl>
                                        <p:attrNameLst>
                                          <p:attrName>ppt_y</p:attrName>
                                        </p:attrNameLst>
                                      </p:cBhvr>
                                      <p:tavLst>
                                        <p:tav tm="0">
                                          <p:val>
                                            <p:strVal val="#ppt_y+.05"/>
                                          </p:val>
                                        </p:tav>
                                        <p:tav tm="100000">
                                          <p:val>
                                            <p:strVal val="#ppt_y"/>
                                          </p:val>
                                        </p:tav>
                                      </p:tavLst>
                                    </p:anim>
                                  </p:childTnLst>
                                </p:cTn>
                              </p:par>
                            </p:childTnLst>
                          </p:cTn>
                        </p:par>
                        <p:par>
                          <p:cTn id="43" fill="hold" nodeType="afterGroup">
                            <p:stCondLst>
                              <p:cond delay="6000"/>
                            </p:stCondLst>
                            <p:childTnLst>
                              <p:par>
                                <p:cTn id="44" presetID="44" presetClass="entr" presetSubtype="0" fill="hold" grpId="0" nodeType="afterEffect">
                                  <p:stCondLst>
                                    <p:cond delay="0"/>
                                  </p:stCondLst>
                                  <p:childTnLst>
                                    <p:set>
                                      <p:cBhvr>
                                        <p:cTn id="45" dur="1" fill="hold">
                                          <p:stCondLst>
                                            <p:cond delay="0"/>
                                          </p:stCondLst>
                                        </p:cTn>
                                        <p:tgtEl>
                                          <p:spTgt spid="5277698">
                                            <p:txEl>
                                              <p:pRg st="3" end="3"/>
                                            </p:txEl>
                                          </p:spTgt>
                                        </p:tgtEl>
                                        <p:attrNameLst>
                                          <p:attrName>style.visibility</p:attrName>
                                        </p:attrNameLst>
                                      </p:cBhvr>
                                      <p:to>
                                        <p:strVal val="visible"/>
                                      </p:to>
                                    </p:set>
                                    <p:animEffect transition="in" filter="fade">
                                      <p:cBhvr>
                                        <p:cTn id="46" dur="500"/>
                                        <p:tgtEl>
                                          <p:spTgt spid="5277698">
                                            <p:txEl>
                                              <p:pRg st="3" end="3"/>
                                            </p:txEl>
                                          </p:spTgt>
                                        </p:tgtEl>
                                      </p:cBhvr>
                                    </p:animEffect>
                                    <p:anim calcmode="lin" valueType="num">
                                      <p:cBhvr>
                                        <p:cTn id="47" dur="500" fill="hold"/>
                                        <p:tgtEl>
                                          <p:spTgt spid="5277698">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5277698">
                                            <p:txEl>
                                              <p:pRg st="3" end="3"/>
                                            </p:txEl>
                                          </p:spTgt>
                                        </p:tgtEl>
                                        <p:attrNameLst>
                                          <p:attrName>ppt_y</p:attrName>
                                        </p:attrNameLst>
                                      </p:cBhvr>
                                      <p:tavLst>
                                        <p:tav tm="0">
                                          <p:val>
                                            <p:strVal val="#ppt_y+.05"/>
                                          </p:val>
                                        </p:tav>
                                        <p:tav tm="100000">
                                          <p:val>
                                            <p:strVal val="#ppt_y"/>
                                          </p:val>
                                        </p:tav>
                                      </p:tavLst>
                                    </p:anim>
                                  </p:childTnLst>
                                </p:cTn>
                              </p:par>
                            </p:childTnLst>
                          </p:cTn>
                        </p:par>
                        <p:par>
                          <p:cTn id="49" fill="hold" nodeType="afterGroup">
                            <p:stCondLst>
                              <p:cond delay="6500"/>
                            </p:stCondLst>
                            <p:childTnLst>
                              <p:par>
                                <p:cTn id="50" presetID="22" presetClass="entr" presetSubtype="4" fill="hold" grpId="1" nodeType="afterEffect">
                                  <p:stCondLst>
                                    <p:cond delay="0"/>
                                  </p:stCondLst>
                                  <p:childTnLst>
                                    <p:set>
                                      <p:cBhvr>
                                        <p:cTn id="51" dur="1" fill="hold">
                                          <p:stCondLst>
                                            <p:cond delay="0"/>
                                          </p:stCondLst>
                                        </p:cTn>
                                        <p:tgtEl>
                                          <p:spTgt spid="5277698">
                                            <p:bg/>
                                          </p:spTgt>
                                        </p:tgtEl>
                                        <p:attrNameLst>
                                          <p:attrName>style.visibility</p:attrName>
                                        </p:attrNameLst>
                                      </p:cBhvr>
                                      <p:to>
                                        <p:strVal val="visible"/>
                                      </p:to>
                                    </p:set>
                                    <p:animEffect transition="in" filter="wipe(down)">
                                      <p:cBhvr>
                                        <p:cTn id="52" dur="2000"/>
                                        <p:tgtEl>
                                          <p:spTgt spid="5277698">
                                            <p:bg/>
                                          </p:spTgt>
                                        </p:tgtEl>
                                      </p:cBhvr>
                                    </p:animEffect>
                                  </p:childTnLst>
                                </p:cTn>
                              </p:par>
                            </p:childTnLst>
                          </p:cTn>
                        </p:par>
                        <p:par>
                          <p:cTn id="53" fill="hold" nodeType="afterGroup">
                            <p:stCondLst>
                              <p:cond delay="8500"/>
                            </p:stCondLst>
                            <p:childTnLst>
                              <p:par>
                                <p:cTn id="54" presetID="23" presetClass="entr" presetSubtype="16" fill="hold" grpId="0" nodeType="afterEffect">
                                  <p:stCondLst>
                                    <p:cond delay="0"/>
                                  </p:stCondLst>
                                  <p:childTnLst>
                                    <p:set>
                                      <p:cBhvr>
                                        <p:cTn id="55" dur="1" fill="hold">
                                          <p:stCondLst>
                                            <p:cond delay="0"/>
                                          </p:stCondLst>
                                        </p:cTn>
                                        <p:tgtEl>
                                          <p:spTgt spid="5277700"/>
                                        </p:tgtEl>
                                        <p:attrNameLst>
                                          <p:attrName>style.visibility</p:attrName>
                                        </p:attrNameLst>
                                      </p:cBhvr>
                                      <p:to>
                                        <p:strVal val="visible"/>
                                      </p:to>
                                    </p:set>
                                    <p:anim calcmode="lin" valueType="num">
                                      <p:cBhvr>
                                        <p:cTn id="56" dur="500" fill="hold"/>
                                        <p:tgtEl>
                                          <p:spTgt spid="5277700"/>
                                        </p:tgtEl>
                                        <p:attrNameLst>
                                          <p:attrName>ppt_w</p:attrName>
                                        </p:attrNameLst>
                                      </p:cBhvr>
                                      <p:tavLst>
                                        <p:tav tm="0">
                                          <p:val>
                                            <p:fltVal val="0"/>
                                          </p:val>
                                        </p:tav>
                                        <p:tav tm="100000">
                                          <p:val>
                                            <p:strVal val="#ppt_w"/>
                                          </p:val>
                                        </p:tav>
                                      </p:tavLst>
                                    </p:anim>
                                    <p:anim calcmode="lin" valueType="num">
                                      <p:cBhvr>
                                        <p:cTn id="57" dur="500" fill="hold"/>
                                        <p:tgtEl>
                                          <p:spTgt spid="527770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9000"/>
                            </p:stCondLst>
                            <p:childTnLst>
                              <p:par>
                                <p:cTn id="59" presetID="23" presetClass="entr" presetSubtype="16" fill="hold" grpId="0" nodeType="afterEffect">
                                  <p:stCondLst>
                                    <p:cond delay="0"/>
                                  </p:stCondLst>
                                  <p:childTnLst>
                                    <p:set>
                                      <p:cBhvr>
                                        <p:cTn id="60" dur="1" fill="hold">
                                          <p:stCondLst>
                                            <p:cond delay="0"/>
                                          </p:stCondLst>
                                        </p:cTn>
                                        <p:tgtEl>
                                          <p:spTgt spid="5277704"/>
                                        </p:tgtEl>
                                        <p:attrNameLst>
                                          <p:attrName>style.visibility</p:attrName>
                                        </p:attrNameLst>
                                      </p:cBhvr>
                                      <p:to>
                                        <p:strVal val="visible"/>
                                      </p:to>
                                    </p:set>
                                    <p:anim calcmode="lin" valueType="num">
                                      <p:cBhvr>
                                        <p:cTn id="61" dur="500" fill="hold"/>
                                        <p:tgtEl>
                                          <p:spTgt spid="5277704"/>
                                        </p:tgtEl>
                                        <p:attrNameLst>
                                          <p:attrName>ppt_w</p:attrName>
                                        </p:attrNameLst>
                                      </p:cBhvr>
                                      <p:tavLst>
                                        <p:tav tm="0">
                                          <p:val>
                                            <p:fltVal val="0"/>
                                          </p:val>
                                        </p:tav>
                                        <p:tav tm="100000">
                                          <p:val>
                                            <p:strVal val="#ppt_w"/>
                                          </p:val>
                                        </p:tav>
                                      </p:tavLst>
                                    </p:anim>
                                    <p:anim calcmode="lin" valueType="num">
                                      <p:cBhvr>
                                        <p:cTn id="62" dur="500" fill="hold"/>
                                        <p:tgtEl>
                                          <p:spTgt spid="52777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7698" grpId="0" uiExpand="1" build="p" animBg="1"/>
      <p:bldP spid="5277698" grpId="1" build="allAtOnce" animBg="1"/>
      <p:bldP spid="5277700" grpId="0"/>
      <p:bldP spid="5277701" grpId="0" uiExpand="1" build="p"/>
      <p:bldP spid="527770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282"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33283"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isquémico</a:t>
            </a:r>
          </a:p>
        </p:txBody>
      </p:sp>
      <p:sp>
        <p:nvSpPr>
          <p:cNvPr id="4833284" name="Text Box 4"/>
          <p:cNvSpPr txBox="1">
            <a:spLocks noChangeArrowheads="1"/>
          </p:cNvSpPr>
          <p:nvPr/>
        </p:nvSpPr>
        <p:spPr bwMode="auto">
          <a:xfrm>
            <a:off x="990600" y="2819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lIns="36000" rIns="36000">
            <a:spAutoFit/>
          </a:bodyPr>
          <a:lstStyle/>
          <a:p>
            <a:pPr algn="ctr">
              <a:spcBef>
                <a:spcPct val="50000"/>
              </a:spcBef>
              <a:defRPr/>
            </a:pPr>
            <a:r>
              <a:rPr lang="es-ES" sz="2800" b="1">
                <a:solidFill>
                  <a:srgbClr val="CC0099"/>
                </a:solidFill>
                <a:effectLst>
                  <a:outerShdw blurRad="38100" dist="38100" dir="2700000" algn="tl">
                    <a:srgbClr val="000000"/>
                  </a:outerShdw>
                </a:effectLst>
              </a:rPr>
              <a:t>Aterotrombótico</a:t>
            </a:r>
          </a:p>
        </p:txBody>
      </p:sp>
      <p:sp>
        <p:nvSpPr>
          <p:cNvPr id="4833285"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hemorrágico</a:t>
            </a:r>
          </a:p>
        </p:txBody>
      </p:sp>
      <p:sp>
        <p:nvSpPr>
          <p:cNvPr id="4833286" name="Text Box 6"/>
          <p:cNvSpPr txBox="1">
            <a:spLocks noChangeArrowheads="1"/>
          </p:cNvSpPr>
          <p:nvPr/>
        </p:nvSpPr>
        <p:spPr bwMode="auto">
          <a:xfrm>
            <a:off x="990600" y="3581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Cardioembólico</a:t>
            </a:r>
          </a:p>
        </p:txBody>
      </p:sp>
      <p:sp>
        <p:nvSpPr>
          <p:cNvPr id="4833287"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88" name="Text Box 8"/>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33289" name="Text Box 9"/>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833290" name="AutoShape 10"/>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1" name="AutoShape 11"/>
          <p:cNvSpPr>
            <a:spLocks noChangeArrowheads="1"/>
          </p:cNvSpPr>
          <p:nvPr/>
        </p:nvSpPr>
        <p:spPr bwMode="auto">
          <a:xfrm flipH="1">
            <a:off x="533400" y="2992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2" name="Text Box 12"/>
          <p:cNvSpPr txBox="1">
            <a:spLocks noChangeArrowheads="1"/>
          </p:cNvSpPr>
          <p:nvPr/>
        </p:nvSpPr>
        <p:spPr bwMode="auto">
          <a:xfrm>
            <a:off x="990600" y="43576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Infarto lacunar</a:t>
            </a:r>
          </a:p>
        </p:txBody>
      </p:sp>
      <p:sp>
        <p:nvSpPr>
          <p:cNvPr id="4833293" name="Text Box 13"/>
          <p:cNvSpPr txBox="1">
            <a:spLocks noChangeArrowheads="1"/>
          </p:cNvSpPr>
          <p:nvPr/>
        </p:nvSpPr>
        <p:spPr bwMode="auto">
          <a:xfrm>
            <a:off x="990600" y="5105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Causa inhabitual</a:t>
            </a:r>
          </a:p>
        </p:txBody>
      </p:sp>
      <p:sp>
        <p:nvSpPr>
          <p:cNvPr id="4833294" name="Text Box 14"/>
          <p:cNvSpPr txBox="1">
            <a:spLocks noChangeArrowheads="1"/>
          </p:cNvSpPr>
          <p:nvPr/>
        </p:nvSpPr>
        <p:spPr bwMode="auto">
          <a:xfrm>
            <a:off x="990600" y="58816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Origen indeterminado</a:t>
            </a:r>
          </a:p>
        </p:txBody>
      </p:sp>
      <p:sp>
        <p:nvSpPr>
          <p:cNvPr id="4833295" name="AutoShape 15"/>
          <p:cNvSpPr>
            <a:spLocks noChangeArrowheads="1"/>
          </p:cNvSpPr>
          <p:nvPr/>
        </p:nvSpPr>
        <p:spPr bwMode="auto">
          <a:xfrm flipH="1">
            <a:off x="533400" y="3754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6" name="AutoShape 16"/>
          <p:cNvSpPr>
            <a:spLocks noChangeArrowheads="1"/>
          </p:cNvSpPr>
          <p:nvPr/>
        </p:nvSpPr>
        <p:spPr bwMode="auto">
          <a:xfrm flipH="1">
            <a:off x="5334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7" name="AutoShape 17"/>
          <p:cNvSpPr>
            <a:spLocks noChangeArrowheads="1"/>
          </p:cNvSpPr>
          <p:nvPr/>
        </p:nvSpPr>
        <p:spPr bwMode="auto">
          <a:xfrm flipH="1">
            <a:off x="5334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8" name="AutoShape 18"/>
          <p:cNvSpPr>
            <a:spLocks noChangeArrowheads="1"/>
          </p:cNvSpPr>
          <p:nvPr/>
        </p:nvSpPr>
        <p:spPr bwMode="auto">
          <a:xfrm flipH="1">
            <a:off x="533400" y="45926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299" name="Text Box 19"/>
          <p:cNvSpPr txBox="1">
            <a:spLocks noChangeArrowheads="1"/>
          </p:cNvSpPr>
          <p:nvPr/>
        </p:nvSpPr>
        <p:spPr bwMode="auto">
          <a:xfrm>
            <a:off x="4800600" y="25288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Con estenosis</a:t>
            </a:r>
          </a:p>
        </p:txBody>
      </p:sp>
      <p:sp>
        <p:nvSpPr>
          <p:cNvPr id="4833300" name="Text Box 20"/>
          <p:cNvSpPr txBox="1">
            <a:spLocks noChangeArrowheads="1"/>
          </p:cNvSpPr>
          <p:nvPr/>
        </p:nvSpPr>
        <p:spPr bwMode="auto">
          <a:xfrm>
            <a:off x="4800600" y="32766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Sin estenosis</a:t>
            </a:r>
          </a:p>
        </p:txBody>
      </p:sp>
      <p:sp>
        <p:nvSpPr>
          <p:cNvPr id="4833301" name="AutoShape 21"/>
          <p:cNvSpPr>
            <a:spLocks noChangeArrowheads="1"/>
          </p:cNvSpPr>
          <p:nvPr/>
        </p:nvSpPr>
        <p:spPr bwMode="auto">
          <a:xfrm flipH="1">
            <a:off x="4267200" y="29162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302" name="AutoShape 22"/>
          <p:cNvSpPr>
            <a:spLocks noChangeArrowheads="1"/>
          </p:cNvSpPr>
          <p:nvPr/>
        </p:nvSpPr>
        <p:spPr bwMode="auto">
          <a:xfrm flipH="1">
            <a:off x="4267200" y="32210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3303" name="Text Box 23"/>
          <p:cNvSpPr txBox="1">
            <a:spLocks noChangeArrowheads="1"/>
          </p:cNvSpPr>
          <p:nvPr/>
        </p:nvSpPr>
        <p:spPr bwMode="auto">
          <a:xfrm>
            <a:off x="4800600" y="4038600"/>
            <a:ext cx="3657600" cy="968375"/>
          </a:xfrm>
          <a:prstGeom prst="rect">
            <a:avLst/>
          </a:prstGeom>
          <a:noFill/>
          <a:ln>
            <a:noFill/>
          </a:ln>
          <a:effectLst/>
          <a:extLst/>
        </p:spPr>
        <p:txBody>
          <a:bodyPr>
            <a:spAutoFit/>
          </a:bodyPr>
          <a:lstStyle/>
          <a:p>
            <a:pPr algn="ctr">
              <a:lnSpc>
                <a:spcPct val="80000"/>
              </a:lnSpc>
              <a:spcBef>
                <a:spcPct val="50000"/>
              </a:spcBef>
              <a:defRPr/>
            </a:pPr>
            <a:r>
              <a:rPr lang="es-ES" sz="2400" b="1">
                <a:solidFill>
                  <a:srgbClr val="91AFBF"/>
                </a:solidFill>
                <a:effectLst>
                  <a:outerShdw blurRad="38100" dist="38100" dir="2700000" algn="tl">
                    <a:srgbClr val="000000"/>
                  </a:outerShdw>
                </a:effectLst>
                <a:cs typeface="Tahoma" pitchFamily="34" charset="0"/>
              </a:rPr>
              <a:t>Obstrucción de una arteria intra o extracraneal</a:t>
            </a:r>
            <a:endParaRPr lang="ca-ES" sz="2400" b="1">
              <a:solidFill>
                <a:srgbClr val="91AFBF"/>
              </a:solidFill>
              <a:effectLst>
                <a:outerShdw blurRad="38100" dist="38100" dir="2700000" algn="tl">
                  <a:srgbClr val="000000"/>
                </a:outerShdw>
              </a:effectLst>
              <a:cs typeface="Tahoma" pitchFamily="34" charset="0"/>
            </a:endParaRPr>
          </a:p>
        </p:txBody>
      </p:sp>
      <p:sp>
        <p:nvSpPr>
          <p:cNvPr id="4833304" name="Text Box 24"/>
          <p:cNvSpPr txBox="1">
            <a:spLocks noChangeArrowheads="1"/>
          </p:cNvSpPr>
          <p:nvPr/>
        </p:nvSpPr>
        <p:spPr bwMode="auto">
          <a:xfrm>
            <a:off x="8001000" y="2651125"/>
            <a:ext cx="11430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ECEAAC"/>
                </a:solidFill>
                <a:effectLst>
                  <a:outerShdw blurRad="38100" dist="38100" dir="2700000" algn="tl">
                    <a:srgbClr val="000000"/>
                  </a:outerShdw>
                </a:effectLst>
                <a:latin typeface="Tahoma" pitchFamily="34" charset="0"/>
                <a:cs typeface="Tahoma" pitchFamily="34" charset="0"/>
              </a:rPr>
              <a:t>&gt; 50%</a:t>
            </a:r>
            <a:endParaRPr lang="es-ES_tradnl" sz="2000" b="1">
              <a:solidFill>
                <a:srgbClr val="ECEAAC"/>
              </a:solidFill>
              <a:effectLst>
                <a:outerShdw blurRad="38100" dist="38100" dir="2700000" algn="tl">
                  <a:srgbClr val="000000"/>
                </a:outerShdw>
              </a:effectLst>
            </a:endParaRPr>
          </a:p>
        </p:txBody>
      </p:sp>
      <p:sp>
        <p:nvSpPr>
          <p:cNvPr id="4833305" name="Text Box 25"/>
          <p:cNvSpPr txBox="1">
            <a:spLocks noChangeArrowheads="1"/>
          </p:cNvSpPr>
          <p:nvPr/>
        </p:nvSpPr>
        <p:spPr bwMode="auto">
          <a:xfrm>
            <a:off x="8001000" y="3352800"/>
            <a:ext cx="11430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ECEAAC"/>
                </a:solidFill>
                <a:effectLst>
                  <a:outerShdw blurRad="38100" dist="38100" dir="2700000" algn="tl">
                    <a:srgbClr val="000000"/>
                  </a:outerShdw>
                </a:effectLst>
                <a:latin typeface="Tahoma" pitchFamily="34" charset="0"/>
                <a:cs typeface="Tahoma" pitchFamily="34" charset="0"/>
              </a:rPr>
              <a:t>&gt;1 FR</a:t>
            </a:r>
            <a:endParaRPr lang="es-ES_tradnl" sz="2000" b="1">
              <a:solidFill>
                <a:srgbClr val="ECEAAC"/>
              </a:solidFill>
              <a:effectLst>
                <a:outerShdw blurRad="38100" dist="38100" dir="2700000" algn="tl">
                  <a:srgbClr val="000000"/>
                </a:outerShdw>
              </a:effectLst>
            </a:endParaRPr>
          </a:p>
        </p:txBody>
      </p:sp>
      <p:sp>
        <p:nvSpPr>
          <p:cNvPr id="4833306" name="Text Box 26"/>
          <p:cNvSpPr txBox="1">
            <a:spLocks noChangeArrowheads="1"/>
          </p:cNvSpPr>
          <p:nvPr/>
        </p:nvSpPr>
        <p:spPr bwMode="auto">
          <a:xfrm>
            <a:off x="3886200" y="2362200"/>
            <a:ext cx="8382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60%</a:t>
            </a:r>
            <a:endParaRPr lang="es-ES_tradnl" sz="2000" b="1">
              <a:solidFill>
                <a:srgbClr val="336699"/>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33282"/>
                                        </p:tgtEl>
                                        <p:attrNameLst>
                                          <p:attrName>style.visibility</p:attrName>
                                        </p:attrNameLst>
                                      </p:cBhvr>
                                      <p:to>
                                        <p:strVal val="visible"/>
                                      </p:to>
                                    </p:set>
                                    <p:anim calcmode="lin" valueType="num">
                                      <p:cBhvr>
                                        <p:cTn id="7" dur="500" fill="hold"/>
                                        <p:tgtEl>
                                          <p:spTgt spid="4833282"/>
                                        </p:tgtEl>
                                        <p:attrNameLst>
                                          <p:attrName>ppt_w</p:attrName>
                                        </p:attrNameLst>
                                      </p:cBhvr>
                                      <p:tavLst>
                                        <p:tav tm="0">
                                          <p:val>
                                            <p:fltVal val="0"/>
                                          </p:val>
                                        </p:tav>
                                        <p:tav tm="100000">
                                          <p:val>
                                            <p:strVal val="#ppt_w"/>
                                          </p:val>
                                        </p:tav>
                                      </p:tavLst>
                                    </p:anim>
                                    <p:anim calcmode="lin" valueType="num">
                                      <p:cBhvr>
                                        <p:cTn id="8" dur="500" fill="hold"/>
                                        <p:tgtEl>
                                          <p:spTgt spid="4833282"/>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33290"/>
                                        </p:tgtEl>
                                        <p:attrNameLst>
                                          <p:attrName>style.visibility</p:attrName>
                                        </p:attrNameLst>
                                      </p:cBhvr>
                                      <p:to>
                                        <p:strVal val="visible"/>
                                      </p:to>
                                    </p:set>
                                    <p:animEffect transition="in" filter="fade">
                                      <p:cBhvr>
                                        <p:cTn id="11" dur="1000"/>
                                        <p:tgtEl>
                                          <p:spTgt spid="4833290"/>
                                        </p:tgtEl>
                                      </p:cBhvr>
                                    </p:animEffect>
                                    <p:anim calcmode="lin" valueType="num">
                                      <p:cBhvr>
                                        <p:cTn id="12" dur="1000" fill="hold"/>
                                        <p:tgtEl>
                                          <p:spTgt spid="4833290"/>
                                        </p:tgtEl>
                                        <p:attrNameLst>
                                          <p:attrName>ppt_x</p:attrName>
                                        </p:attrNameLst>
                                      </p:cBhvr>
                                      <p:tavLst>
                                        <p:tav tm="0">
                                          <p:val>
                                            <p:strVal val="#ppt_x"/>
                                          </p:val>
                                        </p:tav>
                                        <p:tav tm="100000">
                                          <p:val>
                                            <p:strVal val="#ppt_x"/>
                                          </p:val>
                                        </p:tav>
                                      </p:tavLst>
                                    </p:anim>
                                    <p:anim calcmode="lin" valueType="num">
                                      <p:cBhvr>
                                        <p:cTn id="13" dur="1000" fill="hold"/>
                                        <p:tgtEl>
                                          <p:spTgt spid="483329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33287"/>
                                        </p:tgtEl>
                                        <p:attrNameLst>
                                          <p:attrName>style.visibility</p:attrName>
                                        </p:attrNameLst>
                                      </p:cBhvr>
                                      <p:to>
                                        <p:strVal val="visible"/>
                                      </p:to>
                                    </p:set>
                                    <p:animEffect transition="in" filter="fade">
                                      <p:cBhvr>
                                        <p:cTn id="16" dur="1000"/>
                                        <p:tgtEl>
                                          <p:spTgt spid="4833287"/>
                                        </p:tgtEl>
                                      </p:cBhvr>
                                    </p:animEffect>
                                    <p:anim calcmode="lin" valueType="num">
                                      <p:cBhvr>
                                        <p:cTn id="17" dur="1000" fill="hold"/>
                                        <p:tgtEl>
                                          <p:spTgt spid="4833287"/>
                                        </p:tgtEl>
                                        <p:attrNameLst>
                                          <p:attrName>ppt_x</p:attrName>
                                        </p:attrNameLst>
                                      </p:cBhvr>
                                      <p:tavLst>
                                        <p:tav tm="0">
                                          <p:val>
                                            <p:strVal val="#ppt_x"/>
                                          </p:val>
                                        </p:tav>
                                        <p:tav tm="100000">
                                          <p:val>
                                            <p:strVal val="#ppt_x"/>
                                          </p:val>
                                        </p:tav>
                                      </p:tavLst>
                                    </p:anim>
                                    <p:anim calcmode="lin" valueType="num">
                                      <p:cBhvr>
                                        <p:cTn id="18" dur="1000" fill="hold"/>
                                        <p:tgtEl>
                                          <p:spTgt spid="4833287"/>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833285"/>
                                        </p:tgtEl>
                                        <p:attrNameLst>
                                          <p:attrName>style.visibility</p:attrName>
                                        </p:attrNameLst>
                                      </p:cBhvr>
                                      <p:to>
                                        <p:strVal val="visible"/>
                                      </p:to>
                                    </p:set>
                                    <p:anim calcmode="lin" valueType="num">
                                      <p:cBhvr>
                                        <p:cTn id="21" dur="500" fill="hold"/>
                                        <p:tgtEl>
                                          <p:spTgt spid="4833285"/>
                                        </p:tgtEl>
                                        <p:attrNameLst>
                                          <p:attrName>ppt_w</p:attrName>
                                        </p:attrNameLst>
                                      </p:cBhvr>
                                      <p:tavLst>
                                        <p:tav tm="0">
                                          <p:val>
                                            <p:fltVal val="0"/>
                                          </p:val>
                                        </p:tav>
                                        <p:tav tm="100000">
                                          <p:val>
                                            <p:strVal val="#ppt_w"/>
                                          </p:val>
                                        </p:tav>
                                      </p:tavLst>
                                    </p:anim>
                                    <p:anim calcmode="lin" valueType="num">
                                      <p:cBhvr>
                                        <p:cTn id="22" dur="500" fill="hold"/>
                                        <p:tgtEl>
                                          <p:spTgt spid="4833285"/>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4833283"/>
                                        </p:tgtEl>
                                        <p:attrNameLst>
                                          <p:attrName>style.visibility</p:attrName>
                                        </p:attrNameLst>
                                      </p:cBhvr>
                                      <p:to>
                                        <p:strVal val="visible"/>
                                      </p:to>
                                    </p:set>
                                    <p:anim calcmode="lin" valueType="num">
                                      <p:cBhvr>
                                        <p:cTn id="26" dur="500" fill="hold"/>
                                        <p:tgtEl>
                                          <p:spTgt spid="4833283"/>
                                        </p:tgtEl>
                                        <p:attrNameLst>
                                          <p:attrName>ppt_w</p:attrName>
                                        </p:attrNameLst>
                                      </p:cBhvr>
                                      <p:tavLst>
                                        <p:tav tm="0">
                                          <p:val>
                                            <p:fltVal val="0"/>
                                          </p:val>
                                        </p:tav>
                                        <p:tav tm="100000">
                                          <p:val>
                                            <p:strVal val="#ppt_w"/>
                                          </p:val>
                                        </p:tav>
                                      </p:tavLst>
                                    </p:anim>
                                    <p:anim calcmode="lin" valueType="num">
                                      <p:cBhvr>
                                        <p:cTn id="27" dur="500" fill="hold"/>
                                        <p:tgtEl>
                                          <p:spTgt spid="4833283"/>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500"/>
                            </p:stCondLst>
                            <p:childTnLst>
                              <p:par>
                                <p:cTn id="29" presetID="23" presetClass="entr" presetSubtype="16" fill="hold" grpId="0" nodeType="afterEffect">
                                  <p:stCondLst>
                                    <p:cond delay="0"/>
                                  </p:stCondLst>
                                  <p:childTnLst>
                                    <p:set>
                                      <p:cBhvr>
                                        <p:cTn id="30" dur="1" fill="hold">
                                          <p:stCondLst>
                                            <p:cond delay="0"/>
                                          </p:stCondLst>
                                        </p:cTn>
                                        <p:tgtEl>
                                          <p:spTgt spid="4833284"/>
                                        </p:tgtEl>
                                        <p:attrNameLst>
                                          <p:attrName>style.visibility</p:attrName>
                                        </p:attrNameLst>
                                      </p:cBhvr>
                                      <p:to>
                                        <p:strVal val="visible"/>
                                      </p:to>
                                    </p:set>
                                    <p:anim calcmode="lin" valueType="num">
                                      <p:cBhvr>
                                        <p:cTn id="31" dur="500" fill="hold"/>
                                        <p:tgtEl>
                                          <p:spTgt spid="4833284"/>
                                        </p:tgtEl>
                                        <p:attrNameLst>
                                          <p:attrName>ppt_w</p:attrName>
                                        </p:attrNameLst>
                                      </p:cBhvr>
                                      <p:tavLst>
                                        <p:tav tm="0">
                                          <p:val>
                                            <p:fltVal val="0"/>
                                          </p:val>
                                        </p:tav>
                                        <p:tav tm="100000">
                                          <p:val>
                                            <p:strVal val="#ppt_w"/>
                                          </p:val>
                                        </p:tav>
                                      </p:tavLst>
                                    </p:anim>
                                    <p:anim calcmode="lin" valueType="num">
                                      <p:cBhvr>
                                        <p:cTn id="32" dur="500" fill="hold"/>
                                        <p:tgtEl>
                                          <p:spTgt spid="483328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833286"/>
                                        </p:tgtEl>
                                        <p:attrNameLst>
                                          <p:attrName>style.visibility</p:attrName>
                                        </p:attrNameLst>
                                      </p:cBhvr>
                                      <p:to>
                                        <p:strVal val="visible"/>
                                      </p:to>
                                    </p:set>
                                    <p:anim calcmode="lin" valueType="num">
                                      <p:cBhvr>
                                        <p:cTn id="35" dur="500" fill="hold"/>
                                        <p:tgtEl>
                                          <p:spTgt spid="4833286"/>
                                        </p:tgtEl>
                                        <p:attrNameLst>
                                          <p:attrName>ppt_w</p:attrName>
                                        </p:attrNameLst>
                                      </p:cBhvr>
                                      <p:tavLst>
                                        <p:tav tm="0">
                                          <p:val>
                                            <p:fltVal val="0"/>
                                          </p:val>
                                        </p:tav>
                                        <p:tav tm="100000">
                                          <p:val>
                                            <p:strVal val="#ppt_w"/>
                                          </p:val>
                                        </p:tav>
                                      </p:tavLst>
                                    </p:anim>
                                    <p:anim calcmode="lin" valueType="num">
                                      <p:cBhvr>
                                        <p:cTn id="36" dur="500" fill="hold"/>
                                        <p:tgtEl>
                                          <p:spTgt spid="4833286"/>
                                        </p:tgtEl>
                                        <p:attrNameLst>
                                          <p:attrName>ppt_h</p:attrName>
                                        </p:attrNameLst>
                                      </p:cBhvr>
                                      <p:tavLst>
                                        <p:tav tm="0">
                                          <p:val>
                                            <p:fltVal val="0"/>
                                          </p:val>
                                        </p:tav>
                                        <p:tav tm="100000">
                                          <p:val>
                                            <p:strVal val="#ppt_h"/>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833291"/>
                                        </p:tgtEl>
                                        <p:attrNameLst>
                                          <p:attrName>style.visibility</p:attrName>
                                        </p:attrNameLst>
                                      </p:cBhvr>
                                      <p:to>
                                        <p:strVal val="visible"/>
                                      </p:to>
                                    </p:set>
                                    <p:animEffect transition="in" filter="fade">
                                      <p:cBhvr>
                                        <p:cTn id="39" dur="1000"/>
                                        <p:tgtEl>
                                          <p:spTgt spid="4833291"/>
                                        </p:tgtEl>
                                      </p:cBhvr>
                                    </p:animEffect>
                                    <p:anim calcmode="lin" valueType="num">
                                      <p:cBhvr>
                                        <p:cTn id="40" dur="1000" fill="hold"/>
                                        <p:tgtEl>
                                          <p:spTgt spid="4833291"/>
                                        </p:tgtEl>
                                        <p:attrNameLst>
                                          <p:attrName>ppt_x</p:attrName>
                                        </p:attrNameLst>
                                      </p:cBhvr>
                                      <p:tavLst>
                                        <p:tav tm="0">
                                          <p:val>
                                            <p:strVal val="#ppt_x"/>
                                          </p:val>
                                        </p:tav>
                                        <p:tav tm="100000">
                                          <p:val>
                                            <p:strVal val="#ppt_x"/>
                                          </p:val>
                                        </p:tav>
                                      </p:tavLst>
                                    </p:anim>
                                    <p:anim calcmode="lin" valueType="num">
                                      <p:cBhvr>
                                        <p:cTn id="41" dur="1000" fill="hold"/>
                                        <p:tgtEl>
                                          <p:spTgt spid="4833291"/>
                                        </p:tgtEl>
                                        <p:attrNameLst>
                                          <p:attrName>ppt_y</p:attrName>
                                        </p:attrNameLst>
                                      </p:cBhvr>
                                      <p:tavLst>
                                        <p:tav tm="0">
                                          <p:val>
                                            <p:strVal val="#ppt_y+.1"/>
                                          </p:val>
                                        </p:tav>
                                        <p:tav tm="100000">
                                          <p:val>
                                            <p:strVal val="#ppt_y"/>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4833292"/>
                                        </p:tgtEl>
                                        <p:attrNameLst>
                                          <p:attrName>style.visibility</p:attrName>
                                        </p:attrNameLst>
                                      </p:cBhvr>
                                      <p:to>
                                        <p:strVal val="visible"/>
                                      </p:to>
                                    </p:set>
                                    <p:anim calcmode="lin" valueType="num">
                                      <p:cBhvr>
                                        <p:cTn id="44" dur="500" fill="hold"/>
                                        <p:tgtEl>
                                          <p:spTgt spid="4833292"/>
                                        </p:tgtEl>
                                        <p:attrNameLst>
                                          <p:attrName>ppt_w</p:attrName>
                                        </p:attrNameLst>
                                      </p:cBhvr>
                                      <p:tavLst>
                                        <p:tav tm="0">
                                          <p:val>
                                            <p:fltVal val="0"/>
                                          </p:val>
                                        </p:tav>
                                        <p:tav tm="100000">
                                          <p:val>
                                            <p:strVal val="#ppt_w"/>
                                          </p:val>
                                        </p:tav>
                                      </p:tavLst>
                                    </p:anim>
                                    <p:anim calcmode="lin" valueType="num">
                                      <p:cBhvr>
                                        <p:cTn id="45" dur="500" fill="hold"/>
                                        <p:tgtEl>
                                          <p:spTgt spid="4833292"/>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4833293"/>
                                        </p:tgtEl>
                                        <p:attrNameLst>
                                          <p:attrName>style.visibility</p:attrName>
                                        </p:attrNameLst>
                                      </p:cBhvr>
                                      <p:to>
                                        <p:strVal val="visible"/>
                                      </p:to>
                                    </p:set>
                                    <p:anim calcmode="lin" valueType="num">
                                      <p:cBhvr>
                                        <p:cTn id="48" dur="500" fill="hold"/>
                                        <p:tgtEl>
                                          <p:spTgt spid="4833293"/>
                                        </p:tgtEl>
                                        <p:attrNameLst>
                                          <p:attrName>ppt_w</p:attrName>
                                        </p:attrNameLst>
                                      </p:cBhvr>
                                      <p:tavLst>
                                        <p:tav tm="0">
                                          <p:val>
                                            <p:fltVal val="0"/>
                                          </p:val>
                                        </p:tav>
                                        <p:tav tm="100000">
                                          <p:val>
                                            <p:strVal val="#ppt_w"/>
                                          </p:val>
                                        </p:tav>
                                      </p:tavLst>
                                    </p:anim>
                                    <p:anim calcmode="lin" valueType="num">
                                      <p:cBhvr>
                                        <p:cTn id="49" dur="500" fill="hold"/>
                                        <p:tgtEl>
                                          <p:spTgt spid="4833293"/>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4833294"/>
                                        </p:tgtEl>
                                        <p:attrNameLst>
                                          <p:attrName>style.visibility</p:attrName>
                                        </p:attrNameLst>
                                      </p:cBhvr>
                                      <p:to>
                                        <p:strVal val="visible"/>
                                      </p:to>
                                    </p:set>
                                    <p:anim calcmode="lin" valueType="num">
                                      <p:cBhvr>
                                        <p:cTn id="52" dur="500" fill="hold"/>
                                        <p:tgtEl>
                                          <p:spTgt spid="4833294"/>
                                        </p:tgtEl>
                                        <p:attrNameLst>
                                          <p:attrName>ppt_w</p:attrName>
                                        </p:attrNameLst>
                                      </p:cBhvr>
                                      <p:tavLst>
                                        <p:tav tm="0">
                                          <p:val>
                                            <p:fltVal val="0"/>
                                          </p:val>
                                        </p:tav>
                                        <p:tav tm="100000">
                                          <p:val>
                                            <p:strVal val="#ppt_w"/>
                                          </p:val>
                                        </p:tav>
                                      </p:tavLst>
                                    </p:anim>
                                    <p:anim calcmode="lin" valueType="num">
                                      <p:cBhvr>
                                        <p:cTn id="53" dur="500" fill="hold"/>
                                        <p:tgtEl>
                                          <p:spTgt spid="4833294"/>
                                        </p:tgtEl>
                                        <p:attrNameLst>
                                          <p:attrName>ppt_h</p:attrName>
                                        </p:attrNameLst>
                                      </p:cBhvr>
                                      <p:tavLst>
                                        <p:tav tm="0">
                                          <p:val>
                                            <p:fltVal val="0"/>
                                          </p:val>
                                        </p:tav>
                                        <p:tav tm="100000">
                                          <p:val>
                                            <p:strVal val="#ppt_h"/>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833295"/>
                                        </p:tgtEl>
                                        <p:attrNameLst>
                                          <p:attrName>style.visibility</p:attrName>
                                        </p:attrNameLst>
                                      </p:cBhvr>
                                      <p:to>
                                        <p:strVal val="visible"/>
                                      </p:to>
                                    </p:set>
                                    <p:animEffect transition="in" filter="fade">
                                      <p:cBhvr>
                                        <p:cTn id="56" dur="1000"/>
                                        <p:tgtEl>
                                          <p:spTgt spid="4833295"/>
                                        </p:tgtEl>
                                      </p:cBhvr>
                                    </p:animEffect>
                                    <p:anim calcmode="lin" valueType="num">
                                      <p:cBhvr>
                                        <p:cTn id="57" dur="1000" fill="hold"/>
                                        <p:tgtEl>
                                          <p:spTgt spid="4833295"/>
                                        </p:tgtEl>
                                        <p:attrNameLst>
                                          <p:attrName>ppt_x</p:attrName>
                                        </p:attrNameLst>
                                      </p:cBhvr>
                                      <p:tavLst>
                                        <p:tav tm="0">
                                          <p:val>
                                            <p:strVal val="#ppt_x"/>
                                          </p:val>
                                        </p:tav>
                                        <p:tav tm="100000">
                                          <p:val>
                                            <p:strVal val="#ppt_x"/>
                                          </p:val>
                                        </p:tav>
                                      </p:tavLst>
                                    </p:anim>
                                    <p:anim calcmode="lin" valueType="num">
                                      <p:cBhvr>
                                        <p:cTn id="58" dur="1000" fill="hold"/>
                                        <p:tgtEl>
                                          <p:spTgt spid="483329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833296"/>
                                        </p:tgtEl>
                                        <p:attrNameLst>
                                          <p:attrName>style.visibility</p:attrName>
                                        </p:attrNameLst>
                                      </p:cBhvr>
                                      <p:to>
                                        <p:strVal val="visible"/>
                                      </p:to>
                                    </p:set>
                                    <p:animEffect transition="in" filter="fade">
                                      <p:cBhvr>
                                        <p:cTn id="61" dur="1000"/>
                                        <p:tgtEl>
                                          <p:spTgt spid="4833296"/>
                                        </p:tgtEl>
                                      </p:cBhvr>
                                    </p:animEffect>
                                    <p:anim calcmode="lin" valueType="num">
                                      <p:cBhvr>
                                        <p:cTn id="62" dur="1000" fill="hold"/>
                                        <p:tgtEl>
                                          <p:spTgt spid="4833296"/>
                                        </p:tgtEl>
                                        <p:attrNameLst>
                                          <p:attrName>ppt_x</p:attrName>
                                        </p:attrNameLst>
                                      </p:cBhvr>
                                      <p:tavLst>
                                        <p:tav tm="0">
                                          <p:val>
                                            <p:strVal val="#ppt_x"/>
                                          </p:val>
                                        </p:tav>
                                        <p:tav tm="100000">
                                          <p:val>
                                            <p:strVal val="#ppt_x"/>
                                          </p:val>
                                        </p:tav>
                                      </p:tavLst>
                                    </p:anim>
                                    <p:anim calcmode="lin" valueType="num">
                                      <p:cBhvr>
                                        <p:cTn id="63" dur="1000" fill="hold"/>
                                        <p:tgtEl>
                                          <p:spTgt spid="48332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833297"/>
                                        </p:tgtEl>
                                        <p:attrNameLst>
                                          <p:attrName>style.visibility</p:attrName>
                                        </p:attrNameLst>
                                      </p:cBhvr>
                                      <p:to>
                                        <p:strVal val="visible"/>
                                      </p:to>
                                    </p:set>
                                    <p:animEffect transition="in" filter="fade">
                                      <p:cBhvr>
                                        <p:cTn id="66" dur="1000"/>
                                        <p:tgtEl>
                                          <p:spTgt spid="4833297"/>
                                        </p:tgtEl>
                                      </p:cBhvr>
                                    </p:animEffect>
                                    <p:anim calcmode="lin" valueType="num">
                                      <p:cBhvr>
                                        <p:cTn id="67" dur="1000" fill="hold"/>
                                        <p:tgtEl>
                                          <p:spTgt spid="4833297"/>
                                        </p:tgtEl>
                                        <p:attrNameLst>
                                          <p:attrName>ppt_x</p:attrName>
                                        </p:attrNameLst>
                                      </p:cBhvr>
                                      <p:tavLst>
                                        <p:tav tm="0">
                                          <p:val>
                                            <p:strVal val="#ppt_x"/>
                                          </p:val>
                                        </p:tav>
                                        <p:tav tm="100000">
                                          <p:val>
                                            <p:strVal val="#ppt_x"/>
                                          </p:val>
                                        </p:tav>
                                      </p:tavLst>
                                    </p:anim>
                                    <p:anim calcmode="lin" valueType="num">
                                      <p:cBhvr>
                                        <p:cTn id="68" dur="1000" fill="hold"/>
                                        <p:tgtEl>
                                          <p:spTgt spid="48332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833298"/>
                                        </p:tgtEl>
                                        <p:attrNameLst>
                                          <p:attrName>style.visibility</p:attrName>
                                        </p:attrNameLst>
                                      </p:cBhvr>
                                      <p:to>
                                        <p:strVal val="visible"/>
                                      </p:to>
                                    </p:set>
                                    <p:animEffect transition="in" filter="fade">
                                      <p:cBhvr>
                                        <p:cTn id="71" dur="1000"/>
                                        <p:tgtEl>
                                          <p:spTgt spid="4833298"/>
                                        </p:tgtEl>
                                      </p:cBhvr>
                                    </p:animEffect>
                                    <p:anim calcmode="lin" valueType="num">
                                      <p:cBhvr>
                                        <p:cTn id="72" dur="1000" fill="hold"/>
                                        <p:tgtEl>
                                          <p:spTgt spid="4833298"/>
                                        </p:tgtEl>
                                        <p:attrNameLst>
                                          <p:attrName>ppt_x</p:attrName>
                                        </p:attrNameLst>
                                      </p:cBhvr>
                                      <p:tavLst>
                                        <p:tav tm="0">
                                          <p:val>
                                            <p:strVal val="#ppt_x"/>
                                          </p:val>
                                        </p:tav>
                                        <p:tav tm="100000">
                                          <p:val>
                                            <p:strVal val="#ppt_x"/>
                                          </p:val>
                                        </p:tav>
                                      </p:tavLst>
                                    </p:anim>
                                    <p:anim calcmode="lin" valueType="num">
                                      <p:cBhvr>
                                        <p:cTn id="73" dur="1000" fill="hold"/>
                                        <p:tgtEl>
                                          <p:spTgt spid="4833298"/>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2500"/>
                            </p:stCondLst>
                            <p:childTnLst>
                              <p:par>
                                <p:cTn id="75" presetID="5" presetClass="entr" presetSubtype="10" fill="hold" grpId="1" nodeType="afterEffect">
                                  <p:stCondLst>
                                    <p:cond delay="0"/>
                                  </p:stCondLst>
                                  <p:childTnLst>
                                    <p:set>
                                      <p:cBhvr>
                                        <p:cTn id="76" dur="1" fill="hold">
                                          <p:stCondLst>
                                            <p:cond delay="0"/>
                                          </p:stCondLst>
                                        </p:cTn>
                                        <p:tgtEl>
                                          <p:spTgt spid="4833284"/>
                                        </p:tgtEl>
                                        <p:attrNameLst>
                                          <p:attrName>style.visibility</p:attrName>
                                        </p:attrNameLst>
                                      </p:cBhvr>
                                      <p:to>
                                        <p:strVal val="visible"/>
                                      </p:to>
                                    </p:set>
                                    <p:animEffect transition="in" filter="checkerboard(across)">
                                      <p:cBhvr>
                                        <p:cTn id="77" dur="500"/>
                                        <p:tgtEl>
                                          <p:spTgt spid="4833284"/>
                                        </p:tgtEl>
                                      </p:cBhvr>
                                    </p:animEffect>
                                  </p:childTnLst>
                                </p:cTn>
                              </p:par>
                            </p:childTnLst>
                          </p:cTn>
                        </p:par>
                        <p:par>
                          <p:cTn id="78" fill="hold" nodeType="afterGroup">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4833301"/>
                                        </p:tgtEl>
                                        <p:attrNameLst>
                                          <p:attrName>style.visibility</p:attrName>
                                        </p:attrNameLst>
                                      </p:cBhvr>
                                      <p:to>
                                        <p:strVal val="visible"/>
                                      </p:to>
                                    </p:set>
                                    <p:animEffect transition="in" filter="fade">
                                      <p:cBhvr>
                                        <p:cTn id="81" dur="1000"/>
                                        <p:tgtEl>
                                          <p:spTgt spid="4833301"/>
                                        </p:tgtEl>
                                      </p:cBhvr>
                                    </p:animEffect>
                                    <p:anim calcmode="lin" valueType="num">
                                      <p:cBhvr>
                                        <p:cTn id="82" dur="1000" fill="hold"/>
                                        <p:tgtEl>
                                          <p:spTgt spid="4833301"/>
                                        </p:tgtEl>
                                        <p:attrNameLst>
                                          <p:attrName>ppt_x</p:attrName>
                                        </p:attrNameLst>
                                      </p:cBhvr>
                                      <p:tavLst>
                                        <p:tav tm="0">
                                          <p:val>
                                            <p:strVal val="#ppt_x"/>
                                          </p:val>
                                        </p:tav>
                                        <p:tav tm="100000">
                                          <p:val>
                                            <p:strVal val="#ppt_x"/>
                                          </p:val>
                                        </p:tav>
                                      </p:tavLst>
                                    </p:anim>
                                    <p:anim calcmode="lin" valueType="num">
                                      <p:cBhvr>
                                        <p:cTn id="83" dur="1000" fill="hold"/>
                                        <p:tgtEl>
                                          <p:spTgt spid="4833301"/>
                                        </p:tgtEl>
                                        <p:attrNameLst>
                                          <p:attrName>ppt_y</p:attrName>
                                        </p:attrNameLst>
                                      </p:cBhvr>
                                      <p:tavLst>
                                        <p:tav tm="0">
                                          <p:val>
                                            <p:strVal val="#ppt_y+.1"/>
                                          </p:val>
                                        </p:tav>
                                        <p:tav tm="100000">
                                          <p:val>
                                            <p:strVal val="#ppt_y"/>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4833306"/>
                                        </p:tgtEl>
                                        <p:attrNameLst>
                                          <p:attrName>style.visibility</p:attrName>
                                        </p:attrNameLst>
                                      </p:cBhvr>
                                      <p:to>
                                        <p:strVal val="visible"/>
                                      </p:to>
                                    </p:set>
                                    <p:anim calcmode="lin" valueType="num">
                                      <p:cBhvr>
                                        <p:cTn id="86" dur="500" fill="hold"/>
                                        <p:tgtEl>
                                          <p:spTgt spid="4833306"/>
                                        </p:tgtEl>
                                        <p:attrNameLst>
                                          <p:attrName>ppt_w</p:attrName>
                                        </p:attrNameLst>
                                      </p:cBhvr>
                                      <p:tavLst>
                                        <p:tav tm="0">
                                          <p:val>
                                            <p:fltVal val="0"/>
                                          </p:val>
                                        </p:tav>
                                        <p:tav tm="100000">
                                          <p:val>
                                            <p:strVal val="#ppt_w"/>
                                          </p:val>
                                        </p:tav>
                                      </p:tavLst>
                                    </p:anim>
                                    <p:anim calcmode="lin" valueType="num">
                                      <p:cBhvr>
                                        <p:cTn id="87" dur="500" fill="hold"/>
                                        <p:tgtEl>
                                          <p:spTgt spid="4833306"/>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4833299"/>
                                        </p:tgtEl>
                                        <p:attrNameLst>
                                          <p:attrName>style.visibility</p:attrName>
                                        </p:attrNameLst>
                                      </p:cBhvr>
                                      <p:to>
                                        <p:strVal val="visible"/>
                                      </p:to>
                                    </p:set>
                                    <p:anim calcmode="lin" valueType="num">
                                      <p:cBhvr>
                                        <p:cTn id="90" dur="500" fill="hold"/>
                                        <p:tgtEl>
                                          <p:spTgt spid="4833299"/>
                                        </p:tgtEl>
                                        <p:attrNameLst>
                                          <p:attrName>ppt_w</p:attrName>
                                        </p:attrNameLst>
                                      </p:cBhvr>
                                      <p:tavLst>
                                        <p:tav tm="0">
                                          <p:val>
                                            <p:fltVal val="0"/>
                                          </p:val>
                                        </p:tav>
                                        <p:tav tm="100000">
                                          <p:val>
                                            <p:strVal val="#ppt_w"/>
                                          </p:val>
                                        </p:tav>
                                      </p:tavLst>
                                    </p:anim>
                                    <p:anim calcmode="lin" valueType="num">
                                      <p:cBhvr>
                                        <p:cTn id="91" dur="500" fill="hold"/>
                                        <p:tgtEl>
                                          <p:spTgt spid="4833299"/>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4833304"/>
                                        </p:tgtEl>
                                        <p:attrNameLst>
                                          <p:attrName>style.visibility</p:attrName>
                                        </p:attrNameLst>
                                      </p:cBhvr>
                                      <p:to>
                                        <p:strVal val="visible"/>
                                      </p:to>
                                    </p:set>
                                    <p:anim calcmode="lin" valueType="num">
                                      <p:cBhvr>
                                        <p:cTn id="94" dur="500" fill="hold"/>
                                        <p:tgtEl>
                                          <p:spTgt spid="4833304"/>
                                        </p:tgtEl>
                                        <p:attrNameLst>
                                          <p:attrName>ppt_w</p:attrName>
                                        </p:attrNameLst>
                                      </p:cBhvr>
                                      <p:tavLst>
                                        <p:tav tm="0">
                                          <p:val>
                                            <p:fltVal val="0"/>
                                          </p:val>
                                        </p:tav>
                                        <p:tav tm="100000">
                                          <p:val>
                                            <p:strVal val="#ppt_w"/>
                                          </p:val>
                                        </p:tav>
                                      </p:tavLst>
                                    </p:anim>
                                    <p:anim calcmode="lin" valueType="num">
                                      <p:cBhvr>
                                        <p:cTn id="95" dur="500" fill="hold"/>
                                        <p:tgtEl>
                                          <p:spTgt spid="4833304"/>
                                        </p:tgtEl>
                                        <p:attrNameLst>
                                          <p:attrName>ppt_h</p:attrName>
                                        </p:attrNameLst>
                                      </p:cBhvr>
                                      <p:tavLst>
                                        <p:tav tm="0">
                                          <p:val>
                                            <p:fltVal val="0"/>
                                          </p:val>
                                        </p:tav>
                                        <p:tav tm="100000">
                                          <p:val>
                                            <p:strVal val="#ppt_h"/>
                                          </p:val>
                                        </p:tav>
                                      </p:tavLst>
                                    </p:anim>
                                  </p:childTnLst>
                                </p:cTn>
                              </p:par>
                            </p:childTnLst>
                          </p:cTn>
                        </p:par>
                        <p:par>
                          <p:cTn id="96" fill="hold" nodeType="afterGroup">
                            <p:stCondLst>
                              <p:cond delay="4000"/>
                            </p:stCondLst>
                            <p:childTnLst>
                              <p:par>
                                <p:cTn id="97" presetID="42" presetClass="entr" presetSubtype="0" fill="hold" grpId="0" nodeType="afterEffect">
                                  <p:stCondLst>
                                    <p:cond delay="0"/>
                                  </p:stCondLst>
                                  <p:childTnLst>
                                    <p:set>
                                      <p:cBhvr>
                                        <p:cTn id="98" dur="1" fill="hold">
                                          <p:stCondLst>
                                            <p:cond delay="0"/>
                                          </p:stCondLst>
                                        </p:cTn>
                                        <p:tgtEl>
                                          <p:spTgt spid="4833302"/>
                                        </p:tgtEl>
                                        <p:attrNameLst>
                                          <p:attrName>style.visibility</p:attrName>
                                        </p:attrNameLst>
                                      </p:cBhvr>
                                      <p:to>
                                        <p:strVal val="visible"/>
                                      </p:to>
                                    </p:set>
                                    <p:animEffect transition="in" filter="fade">
                                      <p:cBhvr>
                                        <p:cTn id="99" dur="1000"/>
                                        <p:tgtEl>
                                          <p:spTgt spid="4833302"/>
                                        </p:tgtEl>
                                      </p:cBhvr>
                                    </p:animEffect>
                                    <p:anim calcmode="lin" valueType="num">
                                      <p:cBhvr>
                                        <p:cTn id="100" dur="1000" fill="hold"/>
                                        <p:tgtEl>
                                          <p:spTgt spid="4833302"/>
                                        </p:tgtEl>
                                        <p:attrNameLst>
                                          <p:attrName>ppt_x</p:attrName>
                                        </p:attrNameLst>
                                      </p:cBhvr>
                                      <p:tavLst>
                                        <p:tav tm="0">
                                          <p:val>
                                            <p:strVal val="#ppt_x"/>
                                          </p:val>
                                        </p:tav>
                                        <p:tav tm="100000">
                                          <p:val>
                                            <p:strVal val="#ppt_x"/>
                                          </p:val>
                                        </p:tav>
                                      </p:tavLst>
                                    </p:anim>
                                    <p:anim calcmode="lin" valueType="num">
                                      <p:cBhvr>
                                        <p:cTn id="101" dur="1000" fill="hold"/>
                                        <p:tgtEl>
                                          <p:spTgt spid="4833302"/>
                                        </p:tgtEl>
                                        <p:attrNameLst>
                                          <p:attrName>ppt_y</p:attrName>
                                        </p:attrNameLst>
                                      </p:cBhvr>
                                      <p:tavLst>
                                        <p:tav tm="0">
                                          <p:val>
                                            <p:strVal val="#ppt_y+.1"/>
                                          </p:val>
                                        </p:tav>
                                        <p:tav tm="100000">
                                          <p:val>
                                            <p:strVal val="#ppt_y"/>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4833300"/>
                                        </p:tgtEl>
                                        <p:attrNameLst>
                                          <p:attrName>style.visibility</p:attrName>
                                        </p:attrNameLst>
                                      </p:cBhvr>
                                      <p:to>
                                        <p:strVal val="visible"/>
                                      </p:to>
                                    </p:set>
                                    <p:anim calcmode="lin" valueType="num">
                                      <p:cBhvr>
                                        <p:cTn id="104" dur="500" fill="hold"/>
                                        <p:tgtEl>
                                          <p:spTgt spid="4833300"/>
                                        </p:tgtEl>
                                        <p:attrNameLst>
                                          <p:attrName>ppt_w</p:attrName>
                                        </p:attrNameLst>
                                      </p:cBhvr>
                                      <p:tavLst>
                                        <p:tav tm="0">
                                          <p:val>
                                            <p:fltVal val="0"/>
                                          </p:val>
                                        </p:tav>
                                        <p:tav tm="100000">
                                          <p:val>
                                            <p:strVal val="#ppt_w"/>
                                          </p:val>
                                        </p:tav>
                                      </p:tavLst>
                                    </p:anim>
                                    <p:anim calcmode="lin" valueType="num">
                                      <p:cBhvr>
                                        <p:cTn id="105" dur="500" fill="hold"/>
                                        <p:tgtEl>
                                          <p:spTgt spid="4833300"/>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4833305"/>
                                        </p:tgtEl>
                                        <p:attrNameLst>
                                          <p:attrName>style.visibility</p:attrName>
                                        </p:attrNameLst>
                                      </p:cBhvr>
                                      <p:to>
                                        <p:strVal val="visible"/>
                                      </p:to>
                                    </p:set>
                                    <p:anim calcmode="lin" valueType="num">
                                      <p:cBhvr>
                                        <p:cTn id="108" dur="500" fill="hold"/>
                                        <p:tgtEl>
                                          <p:spTgt spid="4833305"/>
                                        </p:tgtEl>
                                        <p:attrNameLst>
                                          <p:attrName>ppt_w</p:attrName>
                                        </p:attrNameLst>
                                      </p:cBhvr>
                                      <p:tavLst>
                                        <p:tav tm="0">
                                          <p:val>
                                            <p:fltVal val="0"/>
                                          </p:val>
                                        </p:tav>
                                        <p:tav tm="100000">
                                          <p:val>
                                            <p:strVal val="#ppt_w"/>
                                          </p:val>
                                        </p:tav>
                                      </p:tavLst>
                                    </p:anim>
                                    <p:anim calcmode="lin" valueType="num">
                                      <p:cBhvr>
                                        <p:cTn id="109" dur="500" fill="hold"/>
                                        <p:tgtEl>
                                          <p:spTgt spid="4833305"/>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4833303"/>
                                        </p:tgtEl>
                                        <p:attrNameLst>
                                          <p:attrName>style.visibility</p:attrName>
                                        </p:attrNameLst>
                                      </p:cBhvr>
                                      <p:to>
                                        <p:strVal val="visible"/>
                                      </p:to>
                                    </p:set>
                                    <p:anim calcmode="lin" valueType="num">
                                      <p:cBhvr>
                                        <p:cTn id="112" dur="3000" fill="hold"/>
                                        <p:tgtEl>
                                          <p:spTgt spid="4833303"/>
                                        </p:tgtEl>
                                        <p:attrNameLst>
                                          <p:attrName>ppt_w</p:attrName>
                                        </p:attrNameLst>
                                      </p:cBhvr>
                                      <p:tavLst>
                                        <p:tav tm="0">
                                          <p:val>
                                            <p:fltVal val="0"/>
                                          </p:val>
                                        </p:tav>
                                        <p:tav tm="100000">
                                          <p:val>
                                            <p:strVal val="#ppt_w"/>
                                          </p:val>
                                        </p:tav>
                                      </p:tavLst>
                                    </p:anim>
                                    <p:anim calcmode="lin" valueType="num">
                                      <p:cBhvr>
                                        <p:cTn id="113" dur="3000" fill="hold"/>
                                        <p:tgtEl>
                                          <p:spTgt spid="4833303"/>
                                        </p:tgtEl>
                                        <p:attrNameLst>
                                          <p:attrName>ppt_h</p:attrName>
                                        </p:attrNameLst>
                                      </p:cBhvr>
                                      <p:tavLst>
                                        <p:tav tm="0">
                                          <p:val>
                                            <p:fltVal val="0"/>
                                          </p:val>
                                        </p:tav>
                                        <p:tav tm="100000">
                                          <p:val>
                                            <p:strVal val="#ppt_h"/>
                                          </p:val>
                                        </p:tav>
                                      </p:tavLst>
                                    </p:anim>
                                  </p:childTnLst>
                                </p:cTn>
                              </p:par>
                            </p:childTnLst>
                          </p:cTn>
                        </p:par>
                        <p:par>
                          <p:cTn id="114" fill="hold" nodeType="afterGroup">
                            <p:stCondLst>
                              <p:cond delay="7000"/>
                            </p:stCondLst>
                            <p:childTnLst>
                              <p:par>
                                <p:cTn id="115" presetID="10" presetClass="entr" presetSubtype="0" fill="hold" grpId="1" nodeType="afterEffect">
                                  <p:stCondLst>
                                    <p:cond delay="0"/>
                                  </p:stCondLst>
                                  <p:childTnLst>
                                    <p:set>
                                      <p:cBhvr>
                                        <p:cTn id="116" dur="1" fill="hold">
                                          <p:stCondLst>
                                            <p:cond delay="0"/>
                                          </p:stCondLst>
                                        </p:cTn>
                                        <p:tgtEl>
                                          <p:spTgt spid="4833303"/>
                                        </p:tgtEl>
                                        <p:attrNameLst>
                                          <p:attrName>style.visibility</p:attrName>
                                        </p:attrNameLst>
                                      </p:cBhvr>
                                      <p:to>
                                        <p:strVal val="visible"/>
                                      </p:to>
                                    </p:set>
                                    <p:animEffect transition="in" filter="fade">
                                      <p:cBhvr>
                                        <p:cTn id="117" dur="2000"/>
                                        <p:tgtEl>
                                          <p:spTgt spid="483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282" grpId="0" animBg="1"/>
      <p:bldP spid="4833283" grpId="0" animBg="1"/>
      <p:bldP spid="4833284" grpId="0" animBg="1"/>
      <p:bldP spid="4833284" grpId="1" animBg="1"/>
      <p:bldP spid="4833285" grpId="0" animBg="1"/>
      <p:bldP spid="4833286" grpId="0" animBg="1"/>
      <p:bldP spid="4833287" grpId="0" animBg="1"/>
      <p:bldP spid="4833290" grpId="0" animBg="1"/>
      <p:bldP spid="4833291" grpId="0" animBg="1"/>
      <p:bldP spid="4833292" grpId="0" animBg="1"/>
      <p:bldP spid="4833293" grpId="0" animBg="1"/>
      <p:bldP spid="4833294" grpId="0" animBg="1"/>
      <p:bldP spid="4833295" grpId="0" animBg="1"/>
      <p:bldP spid="4833296" grpId="0" animBg="1"/>
      <p:bldP spid="4833297" grpId="0" animBg="1"/>
      <p:bldP spid="4833298" grpId="0" animBg="1"/>
      <p:bldP spid="4833299" grpId="0" animBg="1"/>
      <p:bldP spid="4833300" grpId="0" animBg="1"/>
      <p:bldP spid="4833301" grpId="0" animBg="1"/>
      <p:bldP spid="4833302" grpId="0" animBg="1"/>
      <p:bldP spid="4833303" grpId="0"/>
      <p:bldP spid="4833303" grpId="1"/>
      <p:bldP spid="4833304" grpId="0"/>
      <p:bldP spid="4833305" grpId="0"/>
      <p:bldP spid="483330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99202" name="Picture 2" descr="brainattack"/>
          <p:cNvPicPr>
            <a:picLocks noChangeAspect="1" noChangeArrowheads="1"/>
          </p:cNvPicPr>
          <p:nvPr/>
        </p:nvPicPr>
        <p:blipFill>
          <a:blip r:embed="rId3"/>
          <a:srcRect/>
          <a:stretch>
            <a:fillRect/>
          </a:stretch>
        </p:blipFill>
        <p:spPr bwMode="auto">
          <a:xfrm>
            <a:off x="457200" y="1143000"/>
            <a:ext cx="4041775" cy="5410200"/>
          </a:xfrm>
          <a:prstGeom prst="rect">
            <a:avLst/>
          </a:prstGeom>
          <a:noFill/>
          <a:ln w="57150" cmpd="thickThin">
            <a:solidFill>
              <a:schemeClr val="bg1"/>
            </a:solidFill>
            <a:miter lim="800000"/>
            <a:headEnd/>
            <a:tailEnd/>
          </a:ln>
        </p:spPr>
      </p:pic>
      <p:sp>
        <p:nvSpPr>
          <p:cNvPr id="5299203" name="Rectangle 3"/>
          <p:cNvSpPr>
            <a:spLocks noChangeArrowheads="1"/>
          </p:cNvSpPr>
          <p:nvPr/>
        </p:nvSpPr>
        <p:spPr bwMode="auto">
          <a:xfrm>
            <a:off x="304800" y="381000"/>
            <a:ext cx="8839200" cy="446088"/>
          </a:xfrm>
          <a:prstGeom prst="rect">
            <a:avLst/>
          </a:prstGeom>
          <a:noFill/>
          <a:ln>
            <a:noFill/>
          </a:ln>
          <a:effectLst/>
          <a:extLst>
            <a:ext uri="{909E8E84-426E-40DD-AFC4-6F175D3DCCD1}"/>
            <a:ext uri="{91240B29-F687-4F45-9708-019B960494DF}"/>
            <a:ext uri="{AF507438-7753-43E0-B8FC-AC1667EBCBE1}"/>
          </a:extLst>
        </p:spPr>
        <p:txBody>
          <a:bodyPr anchor="b"/>
          <a:lstStyle/>
          <a:p>
            <a:pPr>
              <a:defRPr/>
            </a:pPr>
            <a:r>
              <a:rPr lang="es-ES" sz="2800" b="1">
                <a:solidFill>
                  <a:schemeClr val="tx2"/>
                </a:solidFill>
                <a:effectLst>
                  <a:outerShdw blurRad="38100" dist="38100" dir="2700000" algn="tl">
                    <a:srgbClr val="000000"/>
                  </a:outerShdw>
                </a:effectLst>
                <a:latin typeface="Tahoma" pitchFamily="34" charset="0"/>
              </a:rPr>
              <a:t>Aterosclerosis de gran vaso</a:t>
            </a:r>
            <a:endParaRPr lang="es-ES" sz="2800" b="1" baseline="30000">
              <a:solidFill>
                <a:schemeClr val="tx2"/>
              </a:solidFill>
              <a:effectLst>
                <a:outerShdw blurRad="38100" dist="38100" dir="2700000" algn="tl">
                  <a:srgbClr val="000000"/>
                </a:outerShdw>
              </a:effectLst>
              <a:latin typeface="Tahoma" pitchFamily="34" charset="0"/>
            </a:endParaRPr>
          </a:p>
        </p:txBody>
      </p:sp>
      <p:sp>
        <p:nvSpPr>
          <p:cNvPr id="5299204" name="Text Box 4"/>
          <p:cNvSpPr txBox="1">
            <a:spLocks noChangeArrowheads="1"/>
          </p:cNvSpPr>
          <p:nvPr/>
        </p:nvSpPr>
        <p:spPr bwMode="auto">
          <a:xfrm>
            <a:off x="5257800" y="2895600"/>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Alt. hemodinámica</a:t>
            </a:r>
          </a:p>
        </p:txBody>
      </p:sp>
      <p:sp>
        <p:nvSpPr>
          <p:cNvPr id="5299205" name="Text Box 5"/>
          <p:cNvSpPr txBox="1">
            <a:spLocks noChangeArrowheads="1"/>
          </p:cNvSpPr>
          <p:nvPr/>
        </p:nvSpPr>
        <p:spPr bwMode="auto">
          <a:xfrm>
            <a:off x="4876800" y="11430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Asintomática</a:t>
            </a:r>
          </a:p>
        </p:txBody>
      </p:sp>
      <p:sp>
        <p:nvSpPr>
          <p:cNvPr id="5299206" name="Text Box 6"/>
          <p:cNvSpPr txBox="1">
            <a:spLocks noChangeArrowheads="1"/>
          </p:cNvSpPr>
          <p:nvPr/>
        </p:nvSpPr>
        <p:spPr bwMode="auto">
          <a:xfrm>
            <a:off x="4876800" y="19954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Sintomática</a:t>
            </a:r>
          </a:p>
        </p:txBody>
      </p:sp>
      <p:sp>
        <p:nvSpPr>
          <p:cNvPr id="5299207" name="Text Box 7"/>
          <p:cNvSpPr txBox="1">
            <a:spLocks noChangeArrowheads="1"/>
          </p:cNvSpPr>
          <p:nvPr/>
        </p:nvSpPr>
        <p:spPr bwMode="auto">
          <a:xfrm>
            <a:off x="5181600" y="3505200"/>
            <a:ext cx="3657600" cy="19589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lnSpc>
                <a:spcPct val="80000"/>
              </a:lnSpc>
              <a:spcBef>
                <a:spcPct val="50000"/>
              </a:spcBef>
              <a:defRPr/>
            </a:pPr>
            <a:r>
              <a:rPr lang="es-ES" b="1">
                <a:effectLst>
                  <a:outerShdw blurRad="38100" dist="38100" dir="2700000" algn="tl">
                    <a:srgbClr val="000000"/>
                  </a:outerShdw>
                </a:effectLst>
                <a:latin typeface="Arial" pitchFamily="34" charset="0"/>
              </a:rPr>
              <a:t>Reducción del calibre vascular carotídeo</a:t>
            </a:r>
          </a:p>
          <a:p>
            <a:pPr algn="ctr">
              <a:lnSpc>
                <a:spcPct val="80000"/>
              </a:lnSpc>
              <a:spcBef>
                <a:spcPct val="50000"/>
              </a:spcBef>
              <a:defRPr/>
            </a:pPr>
            <a:endParaRPr lang="es-ES" b="1">
              <a:effectLst>
                <a:outerShdw blurRad="38100" dist="38100" dir="2700000" algn="tl">
                  <a:srgbClr val="000000"/>
                </a:outerShdw>
              </a:effectLst>
              <a:latin typeface="Arial" pitchFamily="34" charset="0"/>
            </a:endParaRPr>
          </a:p>
          <a:p>
            <a:pPr algn="ctr">
              <a:lnSpc>
                <a:spcPct val="80000"/>
              </a:lnSpc>
              <a:spcBef>
                <a:spcPct val="50000"/>
              </a:spcBef>
              <a:defRPr/>
            </a:pPr>
            <a:r>
              <a:rPr lang="es-ES" b="1">
                <a:effectLst>
                  <a:outerShdw blurRad="38100" dist="38100" dir="2700000" algn="tl">
                    <a:srgbClr val="000000"/>
                  </a:outerShdw>
                </a:effectLst>
                <a:latin typeface=""/>
              </a:rPr>
              <a:t>↓ presión perfusión</a:t>
            </a:r>
          </a:p>
          <a:p>
            <a:pPr algn="ctr">
              <a:lnSpc>
                <a:spcPct val="80000"/>
              </a:lnSpc>
              <a:spcBef>
                <a:spcPct val="50000"/>
              </a:spcBef>
              <a:defRPr/>
            </a:pPr>
            <a:r>
              <a:rPr lang="es-ES" b="1">
                <a:effectLst>
                  <a:outerShdw blurRad="38100" dist="38100" dir="2700000" algn="tl">
                    <a:srgbClr val="000000"/>
                  </a:outerShdw>
                </a:effectLst>
                <a:latin typeface=""/>
              </a:rPr>
              <a:t>↓  </a:t>
            </a:r>
            <a:r>
              <a:rPr lang="es-ES" b="1">
                <a:effectLst>
                  <a:outerShdw blurRad="38100" dist="38100" dir="2700000" algn="tl">
                    <a:srgbClr val="000000"/>
                  </a:outerShdw>
                </a:effectLst>
                <a:latin typeface="Arial" pitchFamily="34" charset="0"/>
                <a:sym typeface="Wingdings" pitchFamily="2" charset="2"/>
              </a:rPr>
              <a:t>flujo sanguíneo distal</a:t>
            </a:r>
          </a:p>
          <a:p>
            <a:pPr algn="ctr">
              <a:lnSpc>
                <a:spcPct val="80000"/>
              </a:lnSpc>
              <a:spcBef>
                <a:spcPct val="50000"/>
              </a:spcBef>
              <a:defRPr/>
            </a:pPr>
            <a:r>
              <a:rPr lang="es-ES" b="1">
                <a:effectLst>
                  <a:outerShdw blurRad="38100" dist="38100" dir="2700000" algn="tl">
                    <a:srgbClr val="000000"/>
                  </a:outerShdw>
                </a:effectLst>
                <a:latin typeface="Arial" pitchFamily="34" charset="0"/>
                <a:sym typeface="Wingdings" pitchFamily="2" charset="2"/>
              </a:rPr>
              <a:t>Afectación territorios frontera</a:t>
            </a:r>
            <a:endParaRPr lang="ca-ES" b="1">
              <a:effectLst>
                <a:outerShdw blurRad="38100" dist="38100" dir="2700000" algn="tl">
                  <a:srgbClr val="000000"/>
                </a:outerShdw>
              </a:effectLst>
              <a:latin typeface="Arial" pitchFamily="34" charset="0"/>
            </a:endParaRPr>
          </a:p>
        </p:txBody>
      </p:sp>
      <p:sp>
        <p:nvSpPr>
          <p:cNvPr id="5299208" name="AutoShape 8"/>
          <p:cNvSpPr>
            <a:spLocks noChangeArrowheads="1"/>
          </p:cNvSpPr>
          <p:nvPr/>
        </p:nvSpPr>
        <p:spPr bwMode="auto">
          <a:xfrm rot="-5400000">
            <a:off x="6781800" y="3962400"/>
            <a:ext cx="381000" cy="533400"/>
          </a:xfrm>
          <a:prstGeom prst="leftArrow">
            <a:avLst>
              <a:gd name="adj1" fmla="val 56250"/>
              <a:gd name="adj2" fmla="val 357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299209" name="Line 9"/>
          <p:cNvSpPr>
            <a:spLocks noChangeShapeType="1"/>
          </p:cNvSpPr>
          <p:nvPr/>
        </p:nvSpPr>
        <p:spPr bwMode="auto">
          <a:xfrm>
            <a:off x="5029200" y="2667000"/>
            <a:ext cx="0" cy="533400"/>
          </a:xfrm>
          <a:prstGeom prst="line">
            <a:avLst/>
          </a:prstGeom>
          <a:noFill/>
          <a:ln w="28575">
            <a:solidFill>
              <a:schemeClr val="bg1"/>
            </a:solidFill>
            <a:round/>
            <a:headEnd/>
            <a:tailEnd/>
          </a:ln>
        </p:spPr>
        <p:txBody>
          <a:bodyPr/>
          <a:lstStyle/>
          <a:p>
            <a:endParaRPr lang="en-US"/>
          </a:p>
        </p:txBody>
      </p:sp>
      <p:sp>
        <p:nvSpPr>
          <p:cNvPr id="5299210" name="Line 10"/>
          <p:cNvSpPr>
            <a:spLocks noChangeShapeType="1"/>
          </p:cNvSpPr>
          <p:nvPr/>
        </p:nvSpPr>
        <p:spPr bwMode="auto">
          <a:xfrm>
            <a:off x="5029200" y="3200400"/>
            <a:ext cx="228600" cy="0"/>
          </a:xfrm>
          <a:prstGeom prst="line">
            <a:avLst/>
          </a:prstGeom>
          <a:noFill/>
          <a:ln w="28575">
            <a:solidFill>
              <a:schemeClr val="bg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299202"/>
                                        </p:tgtEl>
                                        <p:attrNameLst>
                                          <p:attrName>style.visibility</p:attrName>
                                        </p:attrNameLst>
                                      </p:cBhvr>
                                      <p:to>
                                        <p:strVal val="visible"/>
                                      </p:to>
                                    </p:set>
                                    <p:animEffect transition="in" filter="fade">
                                      <p:cBhvr>
                                        <p:cTn id="7" dur="2000"/>
                                        <p:tgtEl>
                                          <p:spTgt spid="5299202"/>
                                        </p:tgtEl>
                                      </p:cBhvr>
                                    </p:animEffect>
                                    <p:anim calcmode="lin" valueType="num">
                                      <p:cBhvr>
                                        <p:cTn id="8" dur="2000" fill="hold"/>
                                        <p:tgtEl>
                                          <p:spTgt spid="5299202"/>
                                        </p:tgtEl>
                                        <p:attrNameLst>
                                          <p:attrName>ppt_x</p:attrName>
                                        </p:attrNameLst>
                                      </p:cBhvr>
                                      <p:tavLst>
                                        <p:tav tm="0">
                                          <p:val>
                                            <p:strVal val="#ppt_x"/>
                                          </p:val>
                                        </p:tav>
                                        <p:tav tm="100000">
                                          <p:val>
                                            <p:strVal val="#ppt_x"/>
                                          </p:val>
                                        </p:tav>
                                      </p:tavLst>
                                    </p:anim>
                                    <p:anim calcmode="lin" valueType="num">
                                      <p:cBhvr>
                                        <p:cTn id="9" dur="2000" fill="hold"/>
                                        <p:tgtEl>
                                          <p:spTgt spid="529920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299205"/>
                                        </p:tgtEl>
                                        <p:attrNameLst>
                                          <p:attrName>style.visibility</p:attrName>
                                        </p:attrNameLst>
                                      </p:cBhvr>
                                      <p:to>
                                        <p:strVal val="visible"/>
                                      </p:to>
                                    </p:set>
                                    <p:anim calcmode="lin" valueType="num">
                                      <p:cBhvr>
                                        <p:cTn id="13" dur="1000" fill="hold"/>
                                        <p:tgtEl>
                                          <p:spTgt spid="5299205"/>
                                        </p:tgtEl>
                                        <p:attrNameLst>
                                          <p:attrName>ppt_w</p:attrName>
                                        </p:attrNameLst>
                                      </p:cBhvr>
                                      <p:tavLst>
                                        <p:tav tm="0">
                                          <p:val>
                                            <p:fltVal val="0"/>
                                          </p:val>
                                        </p:tav>
                                        <p:tav tm="100000">
                                          <p:val>
                                            <p:strVal val="#ppt_w"/>
                                          </p:val>
                                        </p:tav>
                                      </p:tavLst>
                                    </p:anim>
                                    <p:anim calcmode="lin" valueType="num">
                                      <p:cBhvr>
                                        <p:cTn id="14" dur="1000" fill="hold"/>
                                        <p:tgtEl>
                                          <p:spTgt spid="5299205"/>
                                        </p:tgtEl>
                                        <p:attrNameLst>
                                          <p:attrName>ppt_h</p:attrName>
                                        </p:attrNameLst>
                                      </p:cBhvr>
                                      <p:tavLst>
                                        <p:tav tm="0">
                                          <p:val>
                                            <p:fltVal val="0"/>
                                          </p:val>
                                        </p:tav>
                                        <p:tav tm="100000">
                                          <p:val>
                                            <p:strVal val="#ppt_h"/>
                                          </p:val>
                                        </p:tav>
                                      </p:tavLst>
                                    </p:anim>
                                    <p:animEffect transition="in" filter="fade">
                                      <p:cBhvr>
                                        <p:cTn id="15" dur="1000"/>
                                        <p:tgtEl>
                                          <p:spTgt spid="5299205"/>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5299206"/>
                                        </p:tgtEl>
                                        <p:attrNameLst>
                                          <p:attrName>style.visibility</p:attrName>
                                        </p:attrNameLst>
                                      </p:cBhvr>
                                      <p:to>
                                        <p:strVal val="visible"/>
                                      </p:to>
                                    </p:set>
                                    <p:anim calcmode="lin" valueType="num">
                                      <p:cBhvr>
                                        <p:cTn id="18" dur="1000" fill="hold"/>
                                        <p:tgtEl>
                                          <p:spTgt spid="5299206"/>
                                        </p:tgtEl>
                                        <p:attrNameLst>
                                          <p:attrName>ppt_w</p:attrName>
                                        </p:attrNameLst>
                                      </p:cBhvr>
                                      <p:tavLst>
                                        <p:tav tm="0">
                                          <p:val>
                                            <p:fltVal val="0"/>
                                          </p:val>
                                        </p:tav>
                                        <p:tav tm="100000">
                                          <p:val>
                                            <p:strVal val="#ppt_w"/>
                                          </p:val>
                                        </p:tav>
                                      </p:tavLst>
                                    </p:anim>
                                    <p:anim calcmode="lin" valueType="num">
                                      <p:cBhvr>
                                        <p:cTn id="19" dur="1000" fill="hold"/>
                                        <p:tgtEl>
                                          <p:spTgt spid="5299206"/>
                                        </p:tgtEl>
                                        <p:attrNameLst>
                                          <p:attrName>ppt_h</p:attrName>
                                        </p:attrNameLst>
                                      </p:cBhvr>
                                      <p:tavLst>
                                        <p:tav tm="0">
                                          <p:val>
                                            <p:fltVal val="0"/>
                                          </p:val>
                                        </p:tav>
                                        <p:tav tm="100000">
                                          <p:val>
                                            <p:strVal val="#ppt_h"/>
                                          </p:val>
                                        </p:tav>
                                      </p:tavLst>
                                    </p:anim>
                                    <p:animEffect transition="in" filter="fade">
                                      <p:cBhvr>
                                        <p:cTn id="20" dur="1000"/>
                                        <p:tgtEl>
                                          <p:spTgt spid="5299206"/>
                                        </p:tgtEl>
                                      </p:cBhvr>
                                    </p:animEffect>
                                  </p:childTnLst>
                                </p:cTn>
                              </p:par>
                            </p:childTnLst>
                          </p:cTn>
                        </p:par>
                        <p:par>
                          <p:cTn id="21" fill="hold" nodeType="afterGroup">
                            <p:stCondLst>
                              <p:cond delay="3000"/>
                            </p:stCondLst>
                            <p:childTnLst>
                              <p:par>
                                <p:cTn id="22" presetID="5" presetClass="entr" presetSubtype="10" fill="hold" grpId="0" nodeType="afterEffect">
                                  <p:stCondLst>
                                    <p:cond delay="0"/>
                                  </p:stCondLst>
                                  <p:childTnLst>
                                    <p:set>
                                      <p:cBhvr>
                                        <p:cTn id="23" dur="1" fill="hold">
                                          <p:stCondLst>
                                            <p:cond delay="0"/>
                                          </p:stCondLst>
                                        </p:cTn>
                                        <p:tgtEl>
                                          <p:spTgt spid="5299209"/>
                                        </p:tgtEl>
                                        <p:attrNameLst>
                                          <p:attrName>style.visibility</p:attrName>
                                        </p:attrNameLst>
                                      </p:cBhvr>
                                      <p:to>
                                        <p:strVal val="visible"/>
                                      </p:to>
                                    </p:set>
                                    <p:animEffect transition="in" filter="checkerboard(across)">
                                      <p:cBhvr>
                                        <p:cTn id="24" dur="500"/>
                                        <p:tgtEl>
                                          <p:spTgt spid="529920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299210"/>
                                        </p:tgtEl>
                                        <p:attrNameLst>
                                          <p:attrName>style.visibility</p:attrName>
                                        </p:attrNameLst>
                                      </p:cBhvr>
                                      <p:to>
                                        <p:strVal val="visible"/>
                                      </p:to>
                                    </p:set>
                                    <p:animEffect transition="in" filter="checkerboard(across)">
                                      <p:cBhvr>
                                        <p:cTn id="27" dur="500"/>
                                        <p:tgtEl>
                                          <p:spTgt spid="52992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299204"/>
                                        </p:tgtEl>
                                        <p:attrNameLst>
                                          <p:attrName>style.visibility</p:attrName>
                                        </p:attrNameLst>
                                      </p:cBhvr>
                                      <p:to>
                                        <p:strVal val="visible"/>
                                      </p:to>
                                    </p:set>
                                    <p:animEffect transition="in" filter="checkerboard(across)">
                                      <p:cBhvr>
                                        <p:cTn id="30" dur="500"/>
                                        <p:tgtEl>
                                          <p:spTgt spid="5299204"/>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5299204"/>
                                        </p:tgtEl>
                                        <p:attrNameLst>
                                          <p:attrName>style.visibility</p:attrName>
                                        </p:attrNameLst>
                                      </p:cBhvr>
                                      <p:to>
                                        <p:strVal val="visible"/>
                                      </p:to>
                                    </p:set>
                                    <p:animEffect transition="in" filter="checkerboard(across)">
                                      <p:cBhvr>
                                        <p:cTn id="33" dur="1000"/>
                                        <p:tgtEl>
                                          <p:spTgt spid="5299204"/>
                                        </p:tgtEl>
                                      </p:cBhvr>
                                    </p:animEffect>
                                  </p:childTnLst>
                                </p:cTn>
                              </p:par>
                            </p:childTnLst>
                          </p:cTn>
                        </p:par>
                        <p:par>
                          <p:cTn id="34" fill="hold" nodeType="afterGroup">
                            <p:stCondLst>
                              <p:cond delay="4000"/>
                            </p:stCondLst>
                            <p:childTnLst>
                              <p:par>
                                <p:cTn id="35" presetID="29" presetClass="entr" presetSubtype="0" fill="hold" grpId="0" nodeType="afterEffect">
                                  <p:stCondLst>
                                    <p:cond delay="0"/>
                                  </p:stCondLst>
                                  <p:childTnLst>
                                    <p:set>
                                      <p:cBhvr>
                                        <p:cTn id="36" dur="1" fill="hold">
                                          <p:stCondLst>
                                            <p:cond delay="0"/>
                                          </p:stCondLst>
                                        </p:cTn>
                                        <p:tgtEl>
                                          <p:spTgt spid="5299207"/>
                                        </p:tgtEl>
                                        <p:attrNameLst>
                                          <p:attrName>style.visibility</p:attrName>
                                        </p:attrNameLst>
                                      </p:cBhvr>
                                      <p:to>
                                        <p:strVal val="visible"/>
                                      </p:to>
                                    </p:set>
                                    <p:anim calcmode="lin" valueType="num">
                                      <p:cBhvr>
                                        <p:cTn id="37" dur="2000" fill="hold"/>
                                        <p:tgtEl>
                                          <p:spTgt spid="5299207"/>
                                        </p:tgtEl>
                                        <p:attrNameLst>
                                          <p:attrName>ppt_x</p:attrName>
                                        </p:attrNameLst>
                                      </p:cBhvr>
                                      <p:tavLst>
                                        <p:tav tm="0">
                                          <p:val>
                                            <p:strVal val="#ppt_x-.2"/>
                                          </p:val>
                                        </p:tav>
                                        <p:tav tm="100000">
                                          <p:val>
                                            <p:strVal val="#ppt_x"/>
                                          </p:val>
                                        </p:tav>
                                      </p:tavLst>
                                    </p:anim>
                                    <p:anim calcmode="lin" valueType="num">
                                      <p:cBhvr>
                                        <p:cTn id="38" dur="2000" fill="hold"/>
                                        <p:tgtEl>
                                          <p:spTgt spid="5299207"/>
                                        </p:tgtEl>
                                        <p:attrNameLst>
                                          <p:attrName>ppt_y</p:attrName>
                                        </p:attrNameLst>
                                      </p:cBhvr>
                                      <p:tavLst>
                                        <p:tav tm="0">
                                          <p:val>
                                            <p:strVal val="#ppt_y"/>
                                          </p:val>
                                        </p:tav>
                                        <p:tav tm="100000">
                                          <p:val>
                                            <p:strVal val="#ppt_y"/>
                                          </p:val>
                                        </p:tav>
                                      </p:tavLst>
                                    </p:anim>
                                    <p:animEffect transition="in" filter="wipe(right)" prLst="gradientSize: 0.1">
                                      <p:cBhvr>
                                        <p:cTn id="39" dur="2000"/>
                                        <p:tgtEl>
                                          <p:spTgt spid="5299207"/>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5299208"/>
                                        </p:tgtEl>
                                        <p:attrNameLst>
                                          <p:attrName>style.visibility</p:attrName>
                                        </p:attrNameLst>
                                      </p:cBhvr>
                                      <p:to>
                                        <p:strVal val="visible"/>
                                      </p:to>
                                    </p:set>
                                    <p:animEffect transition="in" filter="fade">
                                      <p:cBhvr>
                                        <p:cTn id="42" dur="2000"/>
                                        <p:tgtEl>
                                          <p:spTgt spid="5299208"/>
                                        </p:tgtEl>
                                      </p:cBhvr>
                                    </p:animEffect>
                                    <p:anim calcmode="lin" valueType="num">
                                      <p:cBhvr>
                                        <p:cTn id="43" dur="2000" fill="hold"/>
                                        <p:tgtEl>
                                          <p:spTgt spid="5299208"/>
                                        </p:tgtEl>
                                        <p:attrNameLst>
                                          <p:attrName>ppt_x</p:attrName>
                                        </p:attrNameLst>
                                      </p:cBhvr>
                                      <p:tavLst>
                                        <p:tav tm="0">
                                          <p:val>
                                            <p:strVal val="#ppt_x"/>
                                          </p:val>
                                        </p:tav>
                                        <p:tav tm="100000">
                                          <p:val>
                                            <p:strVal val="#ppt_x"/>
                                          </p:val>
                                        </p:tav>
                                      </p:tavLst>
                                    </p:anim>
                                    <p:anim calcmode="lin" valueType="num">
                                      <p:cBhvr>
                                        <p:cTn id="44" dur="2000" fill="hold"/>
                                        <p:tgtEl>
                                          <p:spTgt spid="5299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9204" grpId="0" animBg="1"/>
      <p:bldP spid="5299204" grpId="1" animBg="1"/>
      <p:bldP spid="5299205" grpId="0" animBg="1"/>
      <p:bldP spid="5299206" grpId="0" animBg="1"/>
      <p:bldP spid="5299207" grpId="0"/>
      <p:bldP spid="5299208" grpId="0" animBg="1"/>
      <p:bldP spid="5299209" grpId="0" animBg="1"/>
      <p:bldP spid="52992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75617" name="Picture 2" descr="brainattack"/>
          <p:cNvPicPr>
            <a:picLocks noChangeAspect="1" noChangeArrowheads="1"/>
          </p:cNvPicPr>
          <p:nvPr/>
        </p:nvPicPr>
        <p:blipFill>
          <a:blip r:embed="rId3"/>
          <a:srcRect/>
          <a:stretch>
            <a:fillRect/>
          </a:stretch>
        </p:blipFill>
        <p:spPr bwMode="auto">
          <a:xfrm>
            <a:off x="457200" y="1143000"/>
            <a:ext cx="4041775" cy="5410200"/>
          </a:xfrm>
          <a:prstGeom prst="rect">
            <a:avLst/>
          </a:prstGeom>
          <a:noFill/>
          <a:ln w="57150" cmpd="thickThin">
            <a:solidFill>
              <a:schemeClr val="bg1"/>
            </a:solidFill>
            <a:miter lim="800000"/>
            <a:headEnd/>
            <a:tailEnd/>
          </a:ln>
        </p:spPr>
      </p:pic>
      <p:sp>
        <p:nvSpPr>
          <p:cNvPr id="5301251" name="Rectangle 3"/>
          <p:cNvSpPr>
            <a:spLocks noChangeArrowheads="1"/>
          </p:cNvSpPr>
          <p:nvPr/>
        </p:nvSpPr>
        <p:spPr bwMode="auto">
          <a:xfrm>
            <a:off x="304800" y="381000"/>
            <a:ext cx="8839200" cy="446088"/>
          </a:xfrm>
          <a:prstGeom prst="rect">
            <a:avLst/>
          </a:prstGeom>
          <a:noFill/>
          <a:ln>
            <a:noFill/>
          </a:ln>
          <a:effectLst/>
          <a:extLst>
            <a:ext uri="{909E8E84-426E-40DD-AFC4-6F175D3DCCD1}"/>
            <a:ext uri="{91240B29-F687-4F45-9708-019B960494DF}"/>
            <a:ext uri="{AF507438-7753-43E0-B8FC-AC1667EBCBE1}"/>
          </a:extLst>
        </p:spPr>
        <p:txBody>
          <a:bodyPr anchor="b"/>
          <a:lstStyle/>
          <a:p>
            <a:pPr>
              <a:defRPr/>
            </a:pPr>
            <a:r>
              <a:rPr lang="es-ES" sz="2800" b="1">
                <a:solidFill>
                  <a:schemeClr val="tx2"/>
                </a:solidFill>
                <a:effectLst>
                  <a:outerShdw blurRad="38100" dist="38100" dir="2700000" algn="tl">
                    <a:srgbClr val="000000"/>
                  </a:outerShdw>
                </a:effectLst>
                <a:latin typeface="Tahoma" pitchFamily="34" charset="0"/>
              </a:rPr>
              <a:t>Aterosclerosis de gran vaso</a:t>
            </a:r>
            <a:endParaRPr lang="es-ES" sz="2800" b="1" baseline="30000">
              <a:solidFill>
                <a:schemeClr val="tx2"/>
              </a:solidFill>
              <a:effectLst>
                <a:outerShdw blurRad="38100" dist="38100" dir="2700000" algn="tl">
                  <a:srgbClr val="000000"/>
                </a:outerShdw>
              </a:effectLst>
              <a:latin typeface="Tahoma" pitchFamily="34" charset="0"/>
            </a:endParaRPr>
          </a:p>
        </p:txBody>
      </p:sp>
      <p:sp>
        <p:nvSpPr>
          <p:cNvPr id="5301252" name="Text Box 4"/>
          <p:cNvSpPr txBox="1">
            <a:spLocks noChangeArrowheads="1"/>
          </p:cNvSpPr>
          <p:nvPr/>
        </p:nvSpPr>
        <p:spPr bwMode="auto">
          <a:xfrm>
            <a:off x="5257800" y="3505200"/>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Oclusión vascular</a:t>
            </a:r>
          </a:p>
        </p:txBody>
      </p:sp>
      <p:sp>
        <p:nvSpPr>
          <p:cNvPr id="5301253" name="Text Box 5"/>
          <p:cNvSpPr txBox="1">
            <a:spLocks noChangeArrowheads="1"/>
          </p:cNvSpPr>
          <p:nvPr/>
        </p:nvSpPr>
        <p:spPr bwMode="auto">
          <a:xfrm>
            <a:off x="5257800" y="2895600"/>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Alt. hemodinámica</a:t>
            </a:r>
          </a:p>
        </p:txBody>
      </p:sp>
      <p:sp>
        <p:nvSpPr>
          <p:cNvPr id="5301254" name="Text Box 6"/>
          <p:cNvSpPr txBox="1">
            <a:spLocks noChangeArrowheads="1"/>
          </p:cNvSpPr>
          <p:nvPr/>
        </p:nvSpPr>
        <p:spPr bwMode="auto">
          <a:xfrm>
            <a:off x="4876800" y="11430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Asintomática</a:t>
            </a:r>
          </a:p>
        </p:txBody>
      </p:sp>
      <p:sp>
        <p:nvSpPr>
          <p:cNvPr id="5301255" name="Text Box 7"/>
          <p:cNvSpPr txBox="1">
            <a:spLocks noChangeArrowheads="1"/>
          </p:cNvSpPr>
          <p:nvPr/>
        </p:nvSpPr>
        <p:spPr bwMode="auto">
          <a:xfrm>
            <a:off x="4876800" y="19954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Sintomática</a:t>
            </a:r>
          </a:p>
        </p:txBody>
      </p:sp>
      <p:sp>
        <p:nvSpPr>
          <p:cNvPr id="5301256" name="Text Box 8"/>
          <p:cNvSpPr txBox="1">
            <a:spLocks noChangeArrowheads="1"/>
          </p:cNvSpPr>
          <p:nvPr/>
        </p:nvSpPr>
        <p:spPr bwMode="auto">
          <a:xfrm>
            <a:off x="5181600" y="4137025"/>
            <a:ext cx="3657600" cy="19589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lnSpc>
                <a:spcPct val="80000"/>
              </a:lnSpc>
              <a:spcBef>
                <a:spcPct val="50000"/>
              </a:spcBef>
              <a:defRPr/>
            </a:pPr>
            <a:r>
              <a:rPr lang="es-ES" b="1">
                <a:effectLst>
                  <a:outerShdw blurRad="38100" dist="38100" dir="2700000" algn="tl">
                    <a:srgbClr val="000000"/>
                  </a:outerShdw>
                </a:effectLst>
                <a:latin typeface="Arial" pitchFamily="34" charset="0"/>
              </a:rPr>
              <a:t>Aumento rápido del tamaño de la placa ateromatosa</a:t>
            </a:r>
          </a:p>
          <a:p>
            <a:pPr algn="ctr">
              <a:lnSpc>
                <a:spcPct val="80000"/>
              </a:lnSpc>
              <a:spcBef>
                <a:spcPct val="50000"/>
              </a:spcBef>
              <a:defRPr/>
            </a:pPr>
            <a:endParaRPr lang="es-ES" b="1">
              <a:effectLst>
                <a:outerShdw blurRad="38100" dist="38100" dir="2700000" algn="tl">
                  <a:srgbClr val="000000"/>
                </a:outerShdw>
              </a:effectLst>
              <a:latin typeface="Arial" pitchFamily="34" charset="0"/>
            </a:endParaRPr>
          </a:p>
          <a:p>
            <a:pPr algn="ctr">
              <a:lnSpc>
                <a:spcPct val="80000"/>
              </a:lnSpc>
              <a:spcBef>
                <a:spcPct val="50000"/>
              </a:spcBef>
              <a:defRPr/>
            </a:pPr>
            <a:endParaRPr lang="es-ES" b="1">
              <a:effectLst>
                <a:outerShdw blurRad="38100" dist="38100" dir="2700000" algn="tl">
                  <a:srgbClr val="000000"/>
                </a:outerShdw>
              </a:effectLst>
              <a:latin typeface=""/>
            </a:endParaRPr>
          </a:p>
          <a:p>
            <a:pPr algn="ctr">
              <a:lnSpc>
                <a:spcPct val="80000"/>
              </a:lnSpc>
              <a:spcBef>
                <a:spcPct val="50000"/>
              </a:spcBef>
              <a:defRPr/>
            </a:pPr>
            <a:r>
              <a:rPr lang="es-ES" b="1">
                <a:effectLst>
                  <a:outerShdw blurRad="38100" dist="38100" dir="2700000" algn="tl">
                    <a:srgbClr val="000000"/>
                  </a:outerShdw>
                </a:effectLst>
                <a:latin typeface=""/>
              </a:rPr>
              <a:t>Hemorragia intraplaca</a:t>
            </a:r>
          </a:p>
          <a:p>
            <a:pPr algn="ctr">
              <a:lnSpc>
                <a:spcPct val="80000"/>
              </a:lnSpc>
              <a:spcBef>
                <a:spcPct val="50000"/>
              </a:spcBef>
              <a:defRPr/>
            </a:pPr>
            <a:r>
              <a:rPr lang="es-ES" b="1">
                <a:effectLst>
                  <a:outerShdw blurRad="38100" dist="38100" dir="2700000" algn="tl">
                    <a:srgbClr val="000000"/>
                  </a:outerShdw>
                </a:effectLst>
                <a:latin typeface=""/>
              </a:rPr>
              <a:t>Ulceraciones superficiales</a:t>
            </a:r>
            <a:endParaRPr lang="ca-ES" b="1">
              <a:effectLst>
                <a:outerShdw blurRad="38100" dist="38100" dir="2700000" algn="tl">
                  <a:srgbClr val="000000"/>
                </a:outerShdw>
              </a:effectLst>
              <a:latin typeface="Arial" pitchFamily="34" charset="0"/>
            </a:endParaRPr>
          </a:p>
        </p:txBody>
      </p:sp>
      <p:sp>
        <p:nvSpPr>
          <p:cNvPr id="5301257" name="AutoShape 9"/>
          <p:cNvSpPr>
            <a:spLocks noChangeArrowheads="1"/>
          </p:cNvSpPr>
          <p:nvPr/>
        </p:nvSpPr>
        <p:spPr bwMode="auto">
          <a:xfrm rot="5400000">
            <a:off x="6743700" y="4762500"/>
            <a:ext cx="457200" cy="533400"/>
          </a:xfrm>
          <a:prstGeom prst="leftArrow">
            <a:avLst>
              <a:gd name="adj1" fmla="val 56250"/>
              <a:gd name="adj2" fmla="val 357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301258" name="Line 10"/>
          <p:cNvSpPr>
            <a:spLocks noChangeShapeType="1"/>
          </p:cNvSpPr>
          <p:nvPr/>
        </p:nvSpPr>
        <p:spPr bwMode="auto">
          <a:xfrm>
            <a:off x="5029200" y="2667000"/>
            <a:ext cx="0" cy="1066800"/>
          </a:xfrm>
          <a:prstGeom prst="line">
            <a:avLst/>
          </a:prstGeom>
          <a:noFill/>
          <a:ln w="28575">
            <a:solidFill>
              <a:schemeClr val="bg1"/>
            </a:solidFill>
            <a:round/>
            <a:headEnd/>
            <a:tailEnd/>
          </a:ln>
        </p:spPr>
        <p:txBody>
          <a:bodyPr/>
          <a:lstStyle/>
          <a:p>
            <a:endParaRPr lang="en-US"/>
          </a:p>
        </p:txBody>
      </p:sp>
      <p:sp>
        <p:nvSpPr>
          <p:cNvPr id="4975626" name="Line 11"/>
          <p:cNvSpPr>
            <a:spLocks noChangeShapeType="1"/>
          </p:cNvSpPr>
          <p:nvPr/>
        </p:nvSpPr>
        <p:spPr bwMode="auto">
          <a:xfrm>
            <a:off x="5029200" y="3200400"/>
            <a:ext cx="228600" cy="0"/>
          </a:xfrm>
          <a:prstGeom prst="line">
            <a:avLst/>
          </a:prstGeom>
          <a:noFill/>
          <a:ln w="28575">
            <a:solidFill>
              <a:schemeClr val="bg1"/>
            </a:solidFill>
            <a:round/>
            <a:headEnd/>
            <a:tailEnd/>
          </a:ln>
        </p:spPr>
        <p:txBody>
          <a:bodyPr/>
          <a:lstStyle/>
          <a:p>
            <a:endParaRPr lang="en-US"/>
          </a:p>
        </p:txBody>
      </p:sp>
      <p:sp>
        <p:nvSpPr>
          <p:cNvPr id="5301260" name="Line 12"/>
          <p:cNvSpPr>
            <a:spLocks noChangeShapeType="1"/>
          </p:cNvSpPr>
          <p:nvPr/>
        </p:nvSpPr>
        <p:spPr bwMode="auto">
          <a:xfrm>
            <a:off x="5029200" y="3717925"/>
            <a:ext cx="228600" cy="0"/>
          </a:xfrm>
          <a:prstGeom prst="line">
            <a:avLst/>
          </a:prstGeom>
          <a:noFill/>
          <a:ln w="28575">
            <a:solidFill>
              <a:schemeClr val="bg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01252"/>
                                        </p:tgtEl>
                                        <p:attrNameLst>
                                          <p:attrName>style.visibility</p:attrName>
                                        </p:attrNameLst>
                                      </p:cBhvr>
                                      <p:to>
                                        <p:strVal val="visible"/>
                                      </p:to>
                                    </p:set>
                                    <p:animEffect transition="in" filter="checkerboard(across)">
                                      <p:cBhvr>
                                        <p:cTn id="7" dur="1000"/>
                                        <p:tgtEl>
                                          <p:spTgt spid="53012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301260"/>
                                        </p:tgtEl>
                                        <p:attrNameLst>
                                          <p:attrName>style.visibility</p:attrName>
                                        </p:attrNameLst>
                                      </p:cBhvr>
                                      <p:to>
                                        <p:strVal val="visible"/>
                                      </p:to>
                                    </p:set>
                                    <p:animEffect transition="in" filter="checkerboard(across)">
                                      <p:cBhvr>
                                        <p:cTn id="10" dur="1000"/>
                                        <p:tgtEl>
                                          <p:spTgt spid="530126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301258"/>
                                        </p:tgtEl>
                                        <p:attrNameLst>
                                          <p:attrName>style.visibility</p:attrName>
                                        </p:attrNameLst>
                                      </p:cBhvr>
                                      <p:to>
                                        <p:strVal val="visible"/>
                                      </p:to>
                                    </p:set>
                                    <p:animEffect transition="in" filter="checkerboard(across)">
                                      <p:cBhvr>
                                        <p:cTn id="13" dur="1000"/>
                                        <p:tgtEl>
                                          <p:spTgt spid="5301258"/>
                                        </p:tgtEl>
                                      </p:cBhvr>
                                    </p:animEffect>
                                  </p:childTnLst>
                                </p:cTn>
                              </p:par>
                            </p:childTnLst>
                          </p:cTn>
                        </p:par>
                        <p:par>
                          <p:cTn id="14" fill="hold" nodeType="afterGroup">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5301256"/>
                                        </p:tgtEl>
                                        <p:attrNameLst>
                                          <p:attrName>style.visibility</p:attrName>
                                        </p:attrNameLst>
                                      </p:cBhvr>
                                      <p:to>
                                        <p:strVal val="visible"/>
                                      </p:to>
                                    </p:set>
                                    <p:anim calcmode="lin" valueType="num">
                                      <p:cBhvr>
                                        <p:cTn id="17" dur="2000" fill="hold"/>
                                        <p:tgtEl>
                                          <p:spTgt spid="5301256"/>
                                        </p:tgtEl>
                                        <p:attrNameLst>
                                          <p:attrName>ppt_x</p:attrName>
                                        </p:attrNameLst>
                                      </p:cBhvr>
                                      <p:tavLst>
                                        <p:tav tm="0">
                                          <p:val>
                                            <p:strVal val="#ppt_x-.2"/>
                                          </p:val>
                                        </p:tav>
                                        <p:tav tm="100000">
                                          <p:val>
                                            <p:strVal val="#ppt_x"/>
                                          </p:val>
                                        </p:tav>
                                      </p:tavLst>
                                    </p:anim>
                                    <p:anim calcmode="lin" valueType="num">
                                      <p:cBhvr>
                                        <p:cTn id="18" dur="2000" fill="hold"/>
                                        <p:tgtEl>
                                          <p:spTgt spid="5301256"/>
                                        </p:tgtEl>
                                        <p:attrNameLst>
                                          <p:attrName>ppt_y</p:attrName>
                                        </p:attrNameLst>
                                      </p:cBhvr>
                                      <p:tavLst>
                                        <p:tav tm="0">
                                          <p:val>
                                            <p:strVal val="#ppt_y"/>
                                          </p:val>
                                        </p:tav>
                                        <p:tav tm="100000">
                                          <p:val>
                                            <p:strVal val="#ppt_y"/>
                                          </p:val>
                                        </p:tav>
                                      </p:tavLst>
                                    </p:anim>
                                    <p:animEffect transition="in" filter="wipe(right)" prLst="gradientSize: 0.1">
                                      <p:cBhvr>
                                        <p:cTn id="19" dur="2000"/>
                                        <p:tgtEl>
                                          <p:spTgt spid="530125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01257"/>
                                        </p:tgtEl>
                                        <p:attrNameLst>
                                          <p:attrName>style.visibility</p:attrName>
                                        </p:attrNameLst>
                                      </p:cBhvr>
                                      <p:to>
                                        <p:strVal val="visible"/>
                                      </p:to>
                                    </p:set>
                                    <p:animEffect transition="in" filter="fade">
                                      <p:cBhvr>
                                        <p:cTn id="22" dur="2000"/>
                                        <p:tgtEl>
                                          <p:spTgt spid="5301257"/>
                                        </p:tgtEl>
                                      </p:cBhvr>
                                    </p:animEffect>
                                    <p:anim calcmode="lin" valueType="num">
                                      <p:cBhvr>
                                        <p:cTn id="23" dur="2000" fill="hold"/>
                                        <p:tgtEl>
                                          <p:spTgt spid="5301257"/>
                                        </p:tgtEl>
                                        <p:attrNameLst>
                                          <p:attrName>ppt_x</p:attrName>
                                        </p:attrNameLst>
                                      </p:cBhvr>
                                      <p:tavLst>
                                        <p:tav tm="0">
                                          <p:val>
                                            <p:strVal val="#ppt_x"/>
                                          </p:val>
                                        </p:tav>
                                        <p:tav tm="100000">
                                          <p:val>
                                            <p:strVal val="#ppt_x"/>
                                          </p:val>
                                        </p:tav>
                                      </p:tavLst>
                                    </p:anim>
                                    <p:anim calcmode="lin" valueType="num">
                                      <p:cBhvr>
                                        <p:cTn id="24" dur="2000" fill="hold"/>
                                        <p:tgtEl>
                                          <p:spTgt spid="5301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1252" grpId="0" animBg="1"/>
      <p:bldP spid="5301256" grpId="0"/>
      <p:bldP spid="5301257" grpId="0" animBg="1"/>
      <p:bldP spid="5301258" grpId="0" animBg="1"/>
      <p:bldP spid="530126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77665" name="Picture 2" descr="brainattack"/>
          <p:cNvPicPr>
            <a:picLocks noChangeAspect="1" noChangeArrowheads="1"/>
          </p:cNvPicPr>
          <p:nvPr/>
        </p:nvPicPr>
        <p:blipFill>
          <a:blip r:embed="rId3"/>
          <a:srcRect/>
          <a:stretch>
            <a:fillRect/>
          </a:stretch>
        </p:blipFill>
        <p:spPr bwMode="auto">
          <a:xfrm>
            <a:off x="457200" y="1143000"/>
            <a:ext cx="4041775" cy="5410200"/>
          </a:xfrm>
          <a:prstGeom prst="rect">
            <a:avLst/>
          </a:prstGeom>
          <a:noFill/>
          <a:ln w="57150" cmpd="thickThin">
            <a:solidFill>
              <a:schemeClr val="bg1"/>
            </a:solidFill>
            <a:miter lim="800000"/>
            <a:headEnd/>
            <a:tailEnd/>
          </a:ln>
        </p:spPr>
      </p:pic>
      <p:sp>
        <p:nvSpPr>
          <p:cNvPr id="5303299" name="Rectangle 3"/>
          <p:cNvSpPr>
            <a:spLocks noChangeArrowheads="1"/>
          </p:cNvSpPr>
          <p:nvPr/>
        </p:nvSpPr>
        <p:spPr bwMode="auto">
          <a:xfrm>
            <a:off x="304800" y="381000"/>
            <a:ext cx="8839200" cy="446088"/>
          </a:xfrm>
          <a:prstGeom prst="rect">
            <a:avLst/>
          </a:prstGeom>
          <a:noFill/>
          <a:ln>
            <a:noFill/>
          </a:ln>
          <a:effectLst/>
          <a:extLst>
            <a:ext uri="{909E8E84-426E-40DD-AFC4-6F175D3DCCD1}"/>
            <a:ext uri="{91240B29-F687-4F45-9708-019B960494DF}"/>
            <a:ext uri="{AF507438-7753-43E0-B8FC-AC1667EBCBE1}"/>
          </a:extLst>
        </p:spPr>
        <p:txBody>
          <a:bodyPr anchor="b"/>
          <a:lstStyle/>
          <a:p>
            <a:pPr>
              <a:defRPr/>
            </a:pPr>
            <a:r>
              <a:rPr lang="es-ES" sz="2800" b="1">
                <a:solidFill>
                  <a:schemeClr val="tx2"/>
                </a:solidFill>
                <a:effectLst>
                  <a:outerShdw blurRad="38100" dist="38100" dir="2700000" algn="tl">
                    <a:srgbClr val="000000"/>
                  </a:outerShdw>
                </a:effectLst>
                <a:latin typeface="Tahoma" pitchFamily="34" charset="0"/>
              </a:rPr>
              <a:t>Aterosclerosis de gran vaso</a:t>
            </a:r>
            <a:endParaRPr lang="es-ES" sz="2800" b="1" baseline="30000">
              <a:solidFill>
                <a:schemeClr val="tx2"/>
              </a:solidFill>
              <a:effectLst>
                <a:outerShdw blurRad="38100" dist="38100" dir="2700000" algn="tl">
                  <a:srgbClr val="000000"/>
                </a:outerShdw>
              </a:effectLst>
              <a:latin typeface="Tahoma" pitchFamily="34" charset="0"/>
            </a:endParaRPr>
          </a:p>
        </p:txBody>
      </p:sp>
      <p:sp>
        <p:nvSpPr>
          <p:cNvPr id="5303300" name="Text Box 4"/>
          <p:cNvSpPr txBox="1">
            <a:spLocks noChangeArrowheads="1"/>
          </p:cNvSpPr>
          <p:nvPr/>
        </p:nvSpPr>
        <p:spPr bwMode="auto">
          <a:xfrm>
            <a:off x="5257800" y="3521075"/>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Oclusión vascular</a:t>
            </a:r>
          </a:p>
        </p:txBody>
      </p:sp>
      <p:sp>
        <p:nvSpPr>
          <p:cNvPr id="5303301" name="Text Box 5"/>
          <p:cNvSpPr txBox="1">
            <a:spLocks noChangeArrowheads="1"/>
          </p:cNvSpPr>
          <p:nvPr/>
        </p:nvSpPr>
        <p:spPr bwMode="auto">
          <a:xfrm>
            <a:off x="5257800" y="2895600"/>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Alt. hemodinámica</a:t>
            </a:r>
          </a:p>
        </p:txBody>
      </p:sp>
      <p:sp>
        <p:nvSpPr>
          <p:cNvPr id="5303302" name="Text Box 6"/>
          <p:cNvSpPr txBox="1">
            <a:spLocks noChangeArrowheads="1"/>
          </p:cNvSpPr>
          <p:nvPr/>
        </p:nvSpPr>
        <p:spPr bwMode="auto">
          <a:xfrm>
            <a:off x="4876800" y="11430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Asintomática</a:t>
            </a:r>
          </a:p>
        </p:txBody>
      </p:sp>
      <p:sp>
        <p:nvSpPr>
          <p:cNvPr id="5303303" name="Text Box 7"/>
          <p:cNvSpPr txBox="1">
            <a:spLocks noChangeArrowheads="1"/>
          </p:cNvSpPr>
          <p:nvPr/>
        </p:nvSpPr>
        <p:spPr bwMode="auto">
          <a:xfrm>
            <a:off x="4876800" y="19954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Sintomática</a:t>
            </a:r>
          </a:p>
        </p:txBody>
      </p:sp>
      <p:sp>
        <p:nvSpPr>
          <p:cNvPr id="5303304" name="Text Box 8"/>
          <p:cNvSpPr txBox="1">
            <a:spLocks noChangeArrowheads="1"/>
          </p:cNvSpPr>
          <p:nvPr/>
        </p:nvSpPr>
        <p:spPr bwMode="auto">
          <a:xfrm>
            <a:off x="5257800" y="4130675"/>
            <a:ext cx="3352800" cy="441325"/>
          </a:xfrm>
          <a:prstGeom prst="rect">
            <a:avLst/>
          </a:prstGeom>
          <a:solidFill>
            <a:srgbClr val="660033">
              <a:alpha val="20000"/>
            </a:srgbClr>
          </a:solidFill>
          <a:ln w="57150" cmpd="thickThin">
            <a:solidFill>
              <a:schemeClr val="bg1"/>
            </a:solidFill>
            <a:miter lim="800000"/>
            <a:headEnd/>
            <a:tailEnd/>
          </a:ln>
          <a:effectLst/>
          <a:extLst>
            <a:ext uri="{AF507438-7753-43E0-B8FC-AC1667EBCBE1}"/>
          </a:extLst>
        </p:spPr>
        <p:txBody>
          <a:bodyPr>
            <a:spAutoFit/>
          </a:bodyPr>
          <a:lstStyle/>
          <a:p>
            <a:pPr algn="ctr">
              <a:lnSpc>
                <a:spcPct val="80000"/>
              </a:lnSpc>
              <a:spcBef>
                <a:spcPct val="50000"/>
              </a:spcBef>
              <a:defRPr/>
            </a:pPr>
            <a:r>
              <a:rPr lang="es-ES" sz="2400" b="1">
                <a:solidFill>
                  <a:srgbClr val="CC3300"/>
                </a:solidFill>
                <a:effectLst>
                  <a:outerShdw blurRad="38100" dist="38100" dir="2700000" algn="tl">
                    <a:srgbClr val="000000"/>
                  </a:outerShdw>
                </a:effectLst>
                <a:latin typeface="Arial" pitchFamily="34" charset="0"/>
              </a:rPr>
              <a:t>Oclusión a distancia</a:t>
            </a:r>
          </a:p>
        </p:txBody>
      </p:sp>
      <p:sp>
        <p:nvSpPr>
          <p:cNvPr id="5303305" name="Text Box 9"/>
          <p:cNvSpPr txBox="1">
            <a:spLocks noChangeArrowheads="1"/>
          </p:cNvSpPr>
          <p:nvPr/>
        </p:nvSpPr>
        <p:spPr bwMode="auto">
          <a:xfrm>
            <a:off x="5334000" y="4832350"/>
            <a:ext cx="3276600" cy="11874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lnSpc>
                <a:spcPct val="80000"/>
              </a:lnSpc>
              <a:spcBef>
                <a:spcPct val="50000"/>
              </a:spcBef>
              <a:defRPr/>
            </a:pPr>
            <a:r>
              <a:rPr lang="es-ES" b="1">
                <a:effectLst>
                  <a:outerShdw blurRad="38100" dist="38100" dir="2700000" algn="tl">
                    <a:srgbClr val="000000"/>
                  </a:outerShdw>
                </a:effectLst>
                <a:latin typeface="Arial" pitchFamily="34" charset="0"/>
              </a:rPr>
              <a:t>Oclusión vascular intracraneal secundaria a un émbolo formado por material que se ha generado en la placa ateromatosa</a:t>
            </a:r>
            <a:endParaRPr lang="ca-ES" b="1">
              <a:effectLst>
                <a:outerShdw blurRad="38100" dist="38100" dir="2700000" algn="tl">
                  <a:srgbClr val="000000"/>
                </a:outerShdw>
              </a:effectLst>
              <a:latin typeface="Arial" pitchFamily="34" charset="0"/>
            </a:endParaRPr>
          </a:p>
        </p:txBody>
      </p:sp>
      <p:sp>
        <p:nvSpPr>
          <p:cNvPr id="5303306" name="Line 10"/>
          <p:cNvSpPr>
            <a:spLocks noChangeShapeType="1"/>
          </p:cNvSpPr>
          <p:nvPr/>
        </p:nvSpPr>
        <p:spPr bwMode="auto">
          <a:xfrm>
            <a:off x="5029200" y="2667000"/>
            <a:ext cx="0" cy="1676400"/>
          </a:xfrm>
          <a:prstGeom prst="line">
            <a:avLst/>
          </a:prstGeom>
          <a:noFill/>
          <a:ln w="28575">
            <a:solidFill>
              <a:schemeClr val="bg1"/>
            </a:solidFill>
            <a:round/>
            <a:headEnd/>
            <a:tailEnd/>
          </a:ln>
        </p:spPr>
        <p:txBody>
          <a:bodyPr/>
          <a:lstStyle/>
          <a:p>
            <a:endParaRPr lang="en-US"/>
          </a:p>
        </p:txBody>
      </p:sp>
      <p:sp>
        <p:nvSpPr>
          <p:cNvPr id="4977674" name="Line 11"/>
          <p:cNvSpPr>
            <a:spLocks noChangeShapeType="1"/>
          </p:cNvSpPr>
          <p:nvPr/>
        </p:nvSpPr>
        <p:spPr bwMode="auto">
          <a:xfrm>
            <a:off x="5029200" y="3200400"/>
            <a:ext cx="228600" cy="0"/>
          </a:xfrm>
          <a:prstGeom prst="line">
            <a:avLst/>
          </a:prstGeom>
          <a:noFill/>
          <a:ln w="28575">
            <a:solidFill>
              <a:schemeClr val="bg1"/>
            </a:solidFill>
            <a:round/>
            <a:headEnd/>
            <a:tailEnd/>
          </a:ln>
        </p:spPr>
        <p:txBody>
          <a:bodyPr/>
          <a:lstStyle/>
          <a:p>
            <a:endParaRPr lang="en-US"/>
          </a:p>
        </p:txBody>
      </p:sp>
      <p:sp>
        <p:nvSpPr>
          <p:cNvPr id="5303308" name="Line 12"/>
          <p:cNvSpPr>
            <a:spLocks noChangeShapeType="1"/>
          </p:cNvSpPr>
          <p:nvPr/>
        </p:nvSpPr>
        <p:spPr bwMode="auto">
          <a:xfrm>
            <a:off x="5029200" y="4343400"/>
            <a:ext cx="228600" cy="0"/>
          </a:xfrm>
          <a:prstGeom prst="line">
            <a:avLst/>
          </a:prstGeom>
          <a:noFill/>
          <a:ln w="28575">
            <a:solidFill>
              <a:schemeClr val="bg1"/>
            </a:solidFill>
            <a:round/>
            <a:headEnd/>
            <a:tailEnd/>
          </a:ln>
        </p:spPr>
        <p:txBody>
          <a:bodyPr/>
          <a:lstStyle/>
          <a:p>
            <a:endParaRPr lang="en-US"/>
          </a:p>
        </p:txBody>
      </p:sp>
      <p:sp>
        <p:nvSpPr>
          <p:cNvPr id="4977676" name="Line 13"/>
          <p:cNvSpPr>
            <a:spLocks noChangeShapeType="1"/>
          </p:cNvSpPr>
          <p:nvPr/>
        </p:nvSpPr>
        <p:spPr bwMode="auto">
          <a:xfrm>
            <a:off x="5029200" y="3749675"/>
            <a:ext cx="228600" cy="0"/>
          </a:xfrm>
          <a:prstGeom prst="line">
            <a:avLst/>
          </a:prstGeom>
          <a:noFill/>
          <a:ln w="28575">
            <a:solidFill>
              <a:schemeClr val="bg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03306"/>
                                        </p:tgtEl>
                                        <p:attrNameLst>
                                          <p:attrName>style.visibility</p:attrName>
                                        </p:attrNameLst>
                                      </p:cBhvr>
                                      <p:to>
                                        <p:strVal val="visible"/>
                                      </p:to>
                                    </p:set>
                                    <p:animEffect transition="in" filter="checkerboard(across)">
                                      <p:cBhvr>
                                        <p:cTn id="7" dur="1000"/>
                                        <p:tgtEl>
                                          <p:spTgt spid="53033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303308"/>
                                        </p:tgtEl>
                                        <p:attrNameLst>
                                          <p:attrName>style.visibility</p:attrName>
                                        </p:attrNameLst>
                                      </p:cBhvr>
                                      <p:to>
                                        <p:strVal val="visible"/>
                                      </p:to>
                                    </p:set>
                                    <p:animEffect transition="in" filter="checkerboard(across)">
                                      <p:cBhvr>
                                        <p:cTn id="10" dur="500"/>
                                        <p:tgtEl>
                                          <p:spTgt spid="530330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303304"/>
                                        </p:tgtEl>
                                        <p:attrNameLst>
                                          <p:attrName>style.visibility</p:attrName>
                                        </p:attrNameLst>
                                      </p:cBhvr>
                                      <p:to>
                                        <p:strVal val="visible"/>
                                      </p:to>
                                    </p:set>
                                    <p:animEffect transition="in" filter="checkerboard(across)">
                                      <p:cBhvr>
                                        <p:cTn id="13" dur="500"/>
                                        <p:tgtEl>
                                          <p:spTgt spid="5303304"/>
                                        </p:tgtEl>
                                      </p:cBhvr>
                                    </p:animEffect>
                                  </p:childTnLst>
                                </p:cTn>
                              </p:par>
                            </p:childTnLst>
                          </p:cTn>
                        </p:par>
                        <p:par>
                          <p:cTn id="14" fill="hold" nodeType="afterGroup">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5303305"/>
                                        </p:tgtEl>
                                        <p:attrNameLst>
                                          <p:attrName>style.visibility</p:attrName>
                                        </p:attrNameLst>
                                      </p:cBhvr>
                                      <p:to>
                                        <p:strVal val="visible"/>
                                      </p:to>
                                    </p:set>
                                    <p:anim calcmode="lin" valueType="num">
                                      <p:cBhvr>
                                        <p:cTn id="17" dur="2000" fill="hold"/>
                                        <p:tgtEl>
                                          <p:spTgt spid="5303305"/>
                                        </p:tgtEl>
                                        <p:attrNameLst>
                                          <p:attrName>ppt_x</p:attrName>
                                        </p:attrNameLst>
                                      </p:cBhvr>
                                      <p:tavLst>
                                        <p:tav tm="0">
                                          <p:val>
                                            <p:strVal val="#ppt_x-.2"/>
                                          </p:val>
                                        </p:tav>
                                        <p:tav tm="100000">
                                          <p:val>
                                            <p:strVal val="#ppt_x"/>
                                          </p:val>
                                        </p:tav>
                                      </p:tavLst>
                                    </p:anim>
                                    <p:anim calcmode="lin" valueType="num">
                                      <p:cBhvr>
                                        <p:cTn id="18" dur="2000" fill="hold"/>
                                        <p:tgtEl>
                                          <p:spTgt spid="5303305"/>
                                        </p:tgtEl>
                                        <p:attrNameLst>
                                          <p:attrName>ppt_y</p:attrName>
                                        </p:attrNameLst>
                                      </p:cBhvr>
                                      <p:tavLst>
                                        <p:tav tm="0">
                                          <p:val>
                                            <p:strVal val="#ppt_y"/>
                                          </p:val>
                                        </p:tav>
                                        <p:tav tm="100000">
                                          <p:val>
                                            <p:strVal val="#ppt_y"/>
                                          </p:val>
                                        </p:tav>
                                      </p:tavLst>
                                    </p:anim>
                                    <p:animEffect transition="in" filter="wipe(right)" prLst="gradientSize: 0.1">
                                      <p:cBhvr>
                                        <p:cTn id="19" dur="2000"/>
                                        <p:tgtEl>
                                          <p:spTgt spid="530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3304" grpId="0" animBg="1"/>
      <p:bldP spid="5303305" grpId="0"/>
      <p:bldP spid="5303306" grpId="0" animBg="1"/>
      <p:bldP spid="530330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5330"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35331"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isquémico</a:t>
            </a:r>
          </a:p>
        </p:txBody>
      </p:sp>
      <p:sp>
        <p:nvSpPr>
          <p:cNvPr id="4835332" name="Text Box 4"/>
          <p:cNvSpPr txBox="1">
            <a:spLocks noChangeArrowheads="1"/>
          </p:cNvSpPr>
          <p:nvPr/>
        </p:nvSpPr>
        <p:spPr bwMode="auto">
          <a:xfrm>
            <a:off x="990600" y="2819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Aterotrombótico</a:t>
            </a:r>
          </a:p>
        </p:txBody>
      </p:sp>
      <p:sp>
        <p:nvSpPr>
          <p:cNvPr id="4835333"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hemorrágico</a:t>
            </a:r>
          </a:p>
        </p:txBody>
      </p:sp>
      <p:sp>
        <p:nvSpPr>
          <p:cNvPr id="4835334" name="Text Box 6"/>
          <p:cNvSpPr txBox="1">
            <a:spLocks noChangeArrowheads="1"/>
          </p:cNvSpPr>
          <p:nvPr/>
        </p:nvSpPr>
        <p:spPr bwMode="auto">
          <a:xfrm>
            <a:off x="990600" y="3581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Cardioembólico</a:t>
            </a:r>
          </a:p>
        </p:txBody>
      </p:sp>
      <p:sp>
        <p:nvSpPr>
          <p:cNvPr id="4979718"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5336" name="Text Box 8"/>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35337" name="Text Box 9"/>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979721" name="AutoShape 10"/>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79722" name="AutoShape 11"/>
          <p:cNvSpPr>
            <a:spLocks noChangeArrowheads="1"/>
          </p:cNvSpPr>
          <p:nvPr/>
        </p:nvSpPr>
        <p:spPr bwMode="auto">
          <a:xfrm flipH="1">
            <a:off x="533400" y="2992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5340" name="Text Box 12"/>
          <p:cNvSpPr txBox="1">
            <a:spLocks noChangeArrowheads="1"/>
          </p:cNvSpPr>
          <p:nvPr/>
        </p:nvSpPr>
        <p:spPr bwMode="auto">
          <a:xfrm>
            <a:off x="990600" y="43576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Infarto lacunar</a:t>
            </a:r>
          </a:p>
        </p:txBody>
      </p:sp>
      <p:sp>
        <p:nvSpPr>
          <p:cNvPr id="4835341" name="Text Box 13"/>
          <p:cNvSpPr txBox="1">
            <a:spLocks noChangeArrowheads="1"/>
          </p:cNvSpPr>
          <p:nvPr/>
        </p:nvSpPr>
        <p:spPr bwMode="auto">
          <a:xfrm>
            <a:off x="990600" y="5105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Causa inhabitual</a:t>
            </a:r>
          </a:p>
        </p:txBody>
      </p:sp>
      <p:sp>
        <p:nvSpPr>
          <p:cNvPr id="4835342" name="Text Box 14"/>
          <p:cNvSpPr txBox="1">
            <a:spLocks noChangeArrowheads="1"/>
          </p:cNvSpPr>
          <p:nvPr/>
        </p:nvSpPr>
        <p:spPr bwMode="auto">
          <a:xfrm>
            <a:off x="990600" y="58816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Origen indeterminado</a:t>
            </a:r>
          </a:p>
        </p:txBody>
      </p:sp>
      <p:sp>
        <p:nvSpPr>
          <p:cNvPr id="4835343" name="AutoShape 15"/>
          <p:cNvSpPr>
            <a:spLocks noChangeArrowheads="1"/>
          </p:cNvSpPr>
          <p:nvPr/>
        </p:nvSpPr>
        <p:spPr bwMode="auto">
          <a:xfrm flipH="1">
            <a:off x="533400" y="3754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79727" name="AutoShape 16"/>
          <p:cNvSpPr>
            <a:spLocks noChangeArrowheads="1"/>
          </p:cNvSpPr>
          <p:nvPr/>
        </p:nvSpPr>
        <p:spPr bwMode="auto">
          <a:xfrm flipH="1">
            <a:off x="5334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79728" name="AutoShape 17"/>
          <p:cNvSpPr>
            <a:spLocks noChangeArrowheads="1"/>
          </p:cNvSpPr>
          <p:nvPr/>
        </p:nvSpPr>
        <p:spPr bwMode="auto">
          <a:xfrm flipH="1">
            <a:off x="5334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79729" name="AutoShape 18"/>
          <p:cNvSpPr>
            <a:spLocks noChangeArrowheads="1"/>
          </p:cNvSpPr>
          <p:nvPr/>
        </p:nvSpPr>
        <p:spPr bwMode="auto">
          <a:xfrm flipH="1">
            <a:off x="533400" y="45926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5347" name="Text Box 19"/>
          <p:cNvSpPr txBox="1">
            <a:spLocks noChangeArrowheads="1"/>
          </p:cNvSpPr>
          <p:nvPr/>
        </p:nvSpPr>
        <p:spPr bwMode="auto">
          <a:xfrm>
            <a:off x="4724400" y="2613025"/>
            <a:ext cx="3657600" cy="968375"/>
          </a:xfrm>
          <a:prstGeom prst="rect">
            <a:avLst/>
          </a:prstGeom>
          <a:noFill/>
          <a:ln>
            <a:noFill/>
          </a:ln>
          <a:effectLst/>
          <a:extLst/>
        </p:spPr>
        <p:txBody>
          <a:bodyPr>
            <a:spAutoFit/>
          </a:bodyPr>
          <a:lstStyle/>
          <a:p>
            <a:pPr algn="ctr">
              <a:lnSpc>
                <a:spcPct val="80000"/>
              </a:lnSpc>
              <a:spcBef>
                <a:spcPct val="50000"/>
              </a:spcBef>
              <a:defRPr/>
            </a:pPr>
            <a:r>
              <a:rPr lang="es-ES" sz="2400" b="1">
                <a:solidFill>
                  <a:srgbClr val="91AFBF"/>
                </a:solidFill>
                <a:effectLst>
                  <a:outerShdw blurRad="38100" dist="38100" dir="2700000" algn="tl">
                    <a:srgbClr val="000000"/>
                  </a:outerShdw>
                </a:effectLst>
                <a:cs typeface="Tahoma" pitchFamily="34" charset="0"/>
              </a:rPr>
              <a:t>Oclusión de una arteria por un émbolo originado en el corazón</a:t>
            </a:r>
            <a:endParaRPr lang="ca-ES" sz="2400" b="1">
              <a:solidFill>
                <a:srgbClr val="91AFBF"/>
              </a:solidFill>
              <a:effectLst>
                <a:outerShdw blurRad="38100" dist="38100" dir="2700000" algn="tl">
                  <a:srgbClr val="000000"/>
                </a:outerShdw>
              </a:effectLst>
              <a:cs typeface="Tahoma" pitchFamily="34" charset="0"/>
            </a:endParaRPr>
          </a:p>
        </p:txBody>
      </p:sp>
      <p:pic>
        <p:nvPicPr>
          <p:cNvPr id="4835348" name="Picture 20" descr="0axlspqv[1]"/>
          <p:cNvPicPr>
            <a:picLocks noChangeAspect="1" noChangeArrowheads="1"/>
          </p:cNvPicPr>
          <p:nvPr/>
        </p:nvPicPr>
        <p:blipFill>
          <a:blip r:embed="rId3"/>
          <a:srcRect/>
          <a:stretch>
            <a:fillRect/>
          </a:stretch>
        </p:blipFill>
        <p:spPr bwMode="auto">
          <a:xfrm>
            <a:off x="5943600" y="3733800"/>
            <a:ext cx="2520950" cy="2971800"/>
          </a:xfrm>
          <a:prstGeom prst="rect">
            <a:avLst/>
          </a:prstGeom>
          <a:noFill/>
          <a:effectLst>
            <a:outerShdw dist="35921" dir="2700000" algn="ctr" rotWithShape="0">
              <a:schemeClr val="bg2"/>
            </a:outerShdw>
          </a:effectLst>
          <a:extLst/>
        </p:spPr>
      </p:pic>
      <p:sp>
        <p:nvSpPr>
          <p:cNvPr id="4835349" name="Text Box 21"/>
          <p:cNvSpPr txBox="1">
            <a:spLocks noChangeArrowheads="1"/>
          </p:cNvSpPr>
          <p:nvPr/>
        </p:nvSpPr>
        <p:spPr bwMode="auto">
          <a:xfrm>
            <a:off x="4114800" y="36576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15%</a:t>
            </a:r>
            <a:endParaRPr lang="es-ES_tradnl" sz="2000" b="1">
              <a:solidFill>
                <a:srgbClr val="336699"/>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35334"/>
                                        </p:tgtEl>
                                        <p:attrNameLst>
                                          <p:attrName>style.visibility</p:attrName>
                                        </p:attrNameLst>
                                      </p:cBhvr>
                                      <p:to>
                                        <p:strVal val="visible"/>
                                      </p:to>
                                    </p:set>
                                    <p:anim calcmode="lin" valueType="num">
                                      <p:cBhvr>
                                        <p:cTn id="7" dur="500" fill="hold"/>
                                        <p:tgtEl>
                                          <p:spTgt spid="4835334"/>
                                        </p:tgtEl>
                                        <p:attrNameLst>
                                          <p:attrName>ppt_w</p:attrName>
                                        </p:attrNameLst>
                                      </p:cBhvr>
                                      <p:tavLst>
                                        <p:tav tm="0">
                                          <p:val>
                                            <p:fltVal val="0"/>
                                          </p:val>
                                        </p:tav>
                                        <p:tav tm="100000">
                                          <p:val>
                                            <p:strVal val="#ppt_w"/>
                                          </p:val>
                                        </p:tav>
                                      </p:tavLst>
                                    </p:anim>
                                    <p:anim calcmode="lin" valueType="num">
                                      <p:cBhvr>
                                        <p:cTn id="8" dur="500" fill="hold"/>
                                        <p:tgtEl>
                                          <p:spTgt spid="483533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35343"/>
                                        </p:tgtEl>
                                        <p:attrNameLst>
                                          <p:attrName>style.visibility</p:attrName>
                                        </p:attrNameLst>
                                      </p:cBhvr>
                                      <p:to>
                                        <p:strVal val="visible"/>
                                      </p:to>
                                    </p:set>
                                    <p:animEffect transition="in" filter="fade">
                                      <p:cBhvr>
                                        <p:cTn id="11" dur="1000"/>
                                        <p:tgtEl>
                                          <p:spTgt spid="4835343"/>
                                        </p:tgtEl>
                                      </p:cBhvr>
                                    </p:animEffect>
                                    <p:anim calcmode="lin" valueType="num">
                                      <p:cBhvr>
                                        <p:cTn id="12" dur="1000" fill="hold"/>
                                        <p:tgtEl>
                                          <p:spTgt spid="4835343"/>
                                        </p:tgtEl>
                                        <p:attrNameLst>
                                          <p:attrName>ppt_x</p:attrName>
                                        </p:attrNameLst>
                                      </p:cBhvr>
                                      <p:tavLst>
                                        <p:tav tm="0">
                                          <p:val>
                                            <p:strVal val="#ppt_x"/>
                                          </p:val>
                                        </p:tav>
                                        <p:tav tm="100000">
                                          <p:val>
                                            <p:strVal val="#ppt_x"/>
                                          </p:val>
                                        </p:tav>
                                      </p:tavLst>
                                    </p:anim>
                                    <p:anim calcmode="lin" valueType="num">
                                      <p:cBhvr>
                                        <p:cTn id="13" dur="1000" fill="hold"/>
                                        <p:tgtEl>
                                          <p:spTgt spid="4835343"/>
                                        </p:tgtEl>
                                        <p:attrNameLst>
                                          <p:attrName>ppt_y</p:attrName>
                                        </p:attrNameLst>
                                      </p:cBhvr>
                                      <p:tavLst>
                                        <p:tav tm="0">
                                          <p:val>
                                            <p:strVal val="#ppt_y+.1"/>
                                          </p:val>
                                        </p:tav>
                                        <p:tav tm="100000">
                                          <p:val>
                                            <p:strVal val="#ppt_y"/>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4835349"/>
                                        </p:tgtEl>
                                        <p:attrNameLst>
                                          <p:attrName>style.visibility</p:attrName>
                                        </p:attrNameLst>
                                      </p:cBhvr>
                                      <p:to>
                                        <p:strVal val="visible"/>
                                      </p:to>
                                    </p:set>
                                    <p:anim calcmode="lin" valueType="num">
                                      <p:cBhvr>
                                        <p:cTn id="16" dur="1000" fill="hold"/>
                                        <p:tgtEl>
                                          <p:spTgt spid="4835349"/>
                                        </p:tgtEl>
                                        <p:attrNameLst>
                                          <p:attrName>ppt_w</p:attrName>
                                        </p:attrNameLst>
                                      </p:cBhvr>
                                      <p:tavLst>
                                        <p:tav tm="0">
                                          <p:val>
                                            <p:fltVal val="0"/>
                                          </p:val>
                                        </p:tav>
                                        <p:tav tm="100000">
                                          <p:val>
                                            <p:strVal val="#ppt_w"/>
                                          </p:val>
                                        </p:tav>
                                      </p:tavLst>
                                    </p:anim>
                                    <p:anim calcmode="lin" valueType="num">
                                      <p:cBhvr>
                                        <p:cTn id="17" dur="1000" fill="hold"/>
                                        <p:tgtEl>
                                          <p:spTgt spid="48353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5" presetClass="entr" presetSubtype="10" fill="hold" grpId="1" nodeType="afterEffect">
                                  <p:stCondLst>
                                    <p:cond delay="0"/>
                                  </p:stCondLst>
                                  <p:childTnLst>
                                    <p:set>
                                      <p:cBhvr>
                                        <p:cTn id="20" dur="1" fill="hold">
                                          <p:stCondLst>
                                            <p:cond delay="0"/>
                                          </p:stCondLst>
                                        </p:cTn>
                                        <p:tgtEl>
                                          <p:spTgt spid="4835334"/>
                                        </p:tgtEl>
                                        <p:attrNameLst>
                                          <p:attrName>style.visibility</p:attrName>
                                        </p:attrNameLst>
                                      </p:cBhvr>
                                      <p:to>
                                        <p:strVal val="visible"/>
                                      </p:to>
                                    </p:set>
                                    <p:animEffect transition="in" filter="checkerboard(across)">
                                      <p:cBhvr>
                                        <p:cTn id="21" dur="500"/>
                                        <p:tgtEl>
                                          <p:spTgt spid="4835334"/>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835347"/>
                                        </p:tgtEl>
                                        <p:attrNameLst>
                                          <p:attrName>style.visibility</p:attrName>
                                        </p:attrNameLst>
                                      </p:cBhvr>
                                      <p:to>
                                        <p:strVal val="visible"/>
                                      </p:to>
                                    </p:set>
                                    <p:animEffect transition="in" filter="fade">
                                      <p:cBhvr>
                                        <p:cTn id="25" dur="2000"/>
                                        <p:tgtEl>
                                          <p:spTgt spid="4835347"/>
                                        </p:tgtEl>
                                      </p:cBhvr>
                                    </p:animEffect>
                                  </p:childTnLst>
                                </p:cTn>
                              </p:par>
                              <p:par>
                                <p:cTn id="26" presetID="23" presetClass="entr" presetSubtype="16" fill="hold" nodeType="withEffect">
                                  <p:stCondLst>
                                    <p:cond delay="0"/>
                                  </p:stCondLst>
                                  <p:childTnLst>
                                    <p:set>
                                      <p:cBhvr>
                                        <p:cTn id="27" dur="1" fill="hold">
                                          <p:stCondLst>
                                            <p:cond delay="0"/>
                                          </p:stCondLst>
                                        </p:cTn>
                                        <p:tgtEl>
                                          <p:spTgt spid="4835348"/>
                                        </p:tgtEl>
                                        <p:attrNameLst>
                                          <p:attrName>style.visibility</p:attrName>
                                        </p:attrNameLst>
                                      </p:cBhvr>
                                      <p:to>
                                        <p:strVal val="visible"/>
                                      </p:to>
                                    </p:set>
                                    <p:anim calcmode="lin" valueType="num">
                                      <p:cBhvr>
                                        <p:cTn id="28" dur="2000" fill="hold"/>
                                        <p:tgtEl>
                                          <p:spTgt spid="4835348"/>
                                        </p:tgtEl>
                                        <p:attrNameLst>
                                          <p:attrName>ppt_w</p:attrName>
                                        </p:attrNameLst>
                                      </p:cBhvr>
                                      <p:tavLst>
                                        <p:tav tm="0">
                                          <p:val>
                                            <p:fltVal val="0"/>
                                          </p:val>
                                        </p:tav>
                                        <p:tav tm="100000">
                                          <p:val>
                                            <p:strVal val="#ppt_w"/>
                                          </p:val>
                                        </p:tav>
                                      </p:tavLst>
                                    </p:anim>
                                    <p:anim calcmode="lin" valueType="num">
                                      <p:cBhvr>
                                        <p:cTn id="29" dur="2000" fill="hold"/>
                                        <p:tgtEl>
                                          <p:spTgt spid="48353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5334" grpId="0" animBg="1"/>
      <p:bldP spid="4835334" grpId="1" animBg="1"/>
      <p:bldP spid="4835343" grpId="0" animBg="1"/>
      <p:bldP spid="4835347" grpId="0"/>
      <p:bldP spid="483534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37378"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37379"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isquémico</a:t>
            </a:r>
          </a:p>
        </p:txBody>
      </p:sp>
      <p:sp>
        <p:nvSpPr>
          <p:cNvPr id="4837380" name="Text Box 4"/>
          <p:cNvSpPr txBox="1">
            <a:spLocks noChangeArrowheads="1"/>
          </p:cNvSpPr>
          <p:nvPr/>
        </p:nvSpPr>
        <p:spPr bwMode="auto">
          <a:xfrm>
            <a:off x="990600" y="2819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Aterotrombótico</a:t>
            </a:r>
          </a:p>
        </p:txBody>
      </p:sp>
      <p:sp>
        <p:nvSpPr>
          <p:cNvPr id="4837381"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hemorrágico</a:t>
            </a:r>
          </a:p>
        </p:txBody>
      </p:sp>
      <p:sp>
        <p:nvSpPr>
          <p:cNvPr id="4837382" name="Text Box 6"/>
          <p:cNvSpPr txBox="1">
            <a:spLocks noChangeArrowheads="1"/>
          </p:cNvSpPr>
          <p:nvPr/>
        </p:nvSpPr>
        <p:spPr bwMode="auto">
          <a:xfrm>
            <a:off x="990600" y="3581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Cardioembólico</a:t>
            </a:r>
          </a:p>
        </p:txBody>
      </p:sp>
      <p:sp>
        <p:nvSpPr>
          <p:cNvPr id="4981766"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7384" name="Text Box 8"/>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37385" name="Text Box 9"/>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981769" name="AutoShape 10"/>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1770" name="AutoShape 11"/>
          <p:cNvSpPr>
            <a:spLocks noChangeArrowheads="1"/>
          </p:cNvSpPr>
          <p:nvPr/>
        </p:nvSpPr>
        <p:spPr bwMode="auto">
          <a:xfrm flipH="1">
            <a:off x="533400" y="2992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7388" name="Text Box 12"/>
          <p:cNvSpPr txBox="1">
            <a:spLocks noChangeArrowheads="1"/>
          </p:cNvSpPr>
          <p:nvPr/>
        </p:nvSpPr>
        <p:spPr bwMode="auto">
          <a:xfrm>
            <a:off x="990600" y="43576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Infarto lacunar</a:t>
            </a:r>
          </a:p>
        </p:txBody>
      </p:sp>
      <p:sp>
        <p:nvSpPr>
          <p:cNvPr id="4837389" name="Text Box 13"/>
          <p:cNvSpPr txBox="1">
            <a:spLocks noChangeArrowheads="1"/>
          </p:cNvSpPr>
          <p:nvPr/>
        </p:nvSpPr>
        <p:spPr bwMode="auto">
          <a:xfrm>
            <a:off x="990600" y="5105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Causa inhabitual</a:t>
            </a:r>
          </a:p>
        </p:txBody>
      </p:sp>
      <p:sp>
        <p:nvSpPr>
          <p:cNvPr id="4837390" name="Text Box 14"/>
          <p:cNvSpPr txBox="1">
            <a:spLocks noChangeArrowheads="1"/>
          </p:cNvSpPr>
          <p:nvPr/>
        </p:nvSpPr>
        <p:spPr bwMode="auto">
          <a:xfrm>
            <a:off x="990600" y="58816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Origen indeterminado</a:t>
            </a:r>
          </a:p>
        </p:txBody>
      </p:sp>
      <p:sp>
        <p:nvSpPr>
          <p:cNvPr id="4981774" name="AutoShape 15"/>
          <p:cNvSpPr>
            <a:spLocks noChangeArrowheads="1"/>
          </p:cNvSpPr>
          <p:nvPr/>
        </p:nvSpPr>
        <p:spPr bwMode="auto">
          <a:xfrm flipH="1">
            <a:off x="533400" y="3754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1775" name="AutoShape 16"/>
          <p:cNvSpPr>
            <a:spLocks noChangeArrowheads="1"/>
          </p:cNvSpPr>
          <p:nvPr/>
        </p:nvSpPr>
        <p:spPr bwMode="auto">
          <a:xfrm flipH="1">
            <a:off x="5334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1776" name="AutoShape 17"/>
          <p:cNvSpPr>
            <a:spLocks noChangeArrowheads="1"/>
          </p:cNvSpPr>
          <p:nvPr/>
        </p:nvSpPr>
        <p:spPr bwMode="auto">
          <a:xfrm flipH="1">
            <a:off x="5334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7394" name="AutoShape 18"/>
          <p:cNvSpPr>
            <a:spLocks noChangeArrowheads="1"/>
          </p:cNvSpPr>
          <p:nvPr/>
        </p:nvSpPr>
        <p:spPr bwMode="auto">
          <a:xfrm flipH="1">
            <a:off x="533400" y="45926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7395" name="Text Box 19"/>
          <p:cNvSpPr txBox="1">
            <a:spLocks noChangeArrowheads="1"/>
          </p:cNvSpPr>
          <p:nvPr/>
        </p:nvSpPr>
        <p:spPr bwMode="auto">
          <a:xfrm>
            <a:off x="4724400" y="2819400"/>
            <a:ext cx="3886200" cy="1260475"/>
          </a:xfrm>
          <a:prstGeom prst="rect">
            <a:avLst/>
          </a:prstGeom>
          <a:noFill/>
          <a:ln>
            <a:noFill/>
          </a:ln>
          <a:effectLst/>
          <a:extLst/>
        </p:spPr>
        <p:txBody>
          <a:bodyPr>
            <a:spAutoFit/>
          </a:bodyPr>
          <a:lstStyle/>
          <a:p>
            <a:pPr algn="ctr">
              <a:lnSpc>
                <a:spcPct val="80000"/>
              </a:lnSpc>
              <a:spcBef>
                <a:spcPct val="50000"/>
              </a:spcBef>
              <a:defRPr/>
            </a:pPr>
            <a:r>
              <a:rPr lang="es-ES" sz="2400" b="1">
                <a:solidFill>
                  <a:srgbClr val="91AFBF"/>
                </a:solidFill>
                <a:effectLst>
                  <a:outerShdw blurRad="38100" dist="38100" dir="2700000" algn="tl">
                    <a:srgbClr val="000000"/>
                  </a:outerShdw>
                </a:effectLst>
                <a:cs typeface="Tahoma" pitchFamily="34" charset="0"/>
              </a:rPr>
              <a:t>Infarto de pequeño tamaño (&lt; 15 mm) localizado en el territorio de una arteria perforante</a:t>
            </a:r>
            <a:endParaRPr lang="ca-ES" sz="2400" b="1">
              <a:solidFill>
                <a:srgbClr val="91AFBF"/>
              </a:solidFill>
              <a:effectLst>
                <a:outerShdw blurRad="38100" dist="38100" dir="2700000" algn="tl">
                  <a:srgbClr val="000000"/>
                </a:outerShdw>
              </a:effectLst>
              <a:cs typeface="Tahoma" pitchFamily="34" charset="0"/>
            </a:endParaRPr>
          </a:p>
        </p:txBody>
      </p:sp>
      <p:sp>
        <p:nvSpPr>
          <p:cNvPr id="4837396" name="Text Box 20"/>
          <p:cNvSpPr txBox="1">
            <a:spLocks noChangeArrowheads="1"/>
          </p:cNvSpPr>
          <p:nvPr/>
        </p:nvSpPr>
        <p:spPr bwMode="auto">
          <a:xfrm>
            <a:off x="4114800" y="4479925"/>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37397" name="Text Box 21"/>
          <p:cNvSpPr txBox="1">
            <a:spLocks noGrp="1" noChangeArrowheads="1"/>
          </p:cNvSpPr>
          <p:nvPr>
            <p:ph type="title"/>
          </p:nvPr>
        </p:nvSpPr>
        <p:spPr>
          <a:xfrm>
            <a:off x="5181600" y="4572000"/>
            <a:ext cx="1905000" cy="1108075"/>
          </a:xfrm>
        </p:spPr>
        <p:txBody>
          <a:bodyPr/>
          <a:lstStyle/>
          <a:p>
            <a:pPr algn="ctr" eaLnBrk="1" hangingPunct="1">
              <a:lnSpc>
                <a:spcPct val="80000"/>
              </a:lnSpc>
              <a:spcBef>
                <a:spcPct val="50000"/>
              </a:spcBef>
              <a:defRPr/>
            </a:pPr>
            <a:r>
              <a:rPr lang="es-ES" sz="2400" b="1" dirty="0">
                <a:solidFill>
                  <a:schemeClr val="tx1"/>
                </a:solidFill>
                <a:effectLst>
                  <a:outerShdw blurRad="38100" dist="38100" dir="2700000" algn="tl">
                    <a:srgbClr val="000000"/>
                  </a:outerShdw>
                </a:effectLst>
                <a:latin typeface="Arial" charset="0"/>
              </a:rPr>
              <a:t>Típico de </a:t>
            </a:r>
            <a:r>
              <a:rPr lang="es-ES" sz="2400" b="1" dirty="0" smtClean="0">
                <a:solidFill>
                  <a:schemeClr val="tx1"/>
                </a:solidFill>
                <a:effectLst>
                  <a:outerShdw blurRad="38100" dist="38100" dir="2700000" algn="tl">
                    <a:srgbClr val="000000"/>
                  </a:outerShdw>
                </a:effectLst>
                <a:latin typeface="Arial" charset="0"/>
              </a:rPr>
              <a:t>HTA </a:t>
            </a:r>
            <a:r>
              <a:rPr lang="es-ES" sz="2400" b="1" dirty="0">
                <a:solidFill>
                  <a:schemeClr val="tx1"/>
                </a:solidFill>
                <a:effectLst>
                  <a:outerShdw blurRad="38100" dist="38100" dir="2700000" algn="tl">
                    <a:srgbClr val="000000"/>
                  </a:outerShdw>
                </a:effectLst>
                <a:latin typeface="Arial" charset="0"/>
              </a:rPr>
              <a:t>+/- otros FRCV</a:t>
            </a:r>
            <a:endParaRPr lang="ca-ES" sz="2400" b="1" dirty="0">
              <a:solidFill>
                <a:schemeClr val="tx1"/>
              </a:solidFill>
              <a:effectLst>
                <a:outerShdw blurRad="38100" dist="38100" dir="2700000" algn="tl">
                  <a:srgbClr val="000000"/>
                </a:outerShdw>
              </a:effectLst>
              <a:latin typeface="Arial" charset="0"/>
            </a:endParaRPr>
          </a:p>
        </p:txBody>
      </p:sp>
      <p:sp>
        <p:nvSpPr>
          <p:cNvPr id="4837398" name="AutoShape 22"/>
          <p:cNvSpPr>
            <a:spLocks noChangeArrowheads="1"/>
          </p:cNvSpPr>
          <p:nvPr/>
        </p:nvSpPr>
        <p:spPr bwMode="auto">
          <a:xfrm rot="5400000" flipH="1">
            <a:off x="5989638" y="4297363"/>
            <a:ext cx="341312"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pic>
        <p:nvPicPr>
          <p:cNvPr id="4981782" name="Picture 23" descr="C:\Users\Carme\Documents\MI BIBLIOTECA\MIS APUNTES-NEURO\VASCULAR\AIT - AVC ISQUEMICO\IMAGEN - AVC ISQUEMICO ANTERIOR\ICTUS LACUNAR-1.jpg"/>
          <p:cNvPicPr>
            <a:picLocks noChangeAspect="1" noChangeArrowheads="1"/>
          </p:cNvPicPr>
          <p:nvPr/>
        </p:nvPicPr>
        <p:blipFill>
          <a:blip r:embed="rId3"/>
          <a:srcRect/>
          <a:stretch>
            <a:fillRect/>
          </a:stretch>
        </p:blipFill>
        <p:spPr bwMode="auto">
          <a:xfrm>
            <a:off x="7162800" y="4513263"/>
            <a:ext cx="1565275" cy="1887537"/>
          </a:xfrm>
          <a:prstGeom prst="rect">
            <a:avLst/>
          </a:prstGeom>
          <a:noFill/>
          <a:ln w="952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37388"/>
                                        </p:tgtEl>
                                        <p:attrNameLst>
                                          <p:attrName>style.visibility</p:attrName>
                                        </p:attrNameLst>
                                      </p:cBhvr>
                                      <p:to>
                                        <p:strVal val="visible"/>
                                      </p:to>
                                    </p:set>
                                    <p:anim calcmode="lin" valueType="num">
                                      <p:cBhvr>
                                        <p:cTn id="7" dur="500" fill="hold"/>
                                        <p:tgtEl>
                                          <p:spTgt spid="4837388"/>
                                        </p:tgtEl>
                                        <p:attrNameLst>
                                          <p:attrName>ppt_w</p:attrName>
                                        </p:attrNameLst>
                                      </p:cBhvr>
                                      <p:tavLst>
                                        <p:tav tm="0">
                                          <p:val>
                                            <p:fltVal val="0"/>
                                          </p:val>
                                        </p:tav>
                                        <p:tav tm="100000">
                                          <p:val>
                                            <p:strVal val="#ppt_w"/>
                                          </p:val>
                                        </p:tav>
                                      </p:tavLst>
                                    </p:anim>
                                    <p:anim calcmode="lin" valueType="num">
                                      <p:cBhvr>
                                        <p:cTn id="8" dur="500" fill="hold"/>
                                        <p:tgtEl>
                                          <p:spTgt spid="4837388"/>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37394"/>
                                        </p:tgtEl>
                                        <p:attrNameLst>
                                          <p:attrName>style.visibility</p:attrName>
                                        </p:attrNameLst>
                                      </p:cBhvr>
                                      <p:to>
                                        <p:strVal val="visible"/>
                                      </p:to>
                                    </p:set>
                                    <p:animEffect transition="in" filter="fade">
                                      <p:cBhvr>
                                        <p:cTn id="11" dur="1000"/>
                                        <p:tgtEl>
                                          <p:spTgt spid="4837394"/>
                                        </p:tgtEl>
                                      </p:cBhvr>
                                    </p:animEffect>
                                    <p:anim calcmode="lin" valueType="num">
                                      <p:cBhvr>
                                        <p:cTn id="12" dur="1000" fill="hold"/>
                                        <p:tgtEl>
                                          <p:spTgt spid="4837394"/>
                                        </p:tgtEl>
                                        <p:attrNameLst>
                                          <p:attrName>ppt_x</p:attrName>
                                        </p:attrNameLst>
                                      </p:cBhvr>
                                      <p:tavLst>
                                        <p:tav tm="0">
                                          <p:val>
                                            <p:strVal val="#ppt_x"/>
                                          </p:val>
                                        </p:tav>
                                        <p:tav tm="100000">
                                          <p:val>
                                            <p:strVal val="#ppt_x"/>
                                          </p:val>
                                        </p:tav>
                                      </p:tavLst>
                                    </p:anim>
                                    <p:anim calcmode="lin" valueType="num">
                                      <p:cBhvr>
                                        <p:cTn id="13" dur="1000" fill="hold"/>
                                        <p:tgtEl>
                                          <p:spTgt spid="483739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 presetClass="entr" presetSubtype="10" fill="hold" grpId="1" nodeType="afterEffect">
                                  <p:stCondLst>
                                    <p:cond delay="0"/>
                                  </p:stCondLst>
                                  <p:childTnLst>
                                    <p:set>
                                      <p:cBhvr>
                                        <p:cTn id="16" dur="1" fill="hold">
                                          <p:stCondLst>
                                            <p:cond delay="0"/>
                                          </p:stCondLst>
                                        </p:cTn>
                                        <p:tgtEl>
                                          <p:spTgt spid="4837388"/>
                                        </p:tgtEl>
                                        <p:attrNameLst>
                                          <p:attrName>style.visibility</p:attrName>
                                        </p:attrNameLst>
                                      </p:cBhvr>
                                      <p:to>
                                        <p:strVal val="visible"/>
                                      </p:to>
                                    </p:set>
                                    <p:animEffect transition="in" filter="checkerboard(across)">
                                      <p:cBhvr>
                                        <p:cTn id="17" dur="500"/>
                                        <p:tgtEl>
                                          <p:spTgt spid="4837388"/>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4837396"/>
                                        </p:tgtEl>
                                        <p:attrNameLst>
                                          <p:attrName>style.visibility</p:attrName>
                                        </p:attrNameLst>
                                      </p:cBhvr>
                                      <p:to>
                                        <p:strVal val="visible"/>
                                      </p:to>
                                    </p:set>
                                    <p:anim calcmode="lin" valueType="num">
                                      <p:cBhvr>
                                        <p:cTn id="20" dur="1000" fill="hold"/>
                                        <p:tgtEl>
                                          <p:spTgt spid="4837396"/>
                                        </p:tgtEl>
                                        <p:attrNameLst>
                                          <p:attrName>ppt_w</p:attrName>
                                        </p:attrNameLst>
                                      </p:cBhvr>
                                      <p:tavLst>
                                        <p:tav tm="0">
                                          <p:val>
                                            <p:fltVal val="0"/>
                                          </p:val>
                                        </p:tav>
                                        <p:tav tm="100000">
                                          <p:val>
                                            <p:strVal val="#ppt_w"/>
                                          </p:val>
                                        </p:tav>
                                      </p:tavLst>
                                    </p:anim>
                                    <p:anim calcmode="lin" valueType="num">
                                      <p:cBhvr>
                                        <p:cTn id="21" dur="1000" fill="hold"/>
                                        <p:tgtEl>
                                          <p:spTgt spid="4837396"/>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37395"/>
                                        </p:tgtEl>
                                        <p:attrNameLst>
                                          <p:attrName>style.visibility</p:attrName>
                                        </p:attrNameLst>
                                      </p:cBhvr>
                                      <p:to>
                                        <p:strVal val="visible"/>
                                      </p:to>
                                    </p:set>
                                    <p:animEffect transition="in" filter="fade">
                                      <p:cBhvr>
                                        <p:cTn id="25" dur="2000"/>
                                        <p:tgtEl>
                                          <p:spTgt spid="4837395"/>
                                        </p:tgtEl>
                                      </p:cBhvr>
                                    </p:animEffect>
                                  </p:childTnLst>
                                </p:cTn>
                              </p:par>
                            </p:childTnLst>
                          </p:cTn>
                        </p:par>
                        <p:par>
                          <p:cTn id="26" fill="hold" nodeType="afterGroup">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4837398"/>
                                        </p:tgtEl>
                                        <p:attrNameLst>
                                          <p:attrName>style.visibility</p:attrName>
                                        </p:attrNameLst>
                                      </p:cBhvr>
                                      <p:to>
                                        <p:strVal val="visible"/>
                                      </p:to>
                                    </p:set>
                                    <p:animEffect transition="in" filter="fade">
                                      <p:cBhvr>
                                        <p:cTn id="29" dur="1000"/>
                                        <p:tgtEl>
                                          <p:spTgt spid="4837398"/>
                                        </p:tgtEl>
                                      </p:cBhvr>
                                    </p:animEffect>
                                    <p:anim calcmode="lin" valueType="num">
                                      <p:cBhvr>
                                        <p:cTn id="30" dur="1000" fill="hold"/>
                                        <p:tgtEl>
                                          <p:spTgt spid="4837398"/>
                                        </p:tgtEl>
                                        <p:attrNameLst>
                                          <p:attrName>ppt_x</p:attrName>
                                        </p:attrNameLst>
                                      </p:cBhvr>
                                      <p:tavLst>
                                        <p:tav tm="0">
                                          <p:val>
                                            <p:strVal val="#ppt_x"/>
                                          </p:val>
                                        </p:tav>
                                        <p:tav tm="100000">
                                          <p:val>
                                            <p:strVal val="#ppt_x"/>
                                          </p:val>
                                        </p:tav>
                                      </p:tavLst>
                                    </p:anim>
                                    <p:anim calcmode="lin" valueType="num">
                                      <p:cBhvr>
                                        <p:cTn id="31" dur="1000" fill="hold"/>
                                        <p:tgtEl>
                                          <p:spTgt spid="483739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837397"/>
                                        </p:tgtEl>
                                        <p:attrNameLst>
                                          <p:attrName>style.visibility</p:attrName>
                                        </p:attrNameLst>
                                      </p:cBhvr>
                                      <p:to>
                                        <p:strVal val="visible"/>
                                      </p:to>
                                    </p:set>
                                    <p:animEffect transition="in" filter="fade">
                                      <p:cBhvr>
                                        <p:cTn id="35" dur="2000"/>
                                        <p:tgtEl>
                                          <p:spTgt spid="483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7388" grpId="0" animBg="1"/>
      <p:bldP spid="4837388" grpId="1" animBg="1"/>
      <p:bldP spid="4837394" grpId="0" animBg="1"/>
      <p:bldP spid="4837395" grpId="0"/>
      <p:bldP spid="4837396" grpId="0"/>
      <p:bldP spid="4837397" grpId="0"/>
      <p:bldP spid="483739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9426"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39427"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isquémico</a:t>
            </a:r>
          </a:p>
        </p:txBody>
      </p:sp>
      <p:sp>
        <p:nvSpPr>
          <p:cNvPr id="4839428" name="Text Box 4"/>
          <p:cNvSpPr txBox="1">
            <a:spLocks noChangeArrowheads="1"/>
          </p:cNvSpPr>
          <p:nvPr/>
        </p:nvSpPr>
        <p:spPr bwMode="auto">
          <a:xfrm>
            <a:off x="990600" y="2819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Aterotrombótico</a:t>
            </a:r>
          </a:p>
        </p:txBody>
      </p:sp>
      <p:sp>
        <p:nvSpPr>
          <p:cNvPr id="4839429"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hemorrágico</a:t>
            </a:r>
          </a:p>
        </p:txBody>
      </p:sp>
      <p:sp>
        <p:nvSpPr>
          <p:cNvPr id="4839430" name="Text Box 6"/>
          <p:cNvSpPr txBox="1">
            <a:spLocks noChangeArrowheads="1"/>
          </p:cNvSpPr>
          <p:nvPr/>
        </p:nvSpPr>
        <p:spPr bwMode="auto">
          <a:xfrm>
            <a:off x="990600" y="3581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Cardioembólico</a:t>
            </a:r>
          </a:p>
        </p:txBody>
      </p:sp>
      <p:sp>
        <p:nvSpPr>
          <p:cNvPr id="4983814"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9432" name="Text Box 8"/>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39433" name="Text Box 9"/>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983817" name="AutoShape 10"/>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3818" name="AutoShape 11"/>
          <p:cNvSpPr>
            <a:spLocks noChangeArrowheads="1"/>
          </p:cNvSpPr>
          <p:nvPr/>
        </p:nvSpPr>
        <p:spPr bwMode="auto">
          <a:xfrm flipH="1">
            <a:off x="533400" y="2992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9436" name="Text Box 12"/>
          <p:cNvSpPr txBox="1">
            <a:spLocks noChangeArrowheads="1"/>
          </p:cNvSpPr>
          <p:nvPr/>
        </p:nvSpPr>
        <p:spPr bwMode="auto">
          <a:xfrm>
            <a:off x="990600" y="43576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Infarto lacunar</a:t>
            </a:r>
          </a:p>
        </p:txBody>
      </p:sp>
      <p:sp>
        <p:nvSpPr>
          <p:cNvPr id="4839437" name="Text Box 13"/>
          <p:cNvSpPr txBox="1">
            <a:spLocks noChangeArrowheads="1"/>
          </p:cNvSpPr>
          <p:nvPr/>
        </p:nvSpPr>
        <p:spPr bwMode="auto">
          <a:xfrm>
            <a:off x="990600" y="5105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Causa inhabitual</a:t>
            </a:r>
          </a:p>
        </p:txBody>
      </p:sp>
      <p:sp>
        <p:nvSpPr>
          <p:cNvPr id="4839438" name="Text Box 14"/>
          <p:cNvSpPr txBox="1">
            <a:spLocks noChangeArrowheads="1"/>
          </p:cNvSpPr>
          <p:nvPr/>
        </p:nvSpPr>
        <p:spPr bwMode="auto">
          <a:xfrm>
            <a:off x="990600" y="58816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Origen indeterminado</a:t>
            </a:r>
          </a:p>
        </p:txBody>
      </p:sp>
      <p:sp>
        <p:nvSpPr>
          <p:cNvPr id="4983822" name="AutoShape 15"/>
          <p:cNvSpPr>
            <a:spLocks noChangeArrowheads="1"/>
          </p:cNvSpPr>
          <p:nvPr/>
        </p:nvSpPr>
        <p:spPr bwMode="auto">
          <a:xfrm flipH="1">
            <a:off x="533400" y="3754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3823" name="AutoShape 16"/>
          <p:cNvSpPr>
            <a:spLocks noChangeArrowheads="1"/>
          </p:cNvSpPr>
          <p:nvPr/>
        </p:nvSpPr>
        <p:spPr bwMode="auto">
          <a:xfrm flipH="1">
            <a:off x="5334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9441" name="AutoShape 17"/>
          <p:cNvSpPr>
            <a:spLocks noChangeArrowheads="1"/>
          </p:cNvSpPr>
          <p:nvPr/>
        </p:nvSpPr>
        <p:spPr bwMode="auto">
          <a:xfrm flipH="1">
            <a:off x="5334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3825" name="AutoShape 18"/>
          <p:cNvSpPr>
            <a:spLocks noChangeArrowheads="1"/>
          </p:cNvSpPr>
          <p:nvPr/>
        </p:nvSpPr>
        <p:spPr bwMode="auto">
          <a:xfrm flipH="1">
            <a:off x="533400" y="45926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39443" name="Text Box 19"/>
          <p:cNvSpPr txBox="1">
            <a:spLocks noChangeArrowheads="1"/>
          </p:cNvSpPr>
          <p:nvPr/>
        </p:nvSpPr>
        <p:spPr bwMode="auto">
          <a:xfrm>
            <a:off x="4114800" y="51816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5%</a:t>
            </a:r>
            <a:endParaRPr lang="es-ES_tradnl" sz="2000" b="1">
              <a:solidFill>
                <a:srgbClr val="336699"/>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39437"/>
                                        </p:tgtEl>
                                        <p:attrNameLst>
                                          <p:attrName>style.visibility</p:attrName>
                                        </p:attrNameLst>
                                      </p:cBhvr>
                                      <p:to>
                                        <p:strVal val="visible"/>
                                      </p:to>
                                    </p:set>
                                    <p:anim calcmode="lin" valueType="num">
                                      <p:cBhvr>
                                        <p:cTn id="7" dur="500" fill="hold"/>
                                        <p:tgtEl>
                                          <p:spTgt spid="4839437"/>
                                        </p:tgtEl>
                                        <p:attrNameLst>
                                          <p:attrName>ppt_w</p:attrName>
                                        </p:attrNameLst>
                                      </p:cBhvr>
                                      <p:tavLst>
                                        <p:tav tm="0">
                                          <p:val>
                                            <p:fltVal val="0"/>
                                          </p:val>
                                        </p:tav>
                                        <p:tav tm="100000">
                                          <p:val>
                                            <p:strVal val="#ppt_w"/>
                                          </p:val>
                                        </p:tav>
                                      </p:tavLst>
                                    </p:anim>
                                    <p:anim calcmode="lin" valueType="num">
                                      <p:cBhvr>
                                        <p:cTn id="8" dur="500" fill="hold"/>
                                        <p:tgtEl>
                                          <p:spTgt spid="4839437"/>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39441"/>
                                        </p:tgtEl>
                                        <p:attrNameLst>
                                          <p:attrName>style.visibility</p:attrName>
                                        </p:attrNameLst>
                                      </p:cBhvr>
                                      <p:to>
                                        <p:strVal val="visible"/>
                                      </p:to>
                                    </p:set>
                                    <p:animEffect transition="in" filter="fade">
                                      <p:cBhvr>
                                        <p:cTn id="11" dur="1000"/>
                                        <p:tgtEl>
                                          <p:spTgt spid="4839441"/>
                                        </p:tgtEl>
                                      </p:cBhvr>
                                    </p:animEffect>
                                    <p:anim calcmode="lin" valueType="num">
                                      <p:cBhvr>
                                        <p:cTn id="12" dur="1000" fill="hold"/>
                                        <p:tgtEl>
                                          <p:spTgt spid="4839441"/>
                                        </p:tgtEl>
                                        <p:attrNameLst>
                                          <p:attrName>ppt_x</p:attrName>
                                        </p:attrNameLst>
                                      </p:cBhvr>
                                      <p:tavLst>
                                        <p:tav tm="0">
                                          <p:val>
                                            <p:strVal val="#ppt_x"/>
                                          </p:val>
                                        </p:tav>
                                        <p:tav tm="100000">
                                          <p:val>
                                            <p:strVal val="#ppt_x"/>
                                          </p:val>
                                        </p:tav>
                                      </p:tavLst>
                                    </p:anim>
                                    <p:anim calcmode="lin" valueType="num">
                                      <p:cBhvr>
                                        <p:cTn id="13" dur="1000" fill="hold"/>
                                        <p:tgtEl>
                                          <p:spTgt spid="483944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 presetClass="entr" presetSubtype="10" fill="hold" grpId="1" nodeType="afterEffect">
                                  <p:stCondLst>
                                    <p:cond delay="0"/>
                                  </p:stCondLst>
                                  <p:childTnLst>
                                    <p:set>
                                      <p:cBhvr>
                                        <p:cTn id="16" dur="1" fill="hold">
                                          <p:stCondLst>
                                            <p:cond delay="0"/>
                                          </p:stCondLst>
                                        </p:cTn>
                                        <p:tgtEl>
                                          <p:spTgt spid="4839437"/>
                                        </p:tgtEl>
                                        <p:attrNameLst>
                                          <p:attrName>style.visibility</p:attrName>
                                        </p:attrNameLst>
                                      </p:cBhvr>
                                      <p:to>
                                        <p:strVal val="visible"/>
                                      </p:to>
                                    </p:set>
                                    <p:animEffect transition="in" filter="checkerboard(across)">
                                      <p:cBhvr>
                                        <p:cTn id="17" dur="1000"/>
                                        <p:tgtEl>
                                          <p:spTgt spid="4839437"/>
                                        </p:tgtEl>
                                      </p:cBhvr>
                                    </p:animEffect>
                                  </p:childTnLst>
                                </p:cTn>
                              </p:par>
                            </p:childTnLst>
                          </p:cTn>
                        </p:par>
                        <p:par>
                          <p:cTn id="18" fill="hold" nodeType="afterGroup">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4839443"/>
                                        </p:tgtEl>
                                        <p:attrNameLst>
                                          <p:attrName>style.visibility</p:attrName>
                                        </p:attrNameLst>
                                      </p:cBhvr>
                                      <p:to>
                                        <p:strVal val="visible"/>
                                      </p:to>
                                    </p:set>
                                    <p:anim calcmode="lin" valueType="num">
                                      <p:cBhvr>
                                        <p:cTn id="21" dur="1000" fill="hold"/>
                                        <p:tgtEl>
                                          <p:spTgt spid="4839443"/>
                                        </p:tgtEl>
                                        <p:attrNameLst>
                                          <p:attrName>ppt_w</p:attrName>
                                        </p:attrNameLst>
                                      </p:cBhvr>
                                      <p:tavLst>
                                        <p:tav tm="0">
                                          <p:val>
                                            <p:fltVal val="0"/>
                                          </p:val>
                                        </p:tav>
                                        <p:tav tm="100000">
                                          <p:val>
                                            <p:strVal val="#ppt_w"/>
                                          </p:val>
                                        </p:tav>
                                      </p:tavLst>
                                    </p:anim>
                                    <p:anim calcmode="lin" valueType="num">
                                      <p:cBhvr>
                                        <p:cTn id="22" dur="1000" fill="hold"/>
                                        <p:tgtEl>
                                          <p:spTgt spid="4839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9437" grpId="0" animBg="1"/>
      <p:bldP spid="4839437" grpId="1" animBg="1"/>
      <p:bldP spid="4839441" grpId="0" animBg="1"/>
      <p:bldP spid="483944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2210" name="Rectangle 2"/>
          <p:cNvSpPr>
            <a:spLocks noChangeArrowheads="1"/>
          </p:cNvSpPr>
          <p:nvPr/>
        </p:nvSpPr>
        <p:spPr bwMode="auto">
          <a:xfrm>
            <a:off x="457200" y="1600200"/>
            <a:ext cx="2438400" cy="11430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dirty="0">
                <a:solidFill>
                  <a:srgbClr val="003366"/>
                </a:solidFill>
                <a:effectLst>
                  <a:outerShdw blurRad="38100" dist="38100" dir="2700000" algn="tl">
                    <a:srgbClr val="000000"/>
                  </a:outerShdw>
                </a:effectLst>
                <a:latin typeface="Arial" pitchFamily="34" charset="0"/>
              </a:rPr>
              <a:t>Etiología infecciosa</a:t>
            </a:r>
          </a:p>
          <a:p>
            <a:pPr algn="ctr">
              <a:defRPr/>
            </a:pPr>
            <a:r>
              <a:rPr lang="es-ES" sz="1400" b="1" dirty="0">
                <a:solidFill>
                  <a:srgbClr val="003366"/>
                </a:solidFill>
                <a:effectLst>
                  <a:outerShdw blurRad="38100" dist="38100" dir="2700000" algn="tl">
                    <a:srgbClr val="000000"/>
                  </a:outerShdw>
                </a:effectLst>
                <a:latin typeface="Arial" pitchFamily="34" charset="0"/>
              </a:rPr>
              <a:t>Arteritis de células gigantes</a:t>
            </a:r>
          </a:p>
          <a:p>
            <a:pPr algn="ctr">
              <a:defRPr/>
            </a:pPr>
            <a:r>
              <a:rPr lang="es-ES" sz="1400" b="1" dirty="0">
                <a:solidFill>
                  <a:srgbClr val="003366"/>
                </a:solidFill>
                <a:effectLst>
                  <a:outerShdw blurRad="38100" dist="38100" dir="2700000" algn="tl">
                    <a:srgbClr val="000000"/>
                  </a:outerShdw>
                </a:effectLst>
                <a:latin typeface="Arial" pitchFamily="34" charset="0"/>
              </a:rPr>
              <a:t>Vasculitis necrotizantes</a:t>
            </a:r>
          </a:p>
          <a:p>
            <a:pPr algn="ctr">
              <a:defRPr/>
            </a:pPr>
            <a:r>
              <a:rPr lang="es-ES" sz="1400" b="1" dirty="0">
                <a:solidFill>
                  <a:srgbClr val="003366"/>
                </a:solidFill>
                <a:effectLst>
                  <a:outerShdw blurRad="38100" dist="38100" dir="2700000" algn="tl">
                    <a:srgbClr val="000000"/>
                  </a:outerShdw>
                </a:effectLst>
                <a:latin typeface="Arial" pitchFamily="34" charset="0"/>
              </a:rPr>
              <a:t>Vasculitis hipersensibilidad</a:t>
            </a:r>
          </a:p>
          <a:p>
            <a:pPr algn="ctr">
              <a:defRPr/>
            </a:pPr>
            <a:r>
              <a:rPr lang="es-ES" sz="1400" b="1" dirty="0">
                <a:solidFill>
                  <a:srgbClr val="003366"/>
                </a:solidFill>
                <a:effectLst>
                  <a:outerShdw blurRad="38100" dist="38100" dir="2700000" algn="tl">
                    <a:srgbClr val="000000"/>
                  </a:outerShdw>
                </a:effectLst>
                <a:latin typeface="Arial" pitchFamily="34" charset="0"/>
              </a:rPr>
              <a:t>Vasculitis aislada del SNC</a:t>
            </a:r>
          </a:p>
        </p:txBody>
      </p:sp>
      <p:sp>
        <p:nvSpPr>
          <p:cNvPr id="5342211" name="Rectangle 3"/>
          <p:cNvSpPr>
            <a:spLocks noChangeArrowheads="1"/>
          </p:cNvSpPr>
          <p:nvPr/>
        </p:nvSpPr>
        <p:spPr bwMode="auto">
          <a:xfrm>
            <a:off x="457200" y="10668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ARTERIOPATIA INFLAMATORIA</a:t>
            </a:r>
          </a:p>
        </p:txBody>
      </p:sp>
      <p:sp>
        <p:nvSpPr>
          <p:cNvPr id="4984835" name="Text Box 4"/>
          <p:cNvSpPr txBox="1">
            <a:spLocks noChangeArrowheads="1"/>
          </p:cNvSpPr>
          <p:nvPr/>
        </p:nvSpPr>
        <p:spPr bwMode="auto">
          <a:xfrm>
            <a:off x="3429000" y="2971800"/>
            <a:ext cx="184150" cy="457200"/>
          </a:xfrm>
          <a:prstGeom prst="rect">
            <a:avLst/>
          </a:prstGeom>
          <a:noFill/>
          <a:ln w="9525">
            <a:noFill/>
            <a:miter lim="800000"/>
            <a:headEnd/>
            <a:tailEnd/>
          </a:ln>
        </p:spPr>
        <p:txBody>
          <a:bodyPr wrap="none">
            <a:spAutoFit/>
          </a:bodyPr>
          <a:lstStyle/>
          <a:p>
            <a:endParaRPr lang="ca-ES" sz="2400"/>
          </a:p>
        </p:txBody>
      </p:sp>
      <p:sp>
        <p:nvSpPr>
          <p:cNvPr id="5342213" name="Text Box 5"/>
          <p:cNvSpPr txBox="1">
            <a:spLocks noChangeArrowheads="1"/>
          </p:cNvSpPr>
          <p:nvPr/>
        </p:nvSpPr>
        <p:spPr bwMode="auto">
          <a:xfrm>
            <a:off x="3581400" y="2868613"/>
            <a:ext cx="2009775"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endParaRPr lang="es-ES_tradnl" sz="2000" b="1">
              <a:solidFill>
                <a:srgbClr val="003366"/>
              </a:solidFill>
              <a:effectLst>
                <a:outerShdw blurRad="38100" dist="38100" dir="2700000" algn="tl">
                  <a:srgbClr val="000000"/>
                </a:outerShdw>
              </a:effectLst>
              <a:latin typeface="Arial" pitchFamily="34" charset="0"/>
            </a:endParaRPr>
          </a:p>
        </p:txBody>
      </p:sp>
      <p:sp>
        <p:nvSpPr>
          <p:cNvPr id="5342214" name="Rectangle 6"/>
          <p:cNvSpPr>
            <a:spLocks noChangeArrowheads="1"/>
          </p:cNvSpPr>
          <p:nvPr/>
        </p:nvSpPr>
        <p:spPr bwMode="auto">
          <a:xfrm>
            <a:off x="457200" y="3505200"/>
            <a:ext cx="2438400" cy="10668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Disección arterial</a:t>
            </a:r>
          </a:p>
          <a:p>
            <a:pPr algn="ctr">
              <a:defRPr/>
            </a:pPr>
            <a:r>
              <a:rPr lang="es-ES" sz="1400" b="1">
                <a:solidFill>
                  <a:srgbClr val="003366"/>
                </a:solidFill>
                <a:effectLst>
                  <a:outerShdw blurRad="38100" dist="38100" dir="2700000" algn="tl">
                    <a:srgbClr val="000000"/>
                  </a:outerShdw>
                </a:effectLst>
                <a:latin typeface="Arial" pitchFamily="34" charset="0"/>
              </a:rPr>
              <a:t>Displasia fibromuscular</a:t>
            </a:r>
          </a:p>
          <a:p>
            <a:pPr algn="ctr">
              <a:defRPr/>
            </a:pPr>
            <a:r>
              <a:rPr lang="es-ES" sz="1400" b="1">
                <a:solidFill>
                  <a:srgbClr val="003366"/>
                </a:solidFill>
                <a:effectLst>
                  <a:outerShdw blurRad="38100" dist="38100" dir="2700000" algn="tl">
                    <a:srgbClr val="000000"/>
                  </a:outerShdw>
                </a:effectLst>
                <a:latin typeface="Arial" pitchFamily="34" charset="0"/>
              </a:rPr>
              <a:t>Enfermedad Moya Moya</a:t>
            </a:r>
          </a:p>
          <a:p>
            <a:pPr algn="ctr">
              <a:defRPr/>
            </a:pPr>
            <a:r>
              <a:rPr lang="es-ES" sz="1400" b="1">
                <a:solidFill>
                  <a:srgbClr val="003366"/>
                </a:solidFill>
                <a:effectLst>
                  <a:outerShdw blurRad="38100" dist="38100" dir="2700000" algn="tl">
                    <a:srgbClr val="000000"/>
                  </a:outerShdw>
                </a:effectLst>
                <a:latin typeface="Arial" pitchFamily="34" charset="0"/>
              </a:rPr>
              <a:t>Sd de Sneddon</a:t>
            </a:r>
          </a:p>
          <a:p>
            <a:pPr algn="ctr">
              <a:defRPr/>
            </a:pPr>
            <a:r>
              <a:rPr lang="es-ES" sz="1400" b="1">
                <a:solidFill>
                  <a:srgbClr val="003366"/>
                </a:solidFill>
                <a:effectLst>
                  <a:outerShdw blurRad="38100" dist="38100" dir="2700000" algn="tl">
                    <a:srgbClr val="000000"/>
                  </a:outerShdw>
                </a:effectLst>
                <a:latin typeface="Arial" pitchFamily="34" charset="0"/>
              </a:rPr>
              <a:t>CADASIL</a:t>
            </a:r>
            <a:endParaRPr lang="es-ES" sz="1400" b="1">
              <a:solidFill>
                <a:srgbClr val="003366"/>
              </a:solidFill>
              <a:latin typeface="Arial" pitchFamily="34" charset="0"/>
            </a:endParaRPr>
          </a:p>
        </p:txBody>
      </p:sp>
      <p:sp>
        <p:nvSpPr>
          <p:cNvPr id="5342215" name="Rectangle 7"/>
          <p:cNvSpPr>
            <a:spLocks noChangeArrowheads="1"/>
          </p:cNvSpPr>
          <p:nvPr/>
        </p:nvSpPr>
        <p:spPr bwMode="auto">
          <a:xfrm>
            <a:off x="6324600" y="762000"/>
            <a:ext cx="2438400" cy="7620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Sd antifosfolípido primario</a:t>
            </a:r>
          </a:p>
          <a:p>
            <a:pPr algn="ctr">
              <a:defRPr/>
            </a:pPr>
            <a:r>
              <a:rPr lang="es-ES" sz="1400" b="1">
                <a:solidFill>
                  <a:srgbClr val="003366"/>
                </a:solidFill>
                <a:effectLst>
                  <a:outerShdw blurRad="38100" dist="38100" dir="2700000" algn="tl">
                    <a:srgbClr val="000000"/>
                  </a:outerShdw>
                </a:effectLst>
                <a:latin typeface="Arial" pitchFamily="34" charset="0"/>
              </a:rPr>
              <a:t>Coagulopatías primarias</a:t>
            </a:r>
          </a:p>
          <a:p>
            <a:pPr algn="ctr">
              <a:defRPr/>
            </a:pPr>
            <a:r>
              <a:rPr lang="es-ES" sz="1400" b="1">
                <a:solidFill>
                  <a:srgbClr val="003366"/>
                </a:solidFill>
                <a:effectLst>
                  <a:outerShdw blurRad="38100" dist="38100" dir="2700000" algn="tl">
                    <a:srgbClr val="000000"/>
                  </a:outerShdw>
                </a:effectLst>
                <a:latin typeface="Arial" pitchFamily="34" charset="0"/>
              </a:rPr>
              <a:t>Sd de hiperviscosidad</a:t>
            </a:r>
            <a:endParaRPr lang="es-ES" sz="1400" b="1">
              <a:solidFill>
                <a:srgbClr val="FF3399"/>
              </a:solidFill>
              <a:latin typeface="Arial" pitchFamily="34" charset="0"/>
            </a:endParaRPr>
          </a:p>
        </p:txBody>
      </p:sp>
      <p:sp>
        <p:nvSpPr>
          <p:cNvPr id="5342216" name="Rectangle 8"/>
          <p:cNvSpPr>
            <a:spLocks noChangeArrowheads="1"/>
          </p:cNvSpPr>
          <p:nvPr/>
        </p:nvSpPr>
        <p:spPr bwMode="auto">
          <a:xfrm>
            <a:off x="6324600" y="2286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ESTADOS PROTROMBÓTICOS</a:t>
            </a:r>
          </a:p>
        </p:txBody>
      </p:sp>
      <p:sp>
        <p:nvSpPr>
          <p:cNvPr id="5342217" name="Rectangle 9"/>
          <p:cNvSpPr>
            <a:spLocks noChangeArrowheads="1"/>
          </p:cNvSpPr>
          <p:nvPr/>
        </p:nvSpPr>
        <p:spPr bwMode="auto">
          <a:xfrm>
            <a:off x="457200" y="29718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ARTERIOPATIAS NO INFLAMATORIAS</a:t>
            </a:r>
          </a:p>
        </p:txBody>
      </p:sp>
      <p:sp>
        <p:nvSpPr>
          <p:cNvPr id="5342218" name="Rectangle 10"/>
          <p:cNvSpPr>
            <a:spLocks noChangeArrowheads="1"/>
          </p:cNvSpPr>
          <p:nvPr/>
        </p:nvSpPr>
        <p:spPr bwMode="auto">
          <a:xfrm>
            <a:off x="6324600" y="17526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NEOPLASIA</a:t>
            </a:r>
          </a:p>
        </p:txBody>
      </p:sp>
      <p:sp>
        <p:nvSpPr>
          <p:cNvPr id="5342219" name="Rectangle 11"/>
          <p:cNvSpPr>
            <a:spLocks noChangeArrowheads="1"/>
          </p:cNvSpPr>
          <p:nvPr/>
        </p:nvSpPr>
        <p:spPr bwMode="auto">
          <a:xfrm>
            <a:off x="6324600" y="2286000"/>
            <a:ext cx="2438400" cy="13716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Endocarditis marántica</a:t>
            </a:r>
          </a:p>
          <a:p>
            <a:pPr algn="ctr">
              <a:defRPr/>
            </a:pPr>
            <a:r>
              <a:rPr lang="es-ES" sz="1400" b="1">
                <a:solidFill>
                  <a:srgbClr val="003366"/>
                </a:solidFill>
                <a:effectLst>
                  <a:outerShdw blurRad="38100" dist="38100" dir="2700000" algn="tl">
                    <a:srgbClr val="000000"/>
                  </a:outerShdw>
                </a:effectLst>
                <a:latin typeface="Arial" pitchFamily="34" charset="0"/>
              </a:rPr>
              <a:t>Coagulopatías</a:t>
            </a:r>
          </a:p>
          <a:p>
            <a:pPr algn="ctr">
              <a:defRPr/>
            </a:pPr>
            <a:r>
              <a:rPr lang="es-ES" sz="1400" b="1">
                <a:solidFill>
                  <a:srgbClr val="003366"/>
                </a:solidFill>
                <a:effectLst>
                  <a:outerShdw blurRad="38100" dist="38100" dir="2700000" algn="tl">
                    <a:srgbClr val="000000"/>
                  </a:outerShdw>
                </a:effectLst>
                <a:latin typeface="Arial" pitchFamily="34" charset="0"/>
              </a:rPr>
              <a:t>Infiltración neoplásica</a:t>
            </a:r>
          </a:p>
          <a:p>
            <a:pPr algn="ctr">
              <a:defRPr/>
            </a:pPr>
            <a:r>
              <a:rPr lang="es-ES" sz="1400" b="1">
                <a:solidFill>
                  <a:srgbClr val="003366"/>
                </a:solidFill>
                <a:effectLst>
                  <a:outerShdw blurRad="38100" dist="38100" dir="2700000" algn="tl">
                    <a:srgbClr val="000000"/>
                  </a:outerShdw>
                </a:effectLst>
                <a:latin typeface="Arial" pitchFamily="34" charset="0"/>
              </a:rPr>
              <a:t>Compresión extrínseca</a:t>
            </a:r>
          </a:p>
          <a:p>
            <a:pPr algn="ctr">
              <a:defRPr/>
            </a:pPr>
            <a:r>
              <a:rPr lang="es-ES" sz="1400" b="1">
                <a:solidFill>
                  <a:srgbClr val="003366"/>
                </a:solidFill>
                <a:effectLst>
                  <a:outerShdw blurRad="38100" dist="38100" dir="2700000" algn="tl">
                    <a:srgbClr val="000000"/>
                  </a:outerShdw>
                </a:effectLst>
                <a:latin typeface="Arial" pitchFamily="34" charset="0"/>
              </a:rPr>
              <a:t>Embolismo tumoral</a:t>
            </a:r>
          </a:p>
          <a:p>
            <a:pPr algn="ctr">
              <a:defRPr/>
            </a:pPr>
            <a:r>
              <a:rPr lang="es-ES" sz="1400" b="1">
                <a:solidFill>
                  <a:srgbClr val="003366"/>
                </a:solidFill>
                <a:effectLst>
                  <a:outerShdw blurRad="38100" dist="38100" dir="2700000" algn="tl">
                    <a:srgbClr val="000000"/>
                  </a:outerShdw>
                </a:effectLst>
                <a:latin typeface="Arial" pitchFamily="34" charset="0"/>
              </a:rPr>
              <a:t>Relacionado con RDT</a:t>
            </a:r>
          </a:p>
        </p:txBody>
      </p:sp>
      <p:sp>
        <p:nvSpPr>
          <p:cNvPr id="5342220" name="Rectangle 12"/>
          <p:cNvSpPr>
            <a:spLocks noChangeArrowheads="1"/>
          </p:cNvSpPr>
          <p:nvPr/>
        </p:nvSpPr>
        <p:spPr bwMode="auto">
          <a:xfrm>
            <a:off x="0" y="228600"/>
            <a:ext cx="3352800" cy="685800"/>
          </a:xfrm>
          <a:prstGeom prst="rect">
            <a:avLst/>
          </a:prstGeom>
          <a:noFill/>
          <a:ln>
            <a:noFill/>
          </a:ln>
          <a:effectLst/>
          <a:extLst>
            <a:ext uri="{909E8E84-426E-40DD-AFC4-6F175D3DCCD1}"/>
            <a:ext uri="{91240B29-F687-4F45-9708-019B960494DF}"/>
            <a:ext uri="{AF507438-7753-43E0-B8FC-AC1667EBCBE1}"/>
          </a:extLst>
        </p:spPr>
        <p:txBody>
          <a:bodyPr anchor="b"/>
          <a:lstStyle/>
          <a:p>
            <a:pPr algn="ctr">
              <a:defRPr/>
            </a:pPr>
            <a:r>
              <a:rPr lang="es-ES_tradnl" sz="4400" b="1">
                <a:solidFill>
                  <a:schemeClr val="tx2"/>
                </a:solidFill>
                <a:effectLst>
                  <a:outerShdw blurRad="38100" dist="38100" dir="2700000" algn="tl">
                    <a:srgbClr val="000000"/>
                  </a:outerShdw>
                </a:effectLst>
                <a:latin typeface="Tahoma" pitchFamily="34" charset="0"/>
              </a:rPr>
              <a:t>Inhabitual</a:t>
            </a:r>
            <a:endParaRPr lang="ca-ES" sz="4400" b="1">
              <a:solidFill>
                <a:schemeClr val="tx2"/>
              </a:solidFill>
              <a:effectLst>
                <a:outerShdw blurRad="38100" dist="38100" dir="2700000" algn="tl">
                  <a:srgbClr val="000000"/>
                </a:outerShdw>
              </a:effectLst>
              <a:latin typeface="Tahoma" pitchFamily="34" charset="0"/>
            </a:endParaRPr>
          </a:p>
        </p:txBody>
      </p:sp>
      <p:sp>
        <p:nvSpPr>
          <p:cNvPr id="5342221" name="Rectangle 13"/>
          <p:cNvSpPr>
            <a:spLocks noChangeArrowheads="1"/>
          </p:cNvSpPr>
          <p:nvPr/>
        </p:nvSpPr>
        <p:spPr bwMode="auto">
          <a:xfrm>
            <a:off x="457200" y="61722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MIGRAÑA</a:t>
            </a:r>
          </a:p>
        </p:txBody>
      </p:sp>
      <p:sp>
        <p:nvSpPr>
          <p:cNvPr id="5342222" name="Rectangle 14"/>
          <p:cNvSpPr>
            <a:spLocks noChangeArrowheads="1"/>
          </p:cNvSpPr>
          <p:nvPr/>
        </p:nvSpPr>
        <p:spPr bwMode="auto">
          <a:xfrm>
            <a:off x="6324600" y="52578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ENFERMEDAD GASTROINTESTINAL</a:t>
            </a:r>
          </a:p>
        </p:txBody>
      </p:sp>
      <p:sp>
        <p:nvSpPr>
          <p:cNvPr id="5342223" name="Rectangle 15"/>
          <p:cNvSpPr>
            <a:spLocks noChangeArrowheads="1"/>
          </p:cNvSpPr>
          <p:nvPr/>
        </p:nvSpPr>
        <p:spPr bwMode="auto">
          <a:xfrm>
            <a:off x="6324600" y="5791200"/>
            <a:ext cx="2438400" cy="4572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Enfermedad de Crohn</a:t>
            </a:r>
          </a:p>
          <a:p>
            <a:pPr algn="ctr">
              <a:defRPr/>
            </a:pPr>
            <a:r>
              <a:rPr lang="es-ES" sz="1400" b="1">
                <a:solidFill>
                  <a:srgbClr val="003366"/>
                </a:solidFill>
                <a:effectLst>
                  <a:outerShdw blurRad="38100" dist="38100" dir="2700000" algn="tl">
                    <a:srgbClr val="000000"/>
                  </a:outerShdw>
                </a:effectLst>
                <a:latin typeface="Arial" pitchFamily="34" charset="0"/>
              </a:rPr>
              <a:t>Colitis ulcerosa</a:t>
            </a:r>
            <a:endParaRPr lang="es-ES" sz="1400" b="1">
              <a:solidFill>
                <a:srgbClr val="FF3399"/>
              </a:solidFill>
              <a:latin typeface="Arial" pitchFamily="34" charset="0"/>
            </a:endParaRPr>
          </a:p>
        </p:txBody>
      </p:sp>
      <p:sp>
        <p:nvSpPr>
          <p:cNvPr id="5342224" name="Rectangle 16"/>
          <p:cNvSpPr>
            <a:spLocks noChangeArrowheads="1"/>
          </p:cNvSpPr>
          <p:nvPr/>
        </p:nvSpPr>
        <p:spPr bwMode="auto">
          <a:xfrm>
            <a:off x="3352800" y="762000"/>
            <a:ext cx="2438400" cy="7620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Homocistinuria</a:t>
            </a:r>
          </a:p>
          <a:p>
            <a:pPr algn="ctr">
              <a:defRPr/>
            </a:pPr>
            <a:r>
              <a:rPr lang="es-ES" sz="1400" b="1">
                <a:solidFill>
                  <a:srgbClr val="003366"/>
                </a:solidFill>
                <a:effectLst>
                  <a:outerShdw blurRad="38100" dist="38100" dir="2700000" algn="tl">
                    <a:srgbClr val="000000"/>
                  </a:outerShdw>
                </a:effectLst>
                <a:latin typeface="Arial" pitchFamily="34" charset="0"/>
              </a:rPr>
              <a:t>Enfermedad de Fabry</a:t>
            </a:r>
          </a:p>
          <a:p>
            <a:pPr algn="ctr">
              <a:defRPr/>
            </a:pPr>
            <a:r>
              <a:rPr lang="es-ES" sz="1400" b="1">
                <a:solidFill>
                  <a:srgbClr val="003366"/>
                </a:solidFill>
                <a:effectLst>
                  <a:outerShdw blurRad="38100" dist="38100" dir="2700000" algn="tl">
                    <a:srgbClr val="000000"/>
                  </a:outerShdw>
                </a:effectLst>
                <a:latin typeface="Arial" pitchFamily="34" charset="0"/>
              </a:rPr>
              <a:t>Dislopropoteinemia</a:t>
            </a:r>
          </a:p>
        </p:txBody>
      </p:sp>
      <p:sp>
        <p:nvSpPr>
          <p:cNvPr id="5342225" name="Rectangle 17"/>
          <p:cNvSpPr>
            <a:spLocks noChangeArrowheads="1"/>
          </p:cNvSpPr>
          <p:nvPr/>
        </p:nvSpPr>
        <p:spPr bwMode="auto">
          <a:xfrm>
            <a:off x="3352800" y="2286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ENFERMEDADES METABÓLICAS</a:t>
            </a:r>
          </a:p>
        </p:txBody>
      </p:sp>
      <p:sp>
        <p:nvSpPr>
          <p:cNvPr id="5342226" name="Rectangle 18"/>
          <p:cNvSpPr>
            <a:spLocks noChangeArrowheads="1"/>
          </p:cNvSpPr>
          <p:nvPr/>
        </p:nvSpPr>
        <p:spPr bwMode="auto">
          <a:xfrm>
            <a:off x="457200" y="5334000"/>
            <a:ext cx="2438400" cy="6858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Esclerosis tuberosa</a:t>
            </a:r>
          </a:p>
          <a:p>
            <a:pPr algn="ctr">
              <a:defRPr/>
            </a:pPr>
            <a:r>
              <a:rPr lang="es-ES" sz="1400" b="1">
                <a:solidFill>
                  <a:srgbClr val="003366"/>
                </a:solidFill>
                <a:effectLst>
                  <a:outerShdw blurRad="38100" dist="38100" dir="2700000" algn="tl">
                    <a:srgbClr val="000000"/>
                  </a:outerShdw>
                </a:effectLst>
                <a:latin typeface="Arial" pitchFamily="34" charset="0"/>
              </a:rPr>
              <a:t>Neurofibromatosis</a:t>
            </a:r>
          </a:p>
          <a:p>
            <a:pPr algn="ctr">
              <a:defRPr/>
            </a:pPr>
            <a:r>
              <a:rPr lang="es-ES" sz="1400" b="1">
                <a:solidFill>
                  <a:srgbClr val="003366"/>
                </a:solidFill>
                <a:effectLst>
                  <a:outerShdw blurRad="38100" dist="38100" dir="2700000" algn="tl">
                    <a:srgbClr val="000000"/>
                  </a:outerShdw>
                </a:effectLst>
                <a:latin typeface="Arial" pitchFamily="34" charset="0"/>
              </a:rPr>
              <a:t>Sd. Klippel-Trenaunay</a:t>
            </a:r>
            <a:endParaRPr lang="es-ES" sz="1400" b="1">
              <a:solidFill>
                <a:srgbClr val="003366"/>
              </a:solidFill>
              <a:latin typeface="Arial" pitchFamily="34" charset="0"/>
            </a:endParaRPr>
          </a:p>
        </p:txBody>
      </p:sp>
      <p:sp>
        <p:nvSpPr>
          <p:cNvPr id="5342227" name="Rectangle 19"/>
          <p:cNvSpPr>
            <a:spLocks noChangeArrowheads="1"/>
          </p:cNvSpPr>
          <p:nvPr/>
        </p:nvSpPr>
        <p:spPr bwMode="auto">
          <a:xfrm>
            <a:off x="3352800" y="3962400"/>
            <a:ext cx="2438400" cy="15240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Anticoagulantes</a:t>
            </a:r>
          </a:p>
          <a:p>
            <a:pPr algn="ctr">
              <a:defRPr/>
            </a:pPr>
            <a:r>
              <a:rPr lang="es-ES" sz="1400" b="1">
                <a:solidFill>
                  <a:srgbClr val="003366"/>
                </a:solidFill>
                <a:effectLst>
                  <a:outerShdw blurRad="38100" dist="38100" dir="2700000" algn="tl">
                    <a:srgbClr val="000000"/>
                  </a:outerShdw>
                </a:effectLst>
                <a:latin typeface="Arial" pitchFamily="34" charset="0"/>
              </a:rPr>
              <a:t>Fibrinolíticos</a:t>
            </a:r>
          </a:p>
          <a:p>
            <a:pPr algn="ctr">
              <a:defRPr/>
            </a:pPr>
            <a:r>
              <a:rPr lang="es-ES" sz="1400" b="1">
                <a:solidFill>
                  <a:srgbClr val="003366"/>
                </a:solidFill>
                <a:effectLst>
                  <a:outerShdw blurRad="38100" dist="38100" dir="2700000" algn="tl">
                    <a:srgbClr val="000000"/>
                  </a:outerShdw>
                </a:effectLst>
                <a:latin typeface="Arial" pitchFamily="34" charset="0"/>
              </a:rPr>
              <a:t>Simpáticomiméticos</a:t>
            </a:r>
          </a:p>
          <a:p>
            <a:pPr algn="ctr">
              <a:defRPr/>
            </a:pPr>
            <a:r>
              <a:rPr lang="es-ES" sz="1400" b="1">
                <a:solidFill>
                  <a:srgbClr val="003366"/>
                </a:solidFill>
                <a:effectLst>
                  <a:outerShdw blurRad="38100" dist="38100" dir="2700000" algn="tl">
                    <a:srgbClr val="000000"/>
                  </a:outerShdw>
                </a:effectLst>
                <a:latin typeface="Arial" pitchFamily="34" charset="0"/>
              </a:rPr>
              <a:t>Antineoplásicos</a:t>
            </a:r>
          </a:p>
          <a:p>
            <a:pPr algn="ctr">
              <a:defRPr/>
            </a:pPr>
            <a:r>
              <a:rPr lang="es-ES" sz="1400" b="1">
                <a:solidFill>
                  <a:srgbClr val="003366"/>
                </a:solidFill>
                <a:effectLst>
                  <a:outerShdw blurRad="38100" dist="38100" dir="2700000" algn="tl">
                    <a:srgbClr val="000000"/>
                  </a:outerShdw>
                </a:effectLst>
                <a:latin typeface="Arial" pitchFamily="34" charset="0"/>
              </a:rPr>
              <a:t>Anticonceptivos</a:t>
            </a:r>
          </a:p>
          <a:p>
            <a:pPr algn="ctr">
              <a:defRPr/>
            </a:pPr>
            <a:r>
              <a:rPr lang="es-ES" sz="1400" b="1">
                <a:solidFill>
                  <a:srgbClr val="003366"/>
                </a:solidFill>
                <a:effectLst>
                  <a:outerShdw blurRad="38100" dist="38100" dir="2700000" algn="tl">
                    <a:srgbClr val="000000"/>
                  </a:outerShdw>
                </a:effectLst>
                <a:latin typeface="Arial" pitchFamily="34" charset="0"/>
              </a:rPr>
              <a:t>Ergóticos</a:t>
            </a:r>
          </a:p>
          <a:p>
            <a:pPr algn="ctr">
              <a:defRPr/>
            </a:pPr>
            <a:r>
              <a:rPr lang="es-ES" sz="1400" b="1">
                <a:solidFill>
                  <a:srgbClr val="003366"/>
                </a:solidFill>
                <a:effectLst>
                  <a:outerShdw blurRad="38100" dist="38100" dir="2700000" algn="tl">
                    <a:srgbClr val="000000"/>
                  </a:outerShdw>
                </a:effectLst>
                <a:latin typeface="Arial" pitchFamily="34" charset="0"/>
              </a:rPr>
              <a:t>Antihipertensivos</a:t>
            </a:r>
            <a:endParaRPr lang="es-ES" sz="1400" b="1">
              <a:solidFill>
                <a:srgbClr val="FF3399"/>
              </a:solidFill>
              <a:latin typeface="Arial" pitchFamily="34" charset="0"/>
            </a:endParaRPr>
          </a:p>
        </p:txBody>
      </p:sp>
      <p:sp>
        <p:nvSpPr>
          <p:cNvPr id="5342228" name="Rectangle 20"/>
          <p:cNvSpPr>
            <a:spLocks noChangeArrowheads="1"/>
          </p:cNvSpPr>
          <p:nvPr/>
        </p:nvSpPr>
        <p:spPr bwMode="auto">
          <a:xfrm>
            <a:off x="3352800" y="34290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FARMACOS - TOXICOS</a:t>
            </a:r>
          </a:p>
        </p:txBody>
      </p:sp>
      <p:sp>
        <p:nvSpPr>
          <p:cNvPr id="5342229" name="Rectangle 21"/>
          <p:cNvSpPr>
            <a:spLocks noChangeArrowheads="1"/>
          </p:cNvSpPr>
          <p:nvPr/>
        </p:nvSpPr>
        <p:spPr bwMode="auto">
          <a:xfrm>
            <a:off x="457200" y="48006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SINDROMES NEUROCUTÁNEOS</a:t>
            </a:r>
          </a:p>
        </p:txBody>
      </p:sp>
      <p:sp>
        <p:nvSpPr>
          <p:cNvPr id="5342230" name="Rectangle 22"/>
          <p:cNvSpPr>
            <a:spLocks noChangeArrowheads="1"/>
          </p:cNvSpPr>
          <p:nvPr/>
        </p:nvSpPr>
        <p:spPr bwMode="auto">
          <a:xfrm>
            <a:off x="3352800" y="17526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CONECTIVOPATÍAS</a:t>
            </a:r>
          </a:p>
        </p:txBody>
      </p:sp>
      <p:sp>
        <p:nvSpPr>
          <p:cNvPr id="5342231" name="Rectangle 23"/>
          <p:cNvSpPr>
            <a:spLocks noChangeArrowheads="1"/>
          </p:cNvSpPr>
          <p:nvPr/>
        </p:nvSpPr>
        <p:spPr bwMode="auto">
          <a:xfrm>
            <a:off x="3352800" y="2286000"/>
            <a:ext cx="2438400" cy="9144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Pseudoxantoma elástico</a:t>
            </a:r>
          </a:p>
          <a:p>
            <a:pPr algn="ctr">
              <a:defRPr/>
            </a:pPr>
            <a:r>
              <a:rPr lang="es-ES" sz="1400" b="1">
                <a:solidFill>
                  <a:srgbClr val="003366"/>
                </a:solidFill>
                <a:effectLst>
                  <a:outerShdw blurRad="38100" dist="38100" dir="2700000" algn="tl">
                    <a:srgbClr val="000000"/>
                  </a:outerShdw>
                </a:effectLst>
                <a:latin typeface="Arial" pitchFamily="34" charset="0"/>
              </a:rPr>
              <a:t>Sd. Ehlers-Danlos</a:t>
            </a:r>
          </a:p>
          <a:p>
            <a:pPr algn="ctr">
              <a:defRPr/>
            </a:pPr>
            <a:r>
              <a:rPr lang="es-ES" sz="1400" b="1">
                <a:solidFill>
                  <a:srgbClr val="003366"/>
                </a:solidFill>
                <a:effectLst>
                  <a:outerShdw blurRad="38100" dist="38100" dir="2700000" algn="tl">
                    <a:srgbClr val="000000"/>
                  </a:outerShdw>
                </a:effectLst>
                <a:latin typeface="Arial" pitchFamily="34" charset="0"/>
              </a:rPr>
              <a:t>Enf. Marfan</a:t>
            </a:r>
          </a:p>
          <a:p>
            <a:pPr algn="ctr">
              <a:defRPr/>
            </a:pPr>
            <a:r>
              <a:rPr lang="es-ES" sz="1400" b="1">
                <a:solidFill>
                  <a:srgbClr val="003366"/>
                </a:solidFill>
                <a:effectLst>
                  <a:outerShdw blurRad="38100" dist="38100" dir="2700000" algn="tl">
                    <a:srgbClr val="000000"/>
                  </a:outerShdw>
                </a:effectLst>
                <a:latin typeface="Arial" pitchFamily="34" charset="0"/>
              </a:rPr>
              <a:t>Osteogénesis imperfecta</a:t>
            </a:r>
          </a:p>
        </p:txBody>
      </p:sp>
      <p:sp>
        <p:nvSpPr>
          <p:cNvPr id="5342232" name="Rectangle 24"/>
          <p:cNvSpPr>
            <a:spLocks noChangeArrowheads="1"/>
          </p:cNvSpPr>
          <p:nvPr/>
        </p:nvSpPr>
        <p:spPr bwMode="auto">
          <a:xfrm>
            <a:off x="6324600" y="38862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ENFERMEDADES MITOCONDRIALES</a:t>
            </a:r>
          </a:p>
        </p:txBody>
      </p:sp>
      <p:sp>
        <p:nvSpPr>
          <p:cNvPr id="5342233" name="Rectangle 25"/>
          <p:cNvSpPr>
            <a:spLocks noChangeArrowheads="1"/>
          </p:cNvSpPr>
          <p:nvPr/>
        </p:nvSpPr>
        <p:spPr bwMode="auto">
          <a:xfrm>
            <a:off x="3352800" y="62484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TROMBOSIS VENOSAS</a:t>
            </a:r>
          </a:p>
        </p:txBody>
      </p:sp>
      <p:sp>
        <p:nvSpPr>
          <p:cNvPr id="5342234" name="Rectangle 26"/>
          <p:cNvSpPr>
            <a:spLocks noChangeArrowheads="1"/>
          </p:cNvSpPr>
          <p:nvPr/>
        </p:nvSpPr>
        <p:spPr bwMode="auto">
          <a:xfrm>
            <a:off x="6324600" y="4419600"/>
            <a:ext cx="2438400" cy="6096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0066"/>
                </a:solidFill>
                <a:effectLst>
                  <a:outerShdw blurRad="38100" dist="38100" dir="2700000" algn="tl">
                    <a:srgbClr val="000000"/>
                  </a:outerShdw>
                </a:effectLst>
                <a:latin typeface="Arial" pitchFamily="34" charset="0"/>
              </a:rPr>
              <a:t>MELAS</a:t>
            </a:r>
          </a:p>
          <a:p>
            <a:pPr algn="ctr">
              <a:defRPr/>
            </a:pPr>
            <a:r>
              <a:rPr lang="es-ES" sz="1400" b="1">
                <a:solidFill>
                  <a:srgbClr val="000066"/>
                </a:solidFill>
                <a:effectLst>
                  <a:outerShdw blurRad="38100" dist="38100" dir="2700000" algn="tl">
                    <a:srgbClr val="000000"/>
                  </a:outerShdw>
                </a:effectLst>
                <a:latin typeface="Arial" pitchFamily="34" charset="0"/>
              </a:rPr>
              <a:t>MERRF</a:t>
            </a:r>
            <a:endParaRPr lang="es-ES" sz="1400" b="1">
              <a:solidFill>
                <a:srgbClr val="000066"/>
              </a:solidFill>
              <a:latin typeface="Arial" pitchFamily="34" charset="0"/>
            </a:endParaRPr>
          </a:p>
        </p:txBody>
      </p:sp>
      <p:sp>
        <p:nvSpPr>
          <p:cNvPr id="5342235" name="Rectangle 27"/>
          <p:cNvSpPr>
            <a:spLocks noChangeArrowheads="1"/>
          </p:cNvSpPr>
          <p:nvPr/>
        </p:nvSpPr>
        <p:spPr bwMode="auto">
          <a:xfrm>
            <a:off x="3352800" y="5638800"/>
            <a:ext cx="2438400" cy="457200"/>
          </a:xfrm>
          <a:prstGeom prst="rect">
            <a:avLst/>
          </a:prstGeom>
          <a:solidFill>
            <a:schemeClr val="bg1"/>
          </a:solidFill>
          <a:ln w="9525">
            <a:solidFill>
              <a:schemeClr val="tx1"/>
            </a:solidFill>
            <a:miter lim="800000"/>
            <a:headEnd/>
            <a:tailEnd/>
          </a:ln>
          <a:effectLst/>
          <a:extLst>
            <a:ext uri="{AF507438-7753-43E0-B8FC-AC1667EBCBE1}"/>
          </a:extLst>
        </p:spPr>
        <p:txBody>
          <a:bodyPr wrap="none" anchor="ctr"/>
          <a:lstStyle/>
          <a:p>
            <a:pPr algn="ctr">
              <a:defRPr/>
            </a:pPr>
            <a:r>
              <a:rPr lang="es-ES" sz="1000" b="1">
                <a:solidFill>
                  <a:schemeClr val="tx2"/>
                </a:solidFill>
                <a:effectLst>
                  <a:outerShdw blurRad="38100" dist="38100" dir="2700000" algn="tl">
                    <a:srgbClr val="000000"/>
                  </a:outerShdw>
                </a:effectLst>
                <a:latin typeface="Arial" pitchFamily="34" charset="0"/>
              </a:rPr>
              <a:t>HIPOXIA CEREBRAL AGUDA</a:t>
            </a:r>
          </a:p>
        </p:txBody>
      </p:sp>
      <p:sp>
        <p:nvSpPr>
          <p:cNvPr id="5342236" name="Rectangle 28"/>
          <p:cNvSpPr>
            <a:spLocks noChangeArrowheads="1"/>
          </p:cNvSpPr>
          <p:nvPr/>
        </p:nvSpPr>
        <p:spPr bwMode="auto">
          <a:xfrm>
            <a:off x="7086600" y="6400800"/>
            <a:ext cx="1676400" cy="4572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a:defRPr/>
            </a:pPr>
            <a:r>
              <a:rPr lang="es-ES" sz="1400" b="1">
                <a:solidFill>
                  <a:schemeClr val="tx2"/>
                </a:solidFill>
                <a:effectLst>
                  <a:outerShdw blurRad="38100" dist="38100" dir="2700000" algn="tl">
                    <a:srgbClr val="000000"/>
                  </a:outerShdw>
                </a:effectLst>
                <a:latin typeface="Arial" pitchFamily="34" charset="0"/>
              </a:rPr>
              <a:t>y muchas más...</a:t>
            </a:r>
          </a:p>
        </p:txBody>
      </p:sp>
      <p:sp>
        <p:nvSpPr>
          <p:cNvPr id="5342237" name="Rectangle 29"/>
          <p:cNvSpPr>
            <a:spLocks noChangeArrowheads="1"/>
          </p:cNvSpPr>
          <p:nvPr/>
        </p:nvSpPr>
        <p:spPr bwMode="auto">
          <a:xfrm>
            <a:off x="6324600" y="5791200"/>
            <a:ext cx="2438400" cy="4572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Enfermedad de Crohn</a:t>
            </a:r>
          </a:p>
          <a:p>
            <a:pPr algn="ctr">
              <a:defRPr/>
            </a:pPr>
            <a:r>
              <a:rPr lang="es-ES" sz="1400" b="1">
                <a:solidFill>
                  <a:srgbClr val="003366"/>
                </a:solidFill>
                <a:effectLst>
                  <a:outerShdw blurRad="38100" dist="38100" dir="2700000" algn="tl">
                    <a:srgbClr val="000000"/>
                  </a:outerShdw>
                </a:effectLst>
                <a:latin typeface="Arial" pitchFamily="34" charset="0"/>
              </a:rPr>
              <a:t>Colitis ulcerosa</a:t>
            </a:r>
            <a:endParaRPr lang="es-ES" sz="1400" b="1">
              <a:solidFill>
                <a:srgbClr val="FF3399"/>
              </a:solidFill>
              <a:latin typeface="Arial" pitchFamily="34" charset="0"/>
            </a:endParaRPr>
          </a:p>
        </p:txBody>
      </p:sp>
      <p:sp>
        <p:nvSpPr>
          <p:cNvPr id="5342238" name="Rectangle 30"/>
          <p:cNvSpPr>
            <a:spLocks noChangeArrowheads="1"/>
          </p:cNvSpPr>
          <p:nvPr/>
        </p:nvSpPr>
        <p:spPr bwMode="auto">
          <a:xfrm>
            <a:off x="6324600" y="4419600"/>
            <a:ext cx="2438400" cy="609600"/>
          </a:xfrm>
          <a:prstGeom prst="rect">
            <a:avLst/>
          </a:prstGeom>
          <a:gradFill rotWithShape="1">
            <a:gsLst>
              <a:gs pos="0">
                <a:schemeClr val="bg2"/>
              </a:gs>
              <a:gs pos="100000">
                <a:schemeClr val="accent1"/>
              </a:gs>
            </a:gsLst>
            <a:lin ang="0" scaled="1"/>
          </a:gradFill>
          <a:ln w="9525">
            <a:solidFill>
              <a:schemeClr val="tx1"/>
            </a:solidFill>
            <a:miter lim="800000"/>
            <a:headEnd/>
            <a:tailEnd/>
          </a:ln>
          <a:effectLst/>
          <a:extLst>
            <a:ext uri="{AF507438-7753-43E0-B8FC-AC1667EBCBE1}"/>
          </a:extLst>
        </p:spPr>
        <p:txBody>
          <a:bodyPr wrap="none" anchor="ctr"/>
          <a:lstStyle/>
          <a:p>
            <a:pPr algn="ctr">
              <a:defRPr/>
            </a:pPr>
            <a:r>
              <a:rPr lang="es-ES" sz="1400" b="1">
                <a:solidFill>
                  <a:srgbClr val="003366"/>
                </a:solidFill>
                <a:effectLst>
                  <a:outerShdw blurRad="38100" dist="38100" dir="2700000" algn="tl">
                    <a:srgbClr val="000000"/>
                  </a:outerShdw>
                </a:effectLst>
                <a:latin typeface="Arial" pitchFamily="34" charset="0"/>
              </a:rPr>
              <a:t>MELAS</a:t>
            </a:r>
          </a:p>
          <a:p>
            <a:pPr algn="ctr">
              <a:defRPr/>
            </a:pPr>
            <a:r>
              <a:rPr lang="es-ES" sz="1400" b="1">
                <a:solidFill>
                  <a:srgbClr val="003366"/>
                </a:solidFill>
                <a:effectLst>
                  <a:outerShdw blurRad="38100" dist="38100" dir="2700000" algn="tl">
                    <a:srgbClr val="000000"/>
                  </a:outerShdw>
                </a:effectLst>
                <a:latin typeface="Arial" pitchFamily="34" charset="0"/>
              </a:rPr>
              <a:t>MERRF</a:t>
            </a:r>
            <a:endParaRPr lang="es-ES" sz="1400" b="1">
              <a:solidFill>
                <a:srgbClr val="003366"/>
              </a:solidFill>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42220"/>
                                        </p:tgtEl>
                                        <p:attrNameLst>
                                          <p:attrName>style.visibility</p:attrName>
                                        </p:attrNameLst>
                                      </p:cBhvr>
                                      <p:to>
                                        <p:strVal val="visible"/>
                                      </p:to>
                                    </p:set>
                                    <p:anim calcmode="lin" valueType="num">
                                      <p:cBhvr>
                                        <p:cTn id="7" dur="1000" fill="hold"/>
                                        <p:tgtEl>
                                          <p:spTgt spid="5342220"/>
                                        </p:tgtEl>
                                        <p:attrNameLst>
                                          <p:attrName>ppt_x</p:attrName>
                                        </p:attrNameLst>
                                      </p:cBhvr>
                                      <p:tavLst>
                                        <p:tav tm="0">
                                          <p:val>
                                            <p:strVal val="#ppt_x-.2"/>
                                          </p:val>
                                        </p:tav>
                                        <p:tav tm="100000">
                                          <p:val>
                                            <p:strVal val="#ppt_x"/>
                                          </p:val>
                                        </p:tav>
                                      </p:tavLst>
                                    </p:anim>
                                    <p:anim calcmode="lin" valueType="num">
                                      <p:cBhvr>
                                        <p:cTn id="8" dur="1000" fill="hold"/>
                                        <p:tgtEl>
                                          <p:spTgt spid="5342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42220"/>
                                        </p:tgtEl>
                                      </p:cBhvr>
                                    </p:animEffect>
                                  </p:childTnLst>
                                </p:cTn>
                              </p:par>
                            </p:childTnLst>
                          </p:cTn>
                        </p:par>
                        <p:par>
                          <p:cTn id="10" fill="hold" nodeType="afterGroup">
                            <p:stCondLst>
                              <p:cond delay="1000"/>
                            </p:stCondLst>
                            <p:childTnLst>
                              <p:par>
                                <p:cTn id="11" presetID="26" presetClass="entr" presetSubtype="0" fill="hold" grpId="0" nodeType="afterEffect">
                                  <p:stCondLst>
                                    <p:cond delay="1000"/>
                                  </p:stCondLst>
                                  <p:childTnLst>
                                    <p:set>
                                      <p:cBhvr>
                                        <p:cTn id="12" dur="1" fill="hold">
                                          <p:stCondLst>
                                            <p:cond delay="0"/>
                                          </p:stCondLst>
                                        </p:cTn>
                                        <p:tgtEl>
                                          <p:spTgt spid="5342236"/>
                                        </p:tgtEl>
                                        <p:attrNameLst>
                                          <p:attrName>style.visibility</p:attrName>
                                        </p:attrNameLst>
                                      </p:cBhvr>
                                      <p:to>
                                        <p:strVal val="visible"/>
                                      </p:to>
                                    </p:set>
                                    <p:animEffect transition="in" filter="wipe(down)">
                                      <p:cBhvr>
                                        <p:cTn id="13" dur="580">
                                          <p:stCondLst>
                                            <p:cond delay="0"/>
                                          </p:stCondLst>
                                        </p:cTn>
                                        <p:tgtEl>
                                          <p:spTgt spid="5342236"/>
                                        </p:tgtEl>
                                      </p:cBhvr>
                                    </p:animEffect>
                                    <p:anim calcmode="lin" valueType="num">
                                      <p:cBhvr>
                                        <p:cTn id="14" dur="1822" tmFilter="0,0; 0.14,0.36; 0.43,0.73; 0.71,0.91; 1.0,1.0">
                                          <p:stCondLst>
                                            <p:cond delay="0"/>
                                          </p:stCondLst>
                                        </p:cTn>
                                        <p:tgtEl>
                                          <p:spTgt spid="534223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34223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34223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34223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342236"/>
                                        </p:tgtEl>
                                        <p:attrNameLst>
                                          <p:attrName>ppt_y</p:attrName>
                                        </p:attrNameLst>
                                      </p:cBhvr>
                                      <p:tavLst>
                                        <p:tav tm="0" fmla="#ppt_y-sin(pi*$)/81">
                                          <p:val>
                                            <p:fltVal val="0"/>
                                          </p:val>
                                        </p:tav>
                                        <p:tav tm="100000">
                                          <p:val>
                                            <p:fltVal val="1"/>
                                          </p:val>
                                        </p:tav>
                                      </p:tavLst>
                                    </p:anim>
                                    <p:animScale>
                                      <p:cBhvr>
                                        <p:cTn id="19" dur="26">
                                          <p:stCondLst>
                                            <p:cond delay="650"/>
                                          </p:stCondLst>
                                        </p:cTn>
                                        <p:tgtEl>
                                          <p:spTgt spid="5342236"/>
                                        </p:tgtEl>
                                      </p:cBhvr>
                                      <p:to x="100000" y="60000"/>
                                    </p:animScale>
                                    <p:animScale>
                                      <p:cBhvr>
                                        <p:cTn id="20" dur="166" decel="50000">
                                          <p:stCondLst>
                                            <p:cond delay="676"/>
                                          </p:stCondLst>
                                        </p:cTn>
                                        <p:tgtEl>
                                          <p:spTgt spid="5342236"/>
                                        </p:tgtEl>
                                      </p:cBhvr>
                                      <p:to x="100000" y="100000"/>
                                    </p:animScale>
                                    <p:animScale>
                                      <p:cBhvr>
                                        <p:cTn id="21" dur="26">
                                          <p:stCondLst>
                                            <p:cond delay="1312"/>
                                          </p:stCondLst>
                                        </p:cTn>
                                        <p:tgtEl>
                                          <p:spTgt spid="5342236"/>
                                        </p:tgtEl>
                                      </p:cBhvr>
                                      <p:to x="100000" y="80000"/>
                                    </p:animScale>
                                    <p:animScale>
                                      <p:cBhvr>
                                        <p:cTn id="22" dur="166" decel="50000">
                                          <p:stCondLst>
                                            <p:cond delay="1338"/>
                                          </p:stCondLst>
                                        </p:cTn>
                                        <p:tgtEl>
                                          <p:spTgt spid="5342236"/>
                                        </p:tgtEl>
                                      </p:cBhvr>
                                      <p:to x="100000" y="100000"/>
                                    </p:animScale>
                                    <p:animScale>
                                      <p:cBhvr>
                                        <p:cTn id="23" dur="26">
                                          <p:stCondLst>
                                            <p:cond delay="1642"/>
                                          </p:stCondLst>
                                        </p:cTn>
                                        <p:tgtEl>
                                          <p:spTgt spid="5342236"/>
                                        </p:tgtEl>
                                      </p:cBhvr>
                                      <p:to x="100000" y="90000"/>
                                    </p:animScale>
                                    <p:animScale>
                                      <p:cBhvr>
                                        <p:cTn id="24" dur="166" decel="50000">
                                          <p:stCondLst>
                                            <p:cond delay="1668"/>
                                          </p:stCondLst>
                                        </p:cTn>
                                        <p:tgtEl>
                                          <p:spTgt spid="5342236"/>
                                        </p:tgtEl>
                                      </p:cBhvr>
                                      <p:to x="100000" y="100000"/>
                                    </p:animScale>
                                    <p:animScale>
                                      <p:cBhvr>
                                        <p:cTn id="25" dur="26">
                                          <p:stCondLst>
                                            <p:cond delay="1808"/>
                                          </p:stCondLst>
                                        </p:cTn>
                                        <p:tgtEl>
                                          <p:spTgt spid="5342236"/>
                                        </p:tgtEl>
                                      </p:cBhvr>
                                      <p:to x="100000" y="95000"/>
                                    </p:animScale>
                                    <p:animScale>
                                      <p:cBhvr>
                                        <p:cTn id="26" dur="166" decel="50000">
                                          <p:stCondLst>
                                            <p:cond delay="1834"/>
                                          </p:stCondLst>
                                        </p:cTn>
                                        <p:tgtEl>
                                          <p:spTgt spid="53422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2220" grpId="0"/>
      <p:bldP spid="534223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0450"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40451"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isquémico</a:t>
            </a:r>
          </a:p>
        </p:txBody>
      </p:sp>
      <p:sp>
        <p:nvSpPr>
          <p:cNvPr id="4840452" name="Text Box 4"/>
          <p:cNvSpPr txBox="1">
            <a:spLocks noChangeArrowheads="1"/>
          </p:cNvSpPr>
          <p:nvPr/>
        </p:nvSpPr>
        <p:spPr bwMode="auto">
          <a:xfrm>
            <a:off x="990600" y="2819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Aterotrombótico</a:t>
            </a:r>
          </a:p>
        </p:txBody>
      </p:sp>
      <p:sp>
        <p:nvSpPr>
          <p:cNvPr id="4840453"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hemorrágico</a:t>
            </a:r>
          </a:p>
        </p:txBody>
      </p:sp>
      <p:sp>
        <p:nvSpPr>
          <p:cNvPr id="4840454" name="Text Box 6"/>
          <p:cNvSpPr txBox="1">
            <a:spLocks noChangeArrowheads="1"/>
          </p:cNvSpPr>
          <p:nvPr/>
        </p:nvSpPr>
        <p:spPr bwMode="auto">
          <a:xfrm>
            <a:off x="990600" y="3581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Cardioembólico</a:t>
            </a:r>
          </a:p>
        </p:txBody>
      </p:sp>
      <p:sp>
        <p:nvSpPr>
          <p:cNvPr id="4986886"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0456" name="Text Box 8"/>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40457" name="Text Box 9"/>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986889" name="AutoShape 10"/>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6890" name="AutoShape 11"/>
          <p:cNvSpPr>
            <a:spLocks noChangeArrowheads="1"/>
          </p:cNvSpPr>
          <p:nvPr/>
        </p:nvSpPr>
        <p:spPr bwMode="auto">
          <a:xfrm flipH="1">
            <a:off x="533400" y="2992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0460" name="Text Box 12"/>
          <p:cNvSpPr txBox="1">
            <a:spLocks noChangeArrowheads="1"/>
          </p:cNvSpPr>
          <p:nvPr/>
        </p:nvSpPr>
        <p:spPr bwMode="auto">
          <a:xfrm>
            <a:off x="990600" y="4357688"/>
            <a:ext cx="31242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Infarto lacunar</a:t>
            </a:r>
          </a:p>
        </p:txBody>
      </p:sp>
      <p:sp>
        <p:nvSpPr>
          <p:cNvPr id="4840461" name="Text Box 13"/>
          <p:cNvSpPr txBox="1">
            <a:spLocks noChangeArrowheads="1"/>
          </p:cNvSpPr>
          <p:nvPr/>
        </p:nvSpPr>
        <p:spPr bwMode="auto">
          <a:xfrm>
            <a:off x="990600" y="5105400"/>
            <a:ext cx="3124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Causa inhabitual</a:t>
            </a:r>
          </a:p>
        </p:txBody>
      </p:sp>
      <p:sp>
        <p:nvSpPr>
          <p:cNvPr id="4840462" name="Text Box 14"/>
          <p:cNvSpPr txBox="1">
            <a:spLocks noChangeArrowheads="1"/>
          </p:cNvSpPr>
          <p:nvPr/>
        </p:nvSpPr>
        <p:spPr bwMode="auto">
          <a:xfrm>
            <a:off x="990600" y="58816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Origen indeterminado</a:t>
            </a:r>
          </a:p>
        </p:txBody>
      </p:sp>
      <p:sp>
        <p:nvSpPr>
          <p:cNvPr id="4986894" name="AutoShape 15"/>
          <p:cNvSpPr>
            <a:spLocks noChangeArrowheads="1"/>
          </p:cNvSpPr>
          <p:nvPr/>
        </p:nvSpPr>
        <p:spPr bwMode="auto">
          <a:xfrm flipH="1">
            <a:off x="533400" y="3754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0464" name="AutoShape 16"/>
          <p:cNvSpPr>
            <a:spLocks noChangeArrowheads="1"/>
          </p:cNvSpPr>
          <p:nvPr/>
        </p:nvSpPr>
        <p:spPr bwMode="auto">
          <a:xfrm flipH="1">
            <a:off x="5334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6896" name="AutoShape 17"/>
          <p:cNvSpPr>
            <a:spLocks noChangeArrowheads="1"/>
          </p:cNvSpPr>
          <p:nvPr/>
        </p:nvSpPr>
        <p:spPr bwMode="auto">
          <a:xfrm flipH="1">
            <a:off x="5334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986897" name="AutoShape 18"/>
          <p:cNvSpPr>
            <a:spLocks noChangeArrowheads="1"/>
          </p:cNvSpPr>
          <p:nvPr/>
        </p:nvSpPr>
        <p:spPr bwMode="auto">
          <a:xfrm flipH="1">
            <a:off x="533400" y="45926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0467" name="Text Box 19"/>
          <p:cNvSpPr txBox="1">
            <a:spLocks noChangeArrowheads="1"/>
          </p:cNvSpPr>
          <p:nvPr/>
        </p:nvSpPr>
        <p:spPr bwMode="auto">
          <a:xfrm>
            <a:off x="4800600" y="2895600"/>
            <a:ext cx="39624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&gt; 1 posible etiología</a:t>
            </a:r>
          </a:p>
        </p:txBody>
      </p:sp>
      <p:sp>
        <p:nvSpPr>
          <p:cNvPr id="4840468" name="Text Box 20"/>
          <p:cNvSpPr txBox="1">
            <a:spLocks noChangeArrowheads="1"/>
          </p:cNvSpPr>
          <p:nvPr/>
        </p:nvSpPr>
        <p:spPr bwMode="auto">
          <a:xfrm>
            <a:off x="4800600" y="36718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No etiología conocida</a:t>
            </a:r>
          </a:p>
        </p:txBody>
      </p:sp>
      <p:sp>
        <p:nvSpPr>
          <p:cNvPr id="4840469" name="Text Box 21"/>
          <p:cNvSpPr txBox="1">
            <a:spLocks noChangeArrowheads="1"/>
          </p:cNvSpPr>
          <p:nvPr/>
        </p:nvSpPr>
        <p:spPr bwMode="auto">
          <a:xfrm>
            <a:off x="4800600" y="4433888"/>
            <a:ext cx="39624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Estudio incompleto</a:t>
            </a:r>
          </a:p>
        </p:txBody>
      </p:sp>
      <p:sp>
        <p:nvSpPr>
          <p:cNvPr id="4840470" name="AutoShape 22"/>
          <p:cNvSpPr>
            <a:spLocks noChangeArrowheads="1"/>
          </p:cNvSpPr>
          <p:nvPr/>
        </p:nvSpPr>
        <p:spPr bwMode="auto">
          <a:xfrm flipH="1">
            <a:off x="59436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pic>
        <p:nvPicPr>
          <p:cNvPr id="4840471" name="Picture 23" descr="DUDA-1"/>
          <p:cNvPicPr>
            <a:picLocks noChangeAspect="1" noChangeArrowheads="1"/>
          </p:cNvPicPr>
          <p:nvPr/>
        </p:nvPicPr>
        <p:blipFill>
          <a:blip r:embed="rId2"/>
          <a:srcRect/>
          <a:stretch>
            <a:fillRect/>
          </a:stretch>
        </p:blipFill>
        <p:spPr bwMode="auto">
          <a:xfrm>
            <a:off x="6477000" y="5334000"/>
            <a:ext cx="1600200" cy="1350963"/>
          </a:xfrm>
          <a:prstGeom prst="rect">
            <a:avLst/>
          </a:prstGeom>
          <a:noFill/>
          <a:ln w="9525">
            <a:noFill/>
            <a:miter lim="800000"/>
            <a:headEnd/>
            <a:tailEnd/>
          </a:ln>
        </p:spPr>
      </p:pic>
      <p:sp>
        <p:nvSpPr>
          <p:cNvPr id="4840472" name="Line 24"/>
          <p:cNvSpPr>
            <a:spLocks noChangeShapeType="1"/>
          </p:cNvSpPr>
          <p:nvPr/>
        </p:nvSpPr>
        <p:spPr bwMode="auto">
          <a:xfrm>
            <a:off x="4495800" y="3200400"/>
            <a:ext cx="0" cy="2667000"/>
          </a:xfrm>
          <a:prstGeom prst="line">
            <a:avLst/>
          </a:prstGeom>
          <a:noFill/>
          <a:ln w="28575">
            <a:solidFill>
              <a:schemeClr val="bg1"/>
            </a:solidFill>
            <a:round/>
            <a:headEnd/>
            <a:tailEnd/>
          </a:ln>
        </p:spPr>
        <p:txBody>
          <a:bodyPr/>
          <a:lstStyle/>
          <a:p>
            <a:endParaRPr lang="en-US"/>
          </a:p>
        </p:txBody>
      </p:sp>
      <p:sp>
        <p:nvSpPr>
          <p:cNvPr id="4840473" name="Line 25"/>
          <p:cNvSpPr>
            <a:spLocks noChangeShapeType="1"/>
          </p:cNvSpPr>
          <p:nvPr/>
        </p:nvSpPr>
        <p:spPr bwMode="auto">
          <a:xfrm flipH="1">
            <a:off x="4495800" y="3200400"/>
            <a:ext cx="228600" cy="0"/>
          </a:xfrm>
          <a:prstGeom prst="line">
            <a:avLst/>
          </a:prstGeom>
          <a:noFill/>
          <a:ln w="28575">
            <a:solidFill>
              <a:schemeClr val="bg1"/>
            </a:solidFill>
            <a:round/>
            <a:headEnd/>
            <a:tailEnd/>
          </a:ln>
        </p:spPr>
        <p:txBody>
          <a:bodyPr/>
          <a:lstStyle/>
          <a:p>
            <a:endParaRPr lang="en-US"/>
          </a:p>
        </p:txBody>
      </p:sp>
      <p:sp>
        <p:nvSpPr>
          <p:cNvPr id="4840474" name="Line 26"/>
          <p:cNvSpPr>
            <a:spLocks noChangeShapeType="1"/>
          </p:cNvSpPr>
          <p:nvPr/>
        </p:nvSpPr>
        <p:spPr bwMode="auto">
          <a:xfrm flipH="1">
            <a:off x="4495800" y="4724400"/>
            <a:ext cx="228600" cy="0"/>
          </a:xfrm>
          <a:prstGeom prst="line">
            <a:avLst/>
          </a:prstGeom>
          <a:noFill/>
          <a:ln w="28575">
            <a:solidFill>
              <a:schemeClr val="bg1"/>
            </a:solidFill>
            <a:round/>
            <a:headEnd/>
            <a:tailEnd/>
          </a:ln>
        </p:spPr>
        <p:txBody>
          <a:bodyPr/>
          <a:lstStyle/>
          <a:p>
            <a:endParaRPr lang="en-US"/>
          </a:p>
        </p:txBody>
      </p:sp>
      <p:sp>
        <p:nvSpPr>
          <p:cNvPr id="4840475" name="Line 27"/>
          <p:cNvSpPr>
            <a:spLocks noChangeShapeType="1"/>
          </p:cNvSpPr>
          <p:nvPr/>
        </p:nvSpPr>
        <p:spPr bwMode="auto">
          <a:xfrm flipH="1">
            <a:off x="4495800" y="3962400"/>
            <a:ext cx="228600" cy="0"/>
          </a:xfrm>
          <a:prstGeom prst="line">
            <a:avLst/>
          </a:prstGeom>
          <a:noFill/>
          <a:ln w="28575">
            <a:solidFill>
              <a:schemeClr val="bg1"/>
            </a:solidFill>
            <a:round/>
            <a:headEnd/>
            <a:tailEnd/>
          </a:ln>
        </p:spPr>
        <p:txBody>
          <a:bodyPr/>
          <a:lstStyle/>
          <a:p>
            <a:endParaRPr lang="en-US"/>
          </a:p>
        </p:txBody>
      </p:sp>
      <p:sp>
        <p:nvSpPr>
          <p:cNvPr id="4840476" name="AutoShape 28"/>
          <p:cNvSpPr>
            <a:spLocks noChangeArrowheads="1"/>
          </p:cNvSpPr>
          <p:nvPr/>
        </p:nvSpPr>
        <p:spPr bwMode="auto">
          <a:xfrm flipH="1">
            <a:off x="5334000" y="6096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40462"/>
                                        </p:tgtEl>
                                        <p:attrNameLst>
                                          <p:attrName>style.visibility</p:attrName>
                                        </p:attrNameLst>
                                      </p:cBhvr>
                                      <p:to>
                                        <p:strVal val="visible"/>
                                      </p:to>
                                    </p:set>
                                    <p:anim calcmode="lin" valueType="num">
                                      <p:cBhvr>
                                        <p:cTn id="7" dur="500" fill="hold"/>
                                        <p:tgtEl>
                                          <p:spTgt spid="4840462"/>
                                        </p:tgtEl>
                                        <p:attrNameLst>
                                          <p:attrName>ppt_w</p:attrName>
                                        </p:attrNameLst>
                                      </p:cBhvr>
                                      <p:tavLst>
                                        <p:tav tm="0">
                                          <p:val>
                                            <p:fltVal val="0"/>
                                          </p:val>
                                        </p:tav>
                                        <p:tav tm="100000">
                                          <p:val>
                                            <p:strVal val="#ppt_w"/>
                                          </p:val>
                                        </p:tav>
                                      </p:tavLst>
                                    </p:anim>
                                    <p:anim calcmode="lin" valueType="num">
                                      <p:cBhvr>
                                        <p:cTn id="8" dur="500" fill="hold"/>
                                        <p:tgtEl>
                                          <p:spTgt spid="4840462"/>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40464"/>
                                        </p:tgtEl>
                                        <p:attrNameLst>
                                          <p:attrName>style.visibility</p:attrName>
                                        </p:attrNameLst>
                                      </p:cBhvr>
                                      <p:to>
                                        <p:strVal val="visible"/>
                                      </p:to>
                                    </p:set>
                                    <p:animEffect transition="in" filter="fade">
                                      <p:cBhvr>
                                        <p:cTn id="11" dur="1000"/>
                                        <p:tgtEl>
                                          <p:spTgt spid="4840464"/>
                                        </p:tgtEl>
                                      </p:cBhvr>
                                    </p:animEffect>
                                    <p:anim calcmode="lin" valueType="num">
                                      <p:cBhvr>
                                        <p:cTn id="12" dur="1000" fill="hold"/>
                                        <p:tgtEl>
                                          <p:spTgt spid="4840464"/>
                                        </p:tgtEl>
                                        <p:attrNameLst>
                                          <p:attrName>ppt_x</p:attrName>
                                        </p:attrNameLst>
                                      </p:cBhvr>
                                      <p:tavLst>
                                        <p:tav tm="0">
                                          <p:val>
                                            <p:strVal val="#ppt_x"/>
                                          </p:val>
                                        </p:tav>
                                        <p:tav tm="100000">
                                          <p:val>
                                            <p:strVal val="#ppt_x"/>
                                          </p:val>
                                        </p:tav>
                                      </p:tavLst>
                                    </p:anim>
                                    <p:anim calcmode="lin" valueType="num">
                                      <p:cBhvr>
                                        <p:cTn id="13" dur="1000" fill="hold"/>
                                        <p:tgtEl>
                                          <p:spTgt spid="484046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 presetClass="entr" presetSubtype="10" fill="hold" grpId="1" nodeType="afterEffect">
                                  <p:stCondLst>
                                    <p:cond delay="0"/>
                                  </p:stCondLst>
                                  <p:childTnLst>
                                    <p:set>
                                      <p:cBhvr>
                                        <p:cTn id="16" dur="1" fill="hold">
                                          <p:stCondLst>
                                            <p:cond delay="0"/>
                                          </p:stCondLst>
                                        </p:cTn>
                                        <p:tgtEl>
                                          <p:spTgt spid="4840462"/>
                                        </p:tgtEl>
                                        <p:attrNameLst>
                                          <p:attrName>style.visibility</p:attrName>
                                        </p:attrNameLst>
                                      </p:cBhvr>
                                      <p:to>
                                        <p:strVal val="visible"/>
                                      </p:to>
                                    </p:set>
                                    <p:animEffect transition="in" filter="checkerboard(across)">
                                      <p:cBhvr>
                                        <p:cTn id="17" dur="1000"/>
                                        <p:tgtEl>
                                          <p:spTgt spid="484046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840470"/>
                                        </p:tgtEl>
                                        <p:attrNameLst>
                                          <p:attrName>style.visibility</p:attrName>
                                        </p:attrNameLst>
                                      </p:cBhvr>
                                      <p:to>
                                        <p:strVal val="visible"/>
                                      </p:to>
                                    </p:set>
                                    <p:animEffect transition="in" filter="fade">
                                      <p:cBhvr>
                                        <p:cTn id="20" dur="1000"/>
                                        <p:tgtEl>
                                          <p:spTgt spid="4840470"/>
                                        </p:tgtEl>
                                      </p:cBhvr>
                                    </p:animEffect>
                                    <p:anim calcmode="lin" valueType="num">
                                      <p:cBhvr>
                                        <p:cTn id="21" dur="1000" fill="hold"/>
                                        <p:tgtEl>
                                          <p:spTgt spid="4840470"/>
                                        </p:tgtEl>
                                        <p:attrNameLst>
                                          <p:attrName>ppt_x</p:attrName>
                                        </p:attrNameLst>
                                      </p:cBhvr>
                                      <p:tavLst>
                                        <p:tav tm="0">
                                          <p:val>
                                            <p:strVal val="#ppt_x"/>
                                          </p:val>
                                        </p:tav>
                                        <p:tav tm="100000">
                                          <p:val>
                                            <p:strVal val="#ppt_x"/>
                                          </p:val>
                                        </p:tav>
                                      </p:tavLst>
                                    </p:anim>
                                    <p:anim calcmode="lin" valueType="num">
                                      <p:cBhvr>
                                        <p:cTn id="22" dur="1000" fill="hold"/>
                                        <p:tgtEl>
                                          <p:spTgt spid="484047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840476"/>
                                        </p:tgtEl>
                                        <p:attrNameLst>
                                          <p:attrName>style.visibility</p:attrName>
                                        </p:attrNameLst>
                                      </p:cBhvr>
                                      <p:to>
                                        <p:strVal val="visible"/>
                                      </p:to>
                                    </p:set>
                                    <p:animEffect transition="in" filter="fade">
                                      <p:cBhvr>
                                        <p:cTn id="25" dur="1000"/>
                                        <p:tgtEl>
                                          <p:spTgt spid="4840476"/>
                                        </p:tgtEl>
                                      </p:cBhvr>
                                    </p:animEffect>
                                    <p:anim calcmode="lin" valueType="num">
                                      <p:cBhvr>
                                        <p:cTn id="26" dur="1000" fill="hold"/>
                                        <p:tgtEl>
                                          <p:spTgt spid="4840476"/>
                                        </p:tgtEl>
                                        <p:attrNameLst>
                                          <p:attrName>ppt_x</p:attrName>
                                        </p:attrNameLst>
                                      </p:cBhvr>
                                      <p:tavLst>
                                        <p:tav tm="0">
                                          <p:val>
                                            <p:strVal val="#ppt_x"/>
                                          </p:val>
                                        </p:tav>
                                        <p:tav tm="100000">
                                          <p:val>
                                            <p:strVal val="#ppt_x"/>
                                          </p:val>
                                        </p:tav>
                                      </p:tavLst>
                                    </p:anim>
                                    <p:anim calcmode="lin" valueType="num">
                                      <p:cBhvr>
                                        <p:cTn id="27" dur="1000" fill="hold"/>
                                        <p:tgtEl>
                                          <p:spTgt spid="484047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840474"/>
                                        </p:tgtEl>
                                        <p:attrNameLst>
                                          <p:attrName>style.visibility</p:attrName>
                                        </p:attrNameLst>
                                      </p:cBhvr>
                                      <p:to>
                                        <p:strVal val="visible"/>
                                      </p:to>
                                    </p:set>
                                    <p:animEffect transition="in" filter="fade">
                                      <p:cBhvr>
                                        <p:cTn id="31" dur="2000"/>
                                        <p:tgtEl>
                                          <p:spTgt spid="48404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40475"/>
                                        </p:tgtEl>
                                        <p:attrNameLst>
                                          <p:attrName>style.visibility</p:attrName>
                                        </p:attrNameLst>
                                      </p:cBhvr>
                                      <p:to>
                                        <p:strVal val="visible"/>
                                      </p:to>
                                    </p:set>
                                    <p:animEffect transition="in" filter="fade">
                                      <p:cBhvr>
                                        <p:cTn id="34" dur="2000"/>
                                        <p:tgtEl>
                                          <p:spTgt spid="48404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40473"/>
                                        </p:tgtEl>
                                        <p:attrNameLst>
                                          <p:attrName>style.visibility</p:attrName>
                                        </p:attrNameLst>
                                      </p:cBhvr>
                                      <p:to>
                                        <p:strVal val="visible"/>
                                      </p:to>
                                    </p:set>
                                    <p:animEffect transition="in" filter="fade">
                                      <p:cBhvr>
                                        <p:cTn id="37" dur="2000"/>
                                        <p:tgtEl>
                                          <p:spTgt spid="48404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40472"/>
                                        </p:tgtEl>
                                        <p:attrNameLst>
                                          <p:attrName>style.visibility</p:attrName>
                                        </p:attrNameLst>
                                      </p:cBhvr>
                                      <p:to>
                                        <p:strVal val="visible"/>
                                      </p:to>
                                    </p:set>
                                    <p:animEffect transition="in" filter="fade">
                                      <p:cBhvr>
                                        <p:cTn id="40" dur="2000"/>
                                        <p:tgtEl>
                                          <p:spTgt spid="4840472"/>
                                        </p:tgtEl>
                                      </p:cBhvr>
                                    </p:animEffect>
                                  </p:childTnLst>
                                </p:cTn>
                              </p:par>
                            </p:childTnLst>
                          </p:cTn>
                        </p:par>
                        <p:par>
                          <p:cTn id="41" fill="hold" nodeType="afterGroup">
                            <p:stCondLst>
                              <p:cond delay="4000"/>
                            </p:stCondLst>
                            <p:childTnLst>
                              <p:par>
                                <p:cTn id="42" presetID="5" presetClass="entr" presetSubtype="10" fill="hold" grpId="0" nodeType="afterEffect">
                                  <p:stCondLst>
                                    <p:cond delay="0"/>
                                  </p:stCondLst>
                                  <p:childTnLst>
                                    <p:set>
                                      <p:cBhvr>
                                        <p:cTn id="43" dur="1" fill="hold">
                                          <p:stCondLst>
                                            <p:cond delay="0"/>
                                          </p:stCondLst>
                                        </p:cTn>
                                        <p:tgtEl>
                                          <p:spTgt spid="4840467"/>
                                        </p:tgtEl>
                                        <p:attrNameLst>
                                          <p:attrName>style.visibility</p:attrName>
                                        </p:attrNameLst>
                                      </p:cBhvr>
                                      <p:to>
                                        <p:strVal val="visible"/>
                                      </p:to>
                                    </p:set>
                                    <p:animEffect transition="in" filter="checkerboard(across)">
                                      <p:cBhvr>
                                        <p:cTn id="44" dur="2000"/>
                                        <p:tgtEl>
                                          <p:spTgt spid="484046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840468"/>
                                        </p:tgtEl>
                                        <p:attrNameLst>
                                          <p:attrName>style.visibility</p:attrName>
                                        </p:attrNameLst>
                                      </p:cBhvr>
                                      <p:to>
                                        <p:strVal val="visible"/>
                                      </p:to>
                                    </p:set>
                                    <p:animEffect transition="in" filter="checkerboard(across)">
                                      <p:cBhvr>
                                        <p:cTn id="47" dur="2000"/>
                                        <p:tgtEl>
                                          <p:spTgt spid="484046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4840469"/>
                                        </p:tgtEl>
                                        <p:attrNameLst>
                                          <p:attrName>style.visibility</p:attrName>
                                        </p:attrNameLst>
                                      </p:cBhvr>
                                      <p:to>
                                        <p:strVal val="visible"/>
                                      </p:to>
                                    </p:set>
                                    <p:animEffect transition="in" filter="checkerboard(across)">
                                      <p:cBhvr>
                                        <p:cTn id="50" dur="2000"/>
                                        <p:tgtEl>
                                          <p:spTgt spid="4840469"/>
                                        </p:tgtEl>
                                      </p:cBhvr>
                                    </p:animEffect>
                                  </p:childTnLst>
                                </p:cTn>
                              </p:par>
                            </p:childTnLst>
                          </p:cTn>
                        </p:par>
                        <p:par>
                          <p:cTn id="51" fill="hold" nodeType="afterGroup">
                            <p:stCondLst>
                              <p:cond delay="6000"/>
                            </p:stCondLst>
                            <p:childTnLst>
                              <p:par>
                                <p:cTn id="52" presetID="23" presetClass="entr" presetSubtype="16" fill="hold" nodeType="afterEffect">
                                  <p:stCondLst>
                                    <p:cond delay="0"/>
                                  </p:stCondLst>
                                  <p:childTnLst>
                                    <p:set>
                                      <p:cBhvr>
                                        <p:cTn id="53" dur="1" fill="hold">
                                          <p:stCondLst>
                                            <p:cond delay="0"/>
                                          </p:stCondLst>
                                        </p:cTn>
                                        <p:tgtEl>
                                          <p:spTgt spid="4840471"/>
                                        </p:tgtEl>
                                        <p:attrNameLst>
                                          <p:attrName>style.visibility</p:attrName>
                                        </p:attrNameLst>
                                      </p:cBhvr>
                                      <p:to>
                                        <p:strVal val="visible"/>
                                      </p:to>
                                    </p:set>
                                    <p:anim calcmode="lin" valueType="num">
                                      <p:cBhvr>
                                        <p:cTn id="54" dur="1000" fill="hold"/>
                                        <p:tgtEl>
                                          <p:spTgt spid="4840471"/>
                                        </p:tgtEl>
                                        <p:attrNameLst>
                                          <p:attrName>ppt_w</p:attrName>
                                        </p:attrNameLst>
                                      </p:cBhvr>
                                      <p:tavLst>
                                        <p:tav tm="0">
                                          <p:val>
                                            <p:fltVal val="0"/>
                                          </p:val>
                                        </p:tav>
                                        <p:tav tm="100000">
                                          <p:val>
                                            <p:strVal val="#ppt_w"/>
                                          </p:val>
                                        </p:tav>
                                      </p:tavLst>
                                    </p:anim>
                                    <p:anim calcmode="lin" valueType="num">
                                      <p:cBhvr>
                                        <p:cTn id="55" dur="1000" fill="hold"/>
                                        <p:tgtEl>
                                          <p:spTgt spid="48404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0462" grpId="0" animBg="1"/>
      <p:bldP spid="4840462" grpId="1" animBg="1"/>
      <p:bldP spid="4840464" grpId="0" animBg="1"/>
      <p:bldP spid="4840467" grpId="0" animBg="1"/>
      <p:bldP spid="4840468" grpId="0" animBg="1"/>
      <p:bldP spid="4840469" grpId="0" animBg="1"/>
      <p:bldP spid="4840470" grpId="0" animBg="1"/>
      <p:bldP spid="4840472" grpId="0" animBg="1"/>
      <p:bldP spid="4840473" grpId="0" animBg="1"/>
      <p:bldP spid="4840474" grpId="0" animBg="1"/>
      <p:bldP spid="4840475" grpId="0" animBg="1"/>
      <p:bldP spid="484047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631554" name="Rectangle 2"/>
          <p:cNvSpPr>
            <a:spLocks noGrp="1" noChangeArrowheads="1"/>
          </p:cNvSpPr>
          <p:nvPr>
            <p:ph type="body" idx="4294967295"/>
          </p:nvPr>
        </p:nvSpPr>
        <p:spPr>
          <a:xfrm>
            <a:off x="685800" y="2819400"/>
            <a:ext cx="7772400" cy="1371600"/>
          </a:xfrm>
        </p:spPr>
        <p:txBody>
          <a:bodyPr/>
          <a:lstStyle/>
          <a:p>
            <a:pPr algn="ctr" eaLnBrk="1" hangingPunct="1">
              <a:buFont typeface="Wingdings" pitchFamily="2" charset="2"/>
              <a:buNone/>
            </a:pPr>
            <a:r>
              <a:rPr lang="ca-ES" sz="7200" b="1" smtClean="0"/>
              <a:t>CASO CLINICO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631554">
                                            <p:txEl>
                                              <p:pRg st="0" end="0"/>
                                            </p:txEl>
                                          </p:spTgt>
                                        </p:tgtEl>
                                        <p:attrNameLst>
                                          <p:attrName>style.visibility</p:attrName>
                                        </p:attrNameLst>
                                      </p:cBhvr>
                                      <p:to>
                                        <p:strVal val="visible"/>
                                      </p:to>
                                    </p:set>
                                    <p:animScale>
                                      <p:cBhvr>
                                        <p:cTn id="7" dur="1000" decel="50000" fill="hold">
                                          <p:stCondLst>
                                            <p:cond delay="0"/>
                                          </p:stCondLst>
                                        </p:cTn>
                                        <p:tgtEl>
                                          <p:spTgt spid="46315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31554">
                                            <p:txEl>
                                              <p:pRg st="0" end="0"/>
                                            </p:txEl>
                                          </p:spTgt>
                                        </p:tgtEl>
                                        <p:attrNameLst>
                                          <p:attrName>ppt_x</p:attrName>
                                          <p:attrName>ppt_y</p:attrName>
                                        </p:attrNameLst>
                                      </p:cBhvr>
                                    </p:animMotion>
                                    <p:animEffect transition="in" filter="fade">
                                      <p:cBhvr>
                                        <p:cTn id="9" dur="1000"/>
                                        <p:tgtEl>
                                          <p:spTgt spid="4631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155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89314" name="Rectangle 2"/>
          <p:cNvSpPr>
            <a:spLocks noGrp="1" noChangeArrowheads="1"/>
          </p:cNvSpPr>
          <p:nvPr>
            <p:ph type="body" sz="half" idx="2"/>
          </p:nvPr>
        </p:nvSpPr>
        <p:spPr>
          <a:xfrm>
            <a:off x="685800" y="4191000"/>
            <a:ext cx="5867400" cy="2286000"/>
          </a:xfrm>
        </p:spPr>
        <p:txBody>
          <a:bodyPr/>
          <a:lstStyle/>
          <a:p>
            <a:pPr eaLnBrk="1" hangingPunct="1">
              <a:defRPr/>
            </a:pPr>
            <a:r>
              <a:rPr lang="ca-ES" sz="2400" b="1">
                <a:effectLst>
                  <a:outerShdw blurRad="38100" dist="38100" dir="2700000" algn="tl">
                    <a:srgbClr val="000000"/>
                  </a:outerShdw>
                </a:effectLst>
              </a:rPr>
              <a:t>Riesgo nuevo AIT		11.2%</a:t>
            </a:r>
          </a:p>
          <a:p>
            <a:pPr eaLnBrk="1" hangingPunct="1">
              <a:defRPr/>
            </a:pPr>
            <a:r>
              <a:rPr lang="ca-ES" sz="2400" b="1">
                <a:effectLst>
                  <a:outerShdw blurRad="38100" dist="38100" dir="2700000" algn="tl">
                    <a:srgbClr val="000000"/>
                  </a:outerShdw>
                </a:effectLst>
              </a:rPr>
              <a:t>Riesgo  ICTUS			10.5%</a:t>
            </a:r>
          </a:p>
          <a:p>
            <a:pPr eaLnBrk="1" hangingPunct="1">
              <a:buFont typeface="Wingdings" pitchFamily="2" charset="2"/>
              <a:buNone/>
              <a:defRPr/>
            </a:pPr>
            <a:r>
              <a:rPr lang="ca-ES" sz="2400" b="1">
                <a:effectLst>
                  <a:outerShdw blurRad="38100" dist="38100" dir="2700000" algn="tl">
                    <a:srgbClr val="000000"/>
                  </a:outerShdw>
                </a:effectLst>
              </a:rPr>
              <a:t>		4-8% en 1 mes</a:t>
            </a:r>
          </a:p>
          <a:p>
            <a:pPr eaLnBrk="1" hangingPunct="1">
              <a:buFont typeface="Wingdings" pitchFamily="2" charset="2"/>
              <a:buNone/>
              <a:defRPr/>
            </a:pPr>
            <a:r>
              <a:rPr lang="ca-ES" sz="2400" b="1">
                <a:effectLst>
                  <a:outerShdw blurRad="38100" dist="38100" dir="2700000" algn="tl">
                    <a:srgbClr val="000000"/>
                  </a:outerShdw>
                </a:effectLst>
              </a:rPr>
              <a:t>		13% en 1 año		</a:t>
            </a:r>
          </a:p>
          <a:p>
            <a:pPr eaLnBrk="1" hangingPunct="1">
              <a:buFont typeface="Wingdings" pitchFamily="2" charset="2"/>
              <a:buNone/>
              <a:defRPr/>
            </a:pPr>
            <a:r>
              <a:rPr lang="ca-ES" sz="2400" b="1">
                <a:effectLst>
                  <a:outerShdw blurRad="38100" dist="38100" dir="2700000" algn="tl">
                    <a:srgbClr val="000000"/>
                  </a:outerShdw>
                </a:effectLst>
              </a:rPr>
              <a:t>		30% en 5 años</a:t>
            </a:r>
          </a:p>
        </p:txBody>
      </p:sp>
      <p:sp>
        <p:nvSpPr>
          <p:cNvPr id="5389315" name="AutoShape 3"/>
          <p:cNvSpPr>
            <a:spLocks noChangeArrowheads="1"/>
          </p:cNvSpPr>
          <p:nvPr/>
        </p:nvSpPr>
        <p:spPr bwMode="auto">
          <a:xfrm flipH="1">
            <a:off x="1066800" y="1981200"/>
            <a:ext cx="838200" cy="1371600"/>
          </a:xfrm>
          <a:prstGeom prst="curvedLeftArrow">
            <a:avLst>
              <a:gd name="adj1" fmla="val 29871"/>
              <a:gd name="adj2" fmla="val 62765"/>
              <a:gd name="adj3" fmla="val 18940"/>
            </a:avLst>
          </a:prstGeom>
          <a:solidFill>
            <a:schemeClr val="accent2">
              <a:alpha val="50195"/>
            </a:schemeClr>
          </a:solidFill>
          <a:ln w="9525">
            <a:solidFill>
              <a:schemeClr val="tx2"/>
            </a:solidFill>
            <a:miter lim="800000"/>
            <a:headEnd/>
            <a:tailEnd/>
          </a:ln>
        </p:spPr>
        <p:txBody>
          <a:bodyPr wrap="none" anchor="ctr"/>
          <a:lstStyle/>
          <a:p>
            <a:endParaRPr lang="en-US"/>
          </a:p>
        </p:txBody>
      </p:sp>
      <p:sp>
        <p:nvSpPr>
          <p:cNvPr id="5389316" name="Comment 4"/>
          <p:cNvSpPr>
            <a:spLocks noChangeArrowheads="1"/>
          </p:cNvSpPr>
          <p:nvPr/>
        </p:nvSpPr>
        <p:spPr bwMode="auto">
          <a:xfrm>
            <a:off x="2209800" y="3124200"/>
            <a:ext cx="4343400" cy="528638"/>
          </a:xfrm>
          <a:prstGeom prst="rect">
            <a:avLst/>
          </a:prstGeom>
          <a:gradFill rotWithShape="1">
            <a:gsLst>
              <a:gs pos="0">
                <a:schemeClr val="accent2"/>
              </a:gs>
              <a:gs pos="100000">
                <a:schemeClr val="bg1"/>
              </a:gs>
            </a:gsLst>
            <a:lin ang="0" scaled="1"/>
          </a:gradFill>
          <a:ln w="9525">
            <a:solidFill>
              <a:schemeClr val="bg1"/>
            </a:solidFill>
            <a:miter lim="800000"/>
            <a:headEnd/>
            <a:tailEnd/>
          </a:ln>
          <a:effectLst/>
          <a:extLst>
            <a:ext uri="{AF507438-7753-43E0-B8FC-AC1667EBCBE1}"/>
            <a:ext uri="{53640926-AAD7-44D8-BBD7-CCE9431645EC}"/>
          </a:extLst>
        </p:spPr>
        <p:txBody>
          <a:bodyPr>
            <a:spAutoFit/>
          </a:bodyPr>
          <a:lstStyle/>
          <a:p>
            <a:pPr algn="ctr">
              <a:spcBef>
                <a:spcPct val="50000"/>
              </a:spcBef>
              <a:defRPr/>
            </a:pPr>
            <a:r>
              <a:rPr lang="es-ES_tradnl" sz="2800" b="1">
                <a:solidFill>
                  <a:schemeClr val="tx2"/>
                </a:solidFill>
                <a:effectLst>
                  <a:outerShdw blurRad="38100" dist="38100" dir="2700000" algn="tl">
                    <a:srgbClr val="000000"/>
                  </a:outerShdw>
                </a:effectLst>
                <a:latin typeface="Tahoma" pitchFamily="34" charset="0"/>
              </a:rPr>
              <a:t>Tratamiento adecuado</a:t>
            </a:r>
            <a:endParaRPr lang="ca-ES" sz="2800" b="1">
              <a:solidFill>
                <a:schemeClr val="tx2"/>
              </a:solidFill>
              <a:effectLst>
                <a:outerShdw blurRad="38100" dist="38100" dir="2700000" algn="tl">
                  <a:srgbClr val="000000"/>
                </a:outerShdw>
              </a:effectLst>
              <a:latin typeface="Tahoma" pitchFamily="34" charset="0"/>
            </a:endParaRPr>
          </a:p>
        </p:txBody>
      </p:sp>
      <p:sp>
        <p:nvSpPr>
          <p:cNvPr id="5389317" name="Text Box 5"/>
          <p:cNvSpPr txBox="1">
            <a:spLocks noChangeArrowheads="1"/>
          </p:cNvSpPr>
          <p:nvPr/>
        </p:nvSpPr>
        <p:spPr bwMode="auto">
          <a:xfrm>
            <a:off x="685800" y="1295400"/>
            <a:ext cx="7772400" cy="528638"/>
          </a:xfrm>
          <a:prstGeom prst="rect">
            <a:avLst/>
          </a:prstGeom>
          <a:noFill/>
          <a:ln w="9525">
            <a:solidFill>
              <a:schemeClr val="tx2"/>
            </a:solidFill>
            <a:miter lim="800000"/>
            <a:headEnd/>
            <a:tailEnd/>
          </a:ln>
          <a:effectLst/>
          <a:extLst>
            <a:ext uri="{909E8E84-426E-40DD-AFC4-6F175D3DCCD1}"/>
            <a:ext uri="{AF507438-7753-43E0-B8FC-AC1667EBCBE1}"/>
          </a:extLst>
        </p:spPr>
        <p:txBody>
          <a:bodyPr>
            <a:spAutoFit/>
          </a:bodyPr>
          <a:lstStyle/>
          <a:p>
            <a:pPr algn="ctr">
              <a:spcBef>
                <a:spcPct val="50000"/>
              </a:spcBef>
              <a:defRPr/>
            </a:pPr>
            <a:r>
              <a:rPr lang="es-ES" sz="2800" b="1">
                <a:effectLst>
                  <a:outerShdw blurRad="38100" dist="38100" dir="2700000" algn="tl">
                    <a:srgbClr val="000000"/>
                  </a:outerShdw>
                </a:effectLst>
                <a:latin typeface="Tahoma" pitchFamily="34" charset="0"/>
              </a:rPr>
              <a:t>Posibilidad de evitar un ICTUS !!</a:t>
            </a:r>
          </a:p>
        </p:txBody>
      </p:sp>
      <p:sp>
        <p:nvSpPr>
          <p:cNvPr id="5389318" name="Rectangle 6"/>
          <p:cNvSpPr>
            <a:spLocks noChangeArrowheads="1"/>
          </p:cNvSpPr>
          <p:nvPr/>
        </p:nvSpPr>
        <p:spPr bwMode="auto">
          <a:xfrm>
            <a:off x="6858000" y="4343400"/>
            <a:ext cx="2133600" cy="4572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a:spcBef>
                <a:spcPct val="20000"/>
              </a:spcBef>
              <a:buClr>
                <a:schemeClr val="folHlink"/>
              </a:buClr>
              <a:buSzPct val="60000"/>
              <a:buFont typeface="Wingdings" pitchFamily="2" charset="2"/>
              <a:buNone/>
              <a:defRPr/>
            </a:pPr>
            <a:r>
              <a:rPr lang="ca-ES" sz="2400" b="1">
                <a:effectLst>
                  <a:outerShdw blurRad="38100" dist="38100" dir="2700000" algn="tl">
                    <a:srgbClr val="000000"/>
                  </a:outerShdw>
                </a:effectLst>
                <a:latin typeface="Tahoma" pitchFamily="34" charset="0"/>
              </a:rPr>
              <a:t>En 3 meses</a:t>
            </a:r>
          </a:p>
        </p:txBody>
      </p:sp>
      <p:sp>
        <p:nvSpPr>
          <p:cNvPr id="5389319" name="AutoShape 7"/>
          <p:cNvSpPr>
            <a:spLocks/>
          </p:cNvSpPr>
          <p:nvPr/>
        </p:nvSpPr>
        <p:spPr bwMode="auto">
          <a:xfrm>
            <a:off x="6629400" y="4267200"/>
            <a:ext cx="76200" cy="762000"/>
          </a:xfrm>
          <a:prstGeom prst="rightBrace">
            <a:avLst>
              <a:gd name="adj1" fmla="val 83333"/>
              <a:gd name="adj2" fmla="val 50000"/>
            </a:avLst>
          </a:prstGeom>
          <a:noFill/>
          <a:ln w="9525">
            <a:solidFill>
              <a:schemeClr val="tx2"/>
            </a:solidFill>
            <a:round/>
            <a:headEnd/>
            <a:tailEnd/>
          </a:ln>
          <a:effectLst/>
          <a:extLst>
            <a:ext uri="{909E8E84-426E-40DD-AFC4-6F175D3DCCD1}"/>
            <a:ext uri="{AF507438-7753-43E0-B8FC-AC1667EBCBE1}"/>
          </a:extLst>
        </p:spPr>
        <p:txBody>
          <a:bodyPr wrap="none" anchor="ctr"/>
          <a:lstStyle/>
          <a:p>
            <a:pPr algn="ctr">
              <a:defRPr/>
            </a:pPr>
            <a:endParaRPr lang="es-ES_tradnl" b="1">
              <a:effectLst>
                <a:outerShdw blurRad="38100" dist="38100" dir="2700000" algn="tl">
                  <a:srgbClr val="000000"/>
                </a:outerShdw>
              </a:effectLst>
              <a:latin typeface="Arial" pitchFamily="34" charset="0"/>
            </a:endParaRPr>
          </a:p>
        </p:txBody>
      </p:sp>
      <p:sp>
        <p:nvSpPr>
          <p:cNvPr id="5389320" name="AutoShape 8"/>
          <p:cNvSpPr>
            <a:spLocks noChangeArrowheads="1"/>
          </p:cNvSpPr>
          <p:nvPr/>
        </p:nvSpPr>
        <p:spPr bwMode="auto">
          <a:xfrm>
            <a:off x="3962400" y="4343400"/>
            <a:ext cx="1219200" cy="228600"/>
          </a:xfrm>
          <a:prstGeom prst="rightArrow">
            <a:avLst>
              <a:gd name="adj1" fmla="val 50000"/>
              <a:gd name="adj2" fmla="val 133333"/>
            </a:avLst>
          </a:prstGeom>
          <a:solidFill>
            <a:schemeClr val="bg1"/>
          </a:solidFill>
          <a:ln w="9525">
            <a:solidFill>
              <a:schemeClr val="bg1"/>
            </a:solidFill>
            <a:miter lim="800000"/>
            <a:headEnd/>
            <a:tailEnd/>
          </a:ln>
        </p:spPr>
        <p:txBody>
          <a:bodyPr wrap="none" anchor="ctr"/>
          <a:lstStyle/>
          <a:p>
            <a:endParaRPr lang="en-US"/>
          </a:p>
        </p:txBody>
      </p:sp>
      <p:sp>
        <p:nvSpPr>
          <p:cNvPr id="5389322" name="Comment 10"/>
          <p:cNvSpPr>
            <a:spLocks noChangeArrowheads="1"/>
          </p:cNvSpPr>
          <p:nvPr/>
        </p:nvSpPr>
        <p:spPr bwMode="auto">
          <a:xfrm>
            <a:off x="2209800" y="2443163"/>
            <a:ext cx="5486400" cy="528637"/>
          </a:xfrm>
          <a:prstGeom prst="rect">
            <a:avLst/>
          </a:prstGeom>
          <a:gradFill rotWithShape="1">
            <a:gsLst>
              <a:gs pos="0">
                <a:schemeClr val="accent2"/>
              </a:gs>
              <a:gs pos="100000">
                <a:schemeClr val="bg1"/>
              </a:gs>
            </a:gsLst>
            <a:lin ang="0" scaled="1"/>
          </a:gradFill>
          <a:ln w="9525">
            <a:solidFill>
              <a:schemeClr val="bg1"/>
            </a:solidFill>
            <a:miter lim="800000"/>
            <a:headEnd/>
            <a:tailEnd/>
          </a:ln>
          <a:effectLst/>
          <a:extLst>
            <a:ext uri="{AF507438-7753-43E0-B8FC-AC1667EBCBE1}"/>
            <a:ext uri="{53640926-AAD7-44D8-BBD7-CCE9431645EC}"/>
          </a:extLst>
        </p:spPr>
        <p:txBody>
          <a:bodyPr>
            <a:spAutoFit/>
          </a:bodyPr>
          <a:lstStyle/>
          <a:p>
            <a:pPr algn="ctr">
              <a:spcBef>
                <a:spcPct val="50000"/>
              </a:spcBef>
              <a:defRPr/>
            </a:pPr>
            <a:r>
              <a:rPr lang="es-ES_tradnl" sz="2800" b="1">
                <a:solidFill>
                  <a:schemeClr val="tx2"/>
                </a:solidFill>
                <a:effectLst>
                  <a:outerShdw blurRad="38100" dist="38100" dir="2700000" algn="tl">
                    <a:srgbClr val="000000"/>
                  </a:outerShdw>
                </a:effectLst>
                <a:latin typeface="Tahoma" pitchFamily="34" charset="0"/>
              </a:rPr>
              <a:t>Búsqueda etiológica urgente</a:t>
            </a:r>
            <a:endParaRPr lang="ca-ES" sz="2800" b="1">
              <a:solidFill>
                <a:schemeClr val="tx2"/>
              </a:solidFill>
              <a:effectLst>
                <a:outerShdw blurRad="38100" dist="38100" dir="2700000" algn="tl">
                  <a:srgbClr val="000000"/>
                </a:outerShdw>
              </a:effectLst>
              <a:latin typeface="Tahoma" pitchFamily="34" charset="0"/>
            </a:endParaRPr>
          </a:p>
        </p:txBody>
      </p:sp>
      <p:sp>
        <p:nvSpPr>
          <p:cNvPr id="5389323" name="Rectangle 11"/>
          <p:cNvSpPr>
            <a:spLocks noGrp="1" noChangeArrowheads="1"/>
          </p:cNvSpPr>
          <p:nvPr>
            <p:ph type="title"/>
          </p:nvPr>
        </p:nvSpPr>
        <p:spPr>
          <a:xfrm>
            <a:off x="838200" y="304800"/>
            <a:ext cx="7772400" cy="776288"/>
          </a:xfrm>
          <a:extLst>
            <a:ext uri="{909E8E84-426E-40DD-AFC4-6F175D3DCCD1}"/>
            <a:ext uri="{91240B29-F687-4F45-9708-019B960494DF}"/>
            <a:ext uri="{AF507438-7753-43E0-B8FC-AC1667EBCBE1}"/>
          </a:extLst>
        </p:spPr>
        <p:txBody>
          <a:bodyPr/>
          <a:lstStyle/>
          <a:p>
            <a:pPr algn="ctr" eaLnBrk="1" hangingPunct="1">
              <a:defRPr/>
            </a:pPr>
            <a:r>
              <a:rPr lang="es-ES" b="1">
                <a:effectLst>
                  <a:outerShdw blurRad="38100" dist="38100" dir="2700000" algn="tl">
                    <a:srgbClr val="000000"/>
                  </a:outerShdw>
                </a:effectLst>
              </a:rPr>
              <a:t>AIT = angor cerebral</a:t>
            </a:r>
          </a:p>
        </p:txBody>
      </p:sp>
      <p:sp>
        <p:nvSpPr>
          <p:cNvPr id="5389324" name="Rectangle 12"/>
          <p:cNvSpPr>
            <a:spLocks noChangeArrowheads="1"/>
          </p:cNvSpPr>
          <p:nvPr/>
        </p:nvSpPr>
        <p:spPr bwMode="auto">
          <a:xfrm>
            <a:off x="4800600" y="5486400"/>
            <a:ext cx="4191000" cy="1219200"/>
          </a:xfrm>
          <a:prstGeom prst="rect">
            <a:avLst/>
          </a:prstGeom>
          <a:noFill/>
          <a:ln w="9525">
            <a:solidFill>
              <a:schemeClr val="bg1"/>
            </a:solidFill>
            <a:miter lim="800000"/>
            <a:headEnd/>
            <a:tailEnd/>
          </a:ln>
          <a:effectLst/>
          <a:extLst>
            <a:ext uri="{909E8E84-426E-40DD-AFC4-6F175D3DCCD1}"/>
            <a:ext uri="{AF507438-7753-43E0-B8FC-AC1667EBCBE1}"/>
          </a:extLst>
        </p:spPr>
        <p:txBody>
          <a:bodyPr anchor="ctr" anchorCtr="1"/>
          <a:lstStyle/>
          <a:p>
            <a:pPr marL="342900" indent="-342900">
              <a:spcBef>
                <a:spcPct val="20000"/>
              </a:spcBef>
              <a:buClr>
                <a:schemeClr val="folHlink"/>
              </a:buClr>
              <a:buSzPct val="60000"/>
              <a:buFont typeface="Wingdings" pitchFamily="2" charset="2"/>
              <a:buNone/>
              <a:defRPr/>
            </a:pPr>
            <a:r>
              <a:rPr lang="es-ES" sz="1400" b="1">
                <a:effectLst>
                  <a:outerShdw blurRad="38100" dist="38100" dir="2700000" algn="tl">
                    <a:srgbClr val="000000"/>
                  </a:outerShdw>
                </a:effectLst>
                <a:latin typeface="Tahoma" pitchFamily="34" charset="0"/>
              </a:rPr>
              <a:t>Duración menor a 10 minutos en 90% casos</a:t>
            </a:r>
          </a:p>
          <a:p>
            <a:pPr marL="342900" indent="-342900">
              <a:spcBef>
                <a:spcPct val="20000"/>
              </a:spcBef>
              <a:buClr>
                <a:schemeClr val="folHlink"/>
              </a:buClr>
              <a:buSzPct val="60000"/>
              <a:buFont typeface="Wingdings" pitchFamily="2" charset="2"/>
              <a:buChar char="n"/>
              <a:defRPr/>
            </a:pPr>
            <a:r>
              <a:rPr lang="es-ES" sz="1400" b="1">
                <a:effectLst>
                  <a:outerShdw blurRad="38100" dist="38100" dir="2700000" algn="tl">
                    <a:srgbClr val="000000"/>
                  </a:outerShdw>
                </a:effectLst>
                <a:latin typeface="Tahoma" pitchFamily="34" charset="0"/>
              </a:rPr>
              <a:t>AIT carotídeo         promedio 14 min.  </a:t>
            </a:r>
          </a:p>
          <a:p>
            <a:pPr marL="342900" indent="-342900">
              <a:spcBef>
                <a:spcPct val="20000"/>
              </a:spcBef>
              <a:buClr>
                <a:schemeClr val="folHlink"/>
              </a:buClr>
              <a:buSzPct val="60000"/>
              <a:buFont typeface="Wingdings" pitchFamily="2" charset="2"/>
              <a:buChar char="n"/>
              <a:defRPr/>
            </a:pPr>
            <a:r>
              <a:rPr lang="es-ES" sz="1400" b="1">
                <a:effectLst>
                  <a:outerShdw blurRad="38100" dist="38100" dir="2700000" algn="tl">
                    <a:srgbClr val="000000"/>
                  </a:outerShdw>
                </a:effectLst>
                <a:latin typeface="Tahoma" pitchFamily="34" charset="0"/>
              </a:rPr>
              <a:t>AIT vertebral         promedio 8 min.</a:t>
            </a:r>
          </a:p>
          <a:p>
            <a:pPr marL="342900" indent="-342900">
              <a:spcBef>
                <a:spcPct val="20000"/>
              </a:spcBef>
              <a:buClr>
                <a:schemeClr val="folHlink"/>
              </a:buClr>
              <a:buSzPct val="60000"/>
              <a:buFont typeface="Wingdings" pitchFamily="2" charset="2"/>
              <a:buChar char="n"/>
              <a:defRPr/>
            </a:pPr>
            <a:r>
              <a:rPr lang="es-ES" sz="1400" b="1">
                <a:effectLst>
                  <a:outerShdw blurRad="38100" dist="38100" dir="2700000" algn="tl">
                    <a:srgbClr val="000000"/>
                  </a:outerShdw>
                </a:effectLst>
                <a:latin typeface="Tahoma" pitchFamily="34" charset="0"/>
              </a:rPr>
              <a:t>AIT retiniano 	  promedio 10 seg.</a:t>
            </a:r>
          </a:p>
        </p:txBody>
      </p:sp>
      <p:sp>
        <p:nvSpPr>
          <p:cNvPr id="5389325" name="AutoShape 13"/>
          <p:cNvSpPr>
            <a:spLocks noChangeArrowheads="1"/>
          </p:cNvSpPr>
          <p:nvPr/>
        </p:nvSpPr>
        <p:spPr bwMode="auto">
          <a:xfrm>
            <a:off x="6553200" y="5905500"/>
            <a:ext cx="230188" cy="114300"/>
          </a:xfrm>
          <a:prstGeom prst="rightArrow">
            <a:avLst>
              <a:gd name="adj1" fmla="val 50000"/>
              <a:gd name="adj2" fmla="val 50347"/>
            </a:avLst>
          </a:prstGeom>
          <a:solidFill>
            <a:schemeClr val="bg1"/>
          </a:solidFill>
          <a:ln w="9525">
            <a:solidFill>
              <a:schemeClr val="bg1"/>
            </a:solidFill>
            <a:miter lim="800000"/>
            <a:headEnd/>
            <a:tailEnd/>
          </a:ln>
        </p:spPr>
        <p:txBody>
          <a:bodyPr wrap="none" anchor="ctr"/>
          <a:lstStyle/>
          <a:p>
            <a:endParaRPr lang="en-US"/>
          </a:p>
        </p:txBody>
      </p:sp>
      <p:sp>
        <p:nvSpPr>
          <p:cNvPr id="5389326" name="AutoShape 14"/>
          <p:cNvSpPr>
            <a:spLocks noChangeArrowheads="1"/>
          </p:cNvSpPr>
          <p:nvPr/>
        </p:nvSpPr>
        <p:spPr bwMode="auto">
          <a:xfrm>
            <a:off x="6553200" y="6172200"/>
            <a:ext cx="230188" cy="114300"/>
          </a:xfrm>
          <a:prstGeom prst="rightArrow">
            <a:avLst>
              <a:gd name="adj1" fmla="val 50000"/>
              <a:gd name="adj2" fmla="val 50347"/>
            </a:avLst>
          </a:prstGeom>
          <a:solidFill>
            <a:schemeClr val="bg1"/>
          </a:solidFill>
          <a:ln w="9525">
            <a:solidFill>
              <a:schemeClr val="bg1"/>
            </a:solidFill>
            <a:miter lim="800000"/>
            <a:headEnd/>
            <a:tailEnd/>
          </a:ln>
        </p:spPr>
        <p:txBody>
          <a:bodyPr wrap="none" anchor="ctr"/>
          <a:lstStyle/>
          <a:p>
            <a:endParaRPr lang="en-US"/>
          </a:p>
        </p:txBody>
      </p:sp>
      <p:sp>
        <p:nvSpPr>
          <p:cNvPr id="5389327" name="AutoShape 15"/>
          <p:cNvSpPr>
            <a:spLocks noChangeArrowheads="1"/>
          </p:cNvSpPr>
          <p:nvPr/>
        </p:nvSpPr>
        <p:spPr bwMode="auto">
          <a:xfrm>
            <a:off x="6477000" y="6438900"/>
            <a:ext cx="230188" cy="114300"/>
          </a:xfrm>
          <a:prstGeom prst="rightArrow">
            <a:avLst>
              <a:gd name="adj1" fmla="val 50000"/>
              <a:gd name="adj2" fmla="val 50347"/>
            </a:avLst>
          </a:prstGeom>
          <a:solidFill>
            <a:schemeClr val="bg1"/>
          </a:solidFill>
          <a:ln w="9525">
            <a:solidFill>
              <a:schemeClr val="bg1"/>
            </a:solidFill>
            <a:miter lim="800000"/>
            <a:headEnd/>
            <a:tailEnd/>
          </a:ln>
        </p:spPr>
        <p:txBody>
          <a:bodyPr wrap="none" anchor="ctr"/>
          <a:lstStyle/>
          <a:p>
            <a:pPr algn="ctr"/>
            <a:endParaRPr lang="ca-ES"/>
          </a:p>
        </p:txBody>
      </p:sp>
      <p:sp>
        <p:nvSpPr>
          <p:cNvPr id="5389328" name="AutoShape 16"/>
          <p:cNvSpPr>
            <a:spLocks noChangeArrowheads="1"/>
          </p:cNvSpPr>
          <p:nvPr/>
        </p:nvSpPr>
        <p:spPr bwMode="auto">
          <a:xfrm>
            <a:off x="3962400" y="4724400"/>
            <a:ext cx="1219200" cy="228600"/>
          </a:xfrm>
          <a:prstGeom prst="rightArrow">
            <a:avLst>
              <a:gd name="adj1" fmla="val 50000"/>
              <a:gd name="adj2" fmla="val 133333"/>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89323"/>
                                        </p:tgtEl>
                                        <p:attrNameLst>
                                          <p:attrName>style.visibility</p:attrName>
                                        </p:attrNameLst>
                                      </p:cBhvr>
                                      <p:to>
                                        <p:strVal val="visible"/>
                                      </p:to>
                                    </p:set>
                                    <p:anim calcmode="lin" valueType="num">
                                      <p:cBhvr>
                                        <p:cTn id="7" dur="1000" fill="hold"/>
                                        <p:tgtEl>
                                          <p:spTgt spid="5389323"/>
                                        </p:tgtEl>
                                        <p:attrNameLst>
                                          <p:attrName>ppt_x</p:attrName>
                                        </p:attrNameLst>
                                      </p:cBhvr>
                                      <p:tavLst>
                                        <p:tav tm="0">
                                          <p:val>
                                            <p:strVal val="#ppt_x-.2"/>
                                          </p:val>
                                        </p:tav>
                                        <p:tav tm="100000">
                                          <p:val>
                                            <p:strVal val="#ppt_x"/>
                                          </p:val>
                                        </p:tav>
                                      </p:tavLst>
                                    </p:anim>
                                    <p:anim calcmode="lin" valueType="num">
                                      <p:cBhvr>
                                        <p:cTn id="8" dur="1000" fill="hold"/>
                                        <p:tgtEl>
                                          <p:spTgt spid="53893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89323"/>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5389317">
                                            <p:bg/>
                                          </p:spTgt>
                                        </p:tgtEl>
                                        <p:attrNameLst>
                                          <p:attrName>style.visibility</p:attrName>
                                        </p:attrNameLst>
                                      </p:cBhvr>
                                      <p:to>
                                        <p:strVal val="visible"/>
                                      </p:to>
                                    </p:set>
                                    <p:animEffect transition="in" filter="wipe(down)">
                                      <p:cBhvr>
                                        <p:cTn id="12" dur="500"/>
                                        <p:tgtEl>
                                          <p:spTgt spid="538931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389317">
                                            <p:txEl>
                                              <p:pRg st="0" end="0"/>
                                            </p:txEl>
                                          </p:spTgt>
                                        </p:tgtEl>
                                        <p:attrNameLst>
                                          <p:attrName>style.visibility</p:attrName>
                                        </p:attrNameLst>
                                      </p:cBhvr>
                                      <p:to>
                                        <p:strVal val="visible"/>
                                      </p:to>
                                    </p:set>
                                    <p:animEffect transition="in" filter="wipe(down)">
                                      <p:cBhvr>
                                        <p:cTn id="15" dur="500"/>
                                        <p:tgtEl>
                                          <p:spTgt spid="5389317">
                                            <p:txEl>
                                              <p:pRg st="0" end="0"/>
                                            </p:txEl>
                                          </p:spTgt>
                                        </p:tgtEl>
                                      </p:cBhvr>
                                    </p:animEffect>
                                  </p:childTnLst>
                                </p:cTn>
                              </p:par>
                            </p:childTnLst>
                          </p:cTn>
                        </p:par>
                        <p:par>
                          <p:cTn id="16" fill="hold" nodeType="afterGroup">
                            <p:stCondLst>
                              <p:cond delay="1000"/>
                            </p:stCondLst>
                            <p:childTnLst>
                              <p:par>
                                <p:cTn id="17" presetID="42" presetClass="entr" presetSubtype="0" fill="hold" grpId="0" nodeType="afterEffect">
                                  <p:stCondLst>
                                    <p:cond delay="1000"/>
                                  </p:stCondLst>
                                  <p:childTnLst>
                                    <p:set>
                                      <p:cBhvr>
                                        <p:cTn id="18" dur="1" fill="hold">
                                          <p:stCondLst>
                                            <p:cond delay="0"/>
                                          </p:stCondLst>
                                        </p:cTn>
                                        <p:tgtEl>
                                          <p:spTgt spid="5389315"/>
                                        </p:tgtEl>
                                        <p:attrNameLst>
                                          <p:attrName>style.visibility</p:attrName>
                                        </p:attrNameLst>
                                      </p:cBhvr>
                                      <p:to>
                                        <p:strVal val="visible"/>
                                      </p:to>
                                    </p:set>
                                    <p:animEffect transition="in" filter="fade">
                                      <p:cBhvr>
                                        <p:cTn id="19" dur="1000"/>
                                        <p:tgtEl>
                                          <p:spTgt spid="5389315"/>
                                        </p:tgtEl>
                                      </p:cBhvr>
                                    </p:animEffect>
                                    <p:anim calcmode="lin" valueType="num">
                                      <p:cBhvr>
                                        <p:cTn id="20" dur="1000" fill="hold"/>
                                        <p:tgtEl>
                                          <p:spTgt spid="5389315"/>
                                        </p:tgtEl>
                                        <p:attrNameLst>
                                          <p:attrName>ppt_x</p:attrName>
                                        </p:attrNameLst>
                                      </p:cBhvr>
                                      <p:tavLst>
                                        <p:tav tm="0">
                                          <p:val>
                                            <p:strVal val="#ppt_x"/>
                                          </p:val>
                                        </p:tav>
                                        <p:tav tm="100000">
                                          <p:val>
                                            <p:strVal val="#ppt_x"/>
                                          </p:val>
                                        </p:tav>
                                      </p:tavLst>
                                    </p:anim>
                                    <p:anim calcmode="lin" valueType="num">
                                      <p:cBhvr>
                                        <p:cTn id="21" dur="1000" fill="hold"/>
                                        <p:tgtEl>
                                          <p:spTgt spid="5389315"/>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1000"/>
                                  </p:stCondLst>
                                  <p:childTnLst>
                                    <p:set>
                                      <p:cBhvr>
                                        <p:cTn id="23" dur="1" fill="hold">
                                          <p:stCondLst>
                                            <p:cond delay="0"/>
                                          </p:stCondLst>
                                        </p:cTn>
                                        <p:tgtEl>
                                          <p:spTgt spid="5389316"/>
                                        </p:tgtEl>
                                        <p:attrNameLst>
                                          <p:attrName>style.visibility</p:attrName>
                                        </p:attrNameLst>
                                      </p:cBhvr>
                                      <p:to>
                                        <p:strVal val="visible"/>
                                      </p:to>
                                    </p:set>
                                    <p:anim calcmode="lin" valueType="num">
                                      <p:cBhvr>
                                        <p:cTn id="24" dur="2000" fill="hold"/>
                                        <p:tgtEl>
                                          <p:spTgt spid="5389316"/>
                                        </p:tgtEl>
                                        <p:attrNameLst>
                                          <p:attrName>ppt_w</p:attrName>
                                        </p:attrNameLst>
                                      </p:cBhvr>
                                      <p:tavLst>
                                        <p:tav tm="0">
                                          <p:val>
                                            <p:fltVal val="0"/>
                                          </p:val>
                                        </p:tav>
                                        <p:tav tm="100000">
                                          <p:val>
                                            <p:strVal val="#ppt_w"/>
                                          </p:val>
                                        </p:tav>
                                      </p:tavLst>
                                    </p:anim>
                                    <p:anim calcmode="lin" valueType="num">
                                      <p:cBhvr>
                                        <p:cTn id="25" dur="2000" fill="hold"/>
                                        <p:tgtEl>
                                          <p:spTgt spid="5389316"/>
                                        </p:tgtEl>
                                        <p:attrNameLst>
                                          <p:attrName>ppt_h</p:attrName>
                                        </p:attrNameLst>
                                      </p:cBhvr>
                                      <p:tavLst>
                                        <p:tav tm="0">
                                          <p:val>
                                            <p:fltVal val="0"/>
                                          </p:val>
                                        </p:tav>
                                        <p:tav tm="100000">
                                          <p:val>
                                            <p:strVal val="#ppt_h"/>
                                          </p:val>
                                        </p:tav>
                                      </p:tavLst>
                                    </p:anim>
                                  </p:childTnLst>
                                </p:cTn>
                              </p:par>
                              <p:par>
                                <p:cTn id="26" presetID="53" presetClass="entr" presetSubtype="0" fill="hold" grpId="0" nodeType="withEffect">
                                  <p:stCondLst>
                                    <p:cond delay="1000"/>
                                  </p:stCondLst>
                                  <p:childTnLst>
                                    <p:set>
                                      <p:cBhvr>
                                        <p:cTn id="27" dur="1" fill="hold">
                                          <p:stCondLst>
                                            <p:cond delay="0"/>
                                          </p:stCondLst>
                                        </p:cTn>
                                        <p:tgtEl>
                                          <p:spTgt spid="5389322"/>
                                        </p:tgtEl>
                                        <p:attrNameLst>
                                          <p:attrName>style.visibility</p:attrName>
                                        </p:attrNameLst>
                                      </p:cBhvr>
                                      <p:to>
                                        <p:strVal val="visible"/>
                                      </p:to>
                                    </p:set>
                                    <p:anim calcmode="lin" valueType="num">
                                      <p:cBhvr>
                                        <p:cTn id="28" dur="2000" fill="hold"/>
                                        <p:tgtEl>
                                          <p:spTgt spid="5389322"/>
                                        </p:tgtEl>
                                        <p:attrNameLst>
                                          <p:attrName>ppt_w</p:attrName>
                                        </p:attrNameLst>
                                      </p:cBhvr>
                                      <p:tavLst>
                                        <p:tav tm="0">
                                          <p:val>
                                            <p:fltVal val="0"/>
                                          </p:val>
                                        </p:tav>
                                        <p:tav tm="100000">
                                          <p:val>
                                            <p:strVal val="#ppt_w"/>
                                          </p:val>
                                        </p:tav>
                                      </p:tavLst>
                                    </p:anim>
                                    <p:anim calcmode="lin" valueType="num">
                                      <p:cBhvr>
                                        <p:cTn id="29" dur="2000" fill="hold"/>
                                        <p:tgtEl>
                                          <p:spTgt spid="5389322"/>
                                        </p:tgtEl>
                                        <p:attrNameLst>
                                          <p:attrName>ppt_h</p:attrName>
                                        </p:attrNameLst>
                                      </p:cBhvr>
                                      <p:tavLst>
                                        <p:tav tm="0">
                                          <p:val>
                                            <p:fltVal val="0"/>
                                          </p:val>
                                        </p:tav>
                                        <p:tav tm="100000">
                                          <p:val>
                                            <p:strVal val="#ppt_h"/>
                                          </p:val>
                                        </p:tav>
                                      </p:tavLst>
                                    </p:anim>
                                    <p:animEffect transition="in" filter="fade">
                                      <p:cBhvr>
                                        <p:cTn id="30" dur="2000"/>
                                        <p:tgtEl>
                                          <p:spTgt spid="5389322"/>
                                        </p:tgtEl>
                                      </p:cBhvr>
                                    </p:animEffect>
                                  </p:childTnLst>
                                </p:cTn>
                              </p:par>
                            </p:childTnLst>
                          </p:cTn>
                        </p:par>
                        <p:par>
                          <p:cTn id="31" fill="hold" nodeType="afterGroup">
                            <p:stCondLst>
                              <p:cond delay="4000"/>
                            </p:stCondLst>
                            <p:childTnLst>
                              <p:par>
                                <p:cTn id="32" presetID="44" presetClass="entr" presetSubtype="0" fill="hold" grpId="0" nodeType="afterEffect">
                                  <p:stCondLst>
                                    <p:cond delay="0"/>
                                  </p:stCondLst>
                                  <p:childTnLst>
                                    <p:set>
                                      <p:cBhvr>
                                        <p:cTn id="33" dur="1" fill="hold">
                                          <p:stCondLst>
                                            <p:cond delay="0"/>
                                          </p:stCondLst>
                                        </p:cTn>
                                        <p:tgtEl>
                                          <p:spTgt spid="5389314">
                                            <p:txEl>
                                              <p:pRg st="0" end="0"/>
                                            </p:txEl>
                                          </p:spTgt>
                                        </p:tgtEl>
                                        <p:attrNameLst>
                                          <p:attrName>style.visibility</p:attrName>
                                        </p:attrNameLst>
                                      </p:cBhvr>
                                      <p:to>
                                        <p:strVal val="visible"/>
                                      </p:to>
                                    </p:set>
                                    <p:animEffect transition="in" filter="fade">
                                      <p:cBhvr>
                                        <p:cTn id="34" dur="500"/>
                                        <p:tgtEl>
                                          <p:spTgt spid="5389314">
                                            <p:txEl>
                                              <p:pRg st="0" end="0"/>
                                            </p:txEl>
                                          </p:spTgt>
                                        </p:tgtEl>
                                      </p:cBhvr>
                                    </p:animEffect>
                                    <p:anim calcmode="lin" valueType="num">
                                      <p:cBhvr>
                                        <p:cTn id="35" dur="500" fill="hold"/>
                                        <p:tgtEl>
                                          <p:spTgt spid="5389314">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5389314">
                                            <p:txEl>
                                              <p:pRg st="0" end="0"/>
                                            </p:txEl>
                                          </p:spTgt>
                                        </p:tgtEl>
                                        <p:attrNameLst>
                                          <p:attrName>ppt_y</p:attrName>
                                        </p:attrNameLst>
                                      </p:cBhvr>
                                      <p:tavLst>
                                        <p:tav tm="0">
                                          <p:val>
                                            <p:strVal val="#ppt_y+.05"/>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5389320"/>
                                        </p:tgtEl>
                                        <p:attrNameLst>
                                          <p:attrName>style.visibility</p:attrName>
                                        </p:attrNameLst>
                                      </p:cBhvr>
                                      <p:to>
                                        <p:strVal val="visible"/>
                                      </p:to>
                                    </p:set>
                                    <p:animEffect transition="in" filter="wipe(left)">
                                      <p:cBhvr>
                                        <p:cTn id="39" dur="500"/>
                                        <p:tgtEl>
                                          <p:spTgt spid="5389320"/>
                                        </p:tgtEl>
                                      </p:cBhvr>
                                    </p:animEffect>
                                  </p:childTnLst>
                                </p:cTn>
                              </p:par>
                            </p:childTnLst>
                          </p:cTn>
                        </p:par>
                        <p:par>
                          <p:cTn id="40" fill="hold" nodeType="afterGroup">
                            <p:stCondLst>
                              <p:cond delay="4500"/>
                            </p:stCondLst>
                            <p:childTnLst>
                              <p:par>
                                <p:cTn id="41" presetID="44" presetClass="entr" presetSubtype="0" fill="hold" grpId="0" nodeType="afterEffect">
                                  <p:stCondLst>
                                    <p:cond delay="0"/>
                                  </p:stCondLst>
                                  <p:childTnLst>
                                    <p:set>
                                      <p:cBhvr>
                                        <p:cTn id="42" dur="1" fill="hold">
                                          <p:stCondLst>
                                            <p:cond delay="0"/>
                                          </p:stCondLst>
                                        </p:cTn>
                                        <p:tgtEl>
                                          <p:spTgt spid="5389314">
                                            <p:txEl>
                                              <p:pRg st="1" end="1"/>
                                            </p:txEl>
                                          </p:spTgt>
                                        </p:tgtEl>
                                        <p:attrNameLst>
                                          <p:attrName>style.visibility</p:attrName>
                                        </p:attrNameLst>
                                      </p:cBhvr>
                                      <p:to>
                                        <p:strVal val="visible"/>
                                      </p:to>
                                    </p:set>
                                    <p:animEffect transition="in" filter="fade">
                                      <p:cBhvr>
                                        <p:cTn id="43" dur="500"/>
                                        <p:tgtEl>
                                          <p:spTgt spid="5389314">
                                            <p:txEl>
                                              <p:pRg st="1" end="1"/>
                                            </p:txEl>
                                          </p:spTgt>
                                        </p:tgtEl>
                                      </p:cBhvr>
                                    </p:animEffect>
                                    <p:anim calcmode="lin" valueType="num">
                                      <p:cBhvr>
                                        <p:cTn id="44" dur="500" fill="hold"/>
                                        <p:tgtEl>
                                          <p:spTgt spid="5389314">
                                            <p:txEl>
                                              <p:pRg st="1" end="1"/>
                                            </p:txEl>
                                          </p:spTgt>
                                        </p:tgtEl>
                                        <p:attrNameLst>
                                          <p:attrName>ppt_x</p:attrName>
                                        </p:attrNameLst>
                                      </p:cBhvr>
                                      <p:tavLst>
                                        <p:tav tm="0">
                                          <p:val>
                                            <p:strVal val="#ppt_x"/>
                                          </p:val>
                                        </p:tav>
                                        <p:tav tm="100000">
                                          <p:val>
                                            <p:strVal val="#ppt_x"/>
                                          </p:val>
                                        </p:tav>
                                      </p:tavLst>
                                    </p:anim>
                                    <p:anim calcmode="lin" valueType="num">
                                      <p:cBhvr>
                                        <p:cTn id="45" dur="500" fill="hold"/>
                                        <p:tgtEl>
                                          <p:spTgt spid="5389314">
                                            <p:txEl>
                                              <p:pRg st="1" end="1"/>
                                            </p:txEl>
                                          </p:spTgt>
                                        </p:tgtEl>
                                        <p:attrNameLst>
                                          <p:attrName>ppt_y</p:attrName>
                                        </p:attrNameLst>
                                      </p:cBhvr>
                                      <p:tavLst>
                                        <p:tav tm="0">
                                          <p:val>
                                            <p:strVal val="#ppt_y+.05"/>
                                          </p:val>
                                        </p:tav>
                                        <p:tav tm="100000">
                                          <p:val>
                                            <p:strVal val="#ppt_y"/>
                                          </p:val>
                                        </p:tav>
                                      </p:tavLst>
                                    </p:anim>
                                  </p:childTnLst>
                                </p:cTn>
                              </p:par>
                            </p:childTnLst>
                          </p:cTn>
                        </p:par>
                        <p:par>
                          <p:cTn id="46" fill="hold" nodeType="afterGroup">
                            <p:stCondLst>
                              <p:cond delay="5000"/>
                            </p:stCondLst>
                            <p:childTnLst>
                              <p:par>
                                <p:cTn id="47" presetID="44" presetClass="entr" presetSubtype="0" fill="hold" grpId="0" nodeType="afterEffect">
                                  <p:stCondLst>
                                    <p:cond delay="0"/>
                                  </p:stCondLst>
                                  <p:childTnLst>
                                    <p:set>
                                      <p:cBhvr>
                                        <p:cTn id="48" dur="1" fill="hold">
                                          <p:stCondLst>
                                            <p:cond delay="0"/>
                                          </p:stCondLst>
                                        </p:cTn>
                                        <p:tgtEl>
                                          <p:spTgt spid="5389318">
                                            <p:txEl>
                                              <p:pRg st="0" end="0"/>
                                            </p:txEl>
                                          </p:spTgt>
                                        </p:tgtEl>
                                        <p:attrNameLst>
                                          <p:attrName>style.visibility</p:attrName>
                                        </p:attrNameLst>
                                      </p:cBhvr>
                                      <p:to>
                                        <p:strVal val="visible"/>
                                      </p:to>
                                    </p:set>
                                    <p:animEffect transition="in" filter="fade">
                                      <p:cBhvr>
                                        <p:cTn id="49" dur="500"/>
                                        <p:tgtEl>
                                          <p:spTgt spid="5389318">
                                            <p:txEl>
                                              <p:pRg st="0" end="0"/>
                                            </p:txEl>
                                          </p:spTgt>
                                        </p:tgtEl>
                                      </p:cBhvr>
                                    </p:animEffect>
                                    <p:anim calcmode="lin" valueType="num">
                                      <p:cBhvr>
                                        <p:cTn id="50" dur="500" fill="hold"/>
                                        <p:tgtEl>
                                          <p:spTgt spid="5389318">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5389318">
                                            <p:txEl>
                                              <p:pRg st="0" end="0"/>
                                            </p:txEl>
                                          </p:spTgt>
                                        </p:tgtEl>
                                        <p:attrNameLst>
                                          <p:attrName>ppt_y</p:attrName>
                                        </p:attrNameLst>
                                      </p:cBhvr>
                                      <p:tavLst>
                                        <p:tav tm="0">
                                          <p:val>
                                            <p:strVal val="#ppt_y+.05"/>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5389319"/>
                                        </p:tgtEl>
                                        <p:attrNameLst>
                                          <p:attrName>style.visibility</p:attrName>
                                        </p:attrNameLst>
                                      </p:cBhvr>
                                      <p:to>
                                        <p:strVal val="visible"/>
                                      </p:to>
                                    </p:set>
                                    <p:animEffect transition="in" filter="fade">
                                      <p:cBhvr>
                                        <p:cTn id="54" dur="2000"/>
                                        <p:tgtEl>
                                          <p:spTgt spid="5389319"/>
                                        </p:tgtEl>
                                      </p:cBhvr>
                                    </p:animEffect>
                                  </p:childTnLst>
                                </p:cTn>
                              </p:par>
                            </p:childTnLst>
                          </p:cTn>
                        </p:par>
                        <p:par>
                          <p:cTn id="55" fill="hold" nodeType="afterGroup">
                            <p:stCondLst>
                              <p:cond delay="7000"/>
                            </p:stCondLst>
                            <p:childTnLst>
                              <p:par>
                                <p:cTn id="56" presetID="44" presetClass="entr" presetSubtype="0" fill="hold" grpId="0" nodeType="afterEffect">
                                  <p:stCondLst>
                                    <p:cond delay="0"/>
                                  </p:stCondLst>
                                  <p:childTnLst>
                                    <p:set>
                                      <p:cBhvr>
                                        <p:cTn id="57" dur="1" fill="hold">
                                          <p:stCondLst>
                                            <p:cond delay="0"/>
                                          </p:stCondLst>
                                        </p:cTn>
                                        <p:tgtEl>
                                          <p:spTgt spid="5389314">
                                            <p:txEl>
                                              <p:pRg st="2" end="2"/>
                                            </p:txEl>
                                          </p:spTgt>
                                        </p:tgtEl>
                                        <p:attrNameLst>
                                          <p:attrName>style.visibility</p:attrName>
                                        </p:attrNameLst>
                                      </p:cBhvr>
                                      <p:to>
                                        <p:strVal val="visible"/>
                                      </p:to>
                                    </p:set>
                                    <p:animEffect transition="in" filter="fade">
                                      <p:cBhvr>
                                        <p:cTn id="58" dur="500"/>
                                        <p:tgtEl>
                                          <p:spTgt spid="5389314">
                                            <p:txEl>
                                              <p:pRg st="2" end="2"/>
                                            </p:txEl>
                                          </p:spTgt>
                                        </p:tgtEl>
                                      </p:cBhvr>
                                    </p:animEffect>
                                    <p:anim calcmode="lin" valueType="num">
                                      <p:cBhvr>
                                        <p:cTn id="59" dur="500" fill="hold"/>
                                        <p:tgtEl>
                                          <p:spTgt spid="5389314">
                                            <p:txEl>
                                              <p:pRg st="2" end="2"/>
                                            </p:txEl>
                                          </p:spTgt>
                                        </p:tgtEl>
                                        <p:attrNameLst>
                                          <p:attrName>ppt_x</p:attrName>
                                        </p:attrNameLst>
                                      </p:cBhvr>
                                      <p:tavLst>
                                        <p:tav tm="0">
                                          <p:val>
                                            <p:strVal val="#ppt_x"/>
                                          </p:val>
                                        </p:tav>
                                        <p:tav tm="100000">
                                          <p:val>
                                            <p:strVal val="#ppt_x"/>
                                          </p:val>
                                        </p:tav>
                                      </p:tavLst>
                                    </p:anim>
                                    <p:anim calcmode="lin" valueType="num">
                                      <p:cBhvr>
                                        <p:cTn id="60" dur="500" fill="hold"/>
                                        <p:tgtEl>
                                          <p:spTgt spid="5389314">
                                            <p:txEl>
                                              <p:pRg st="2" end="2"/>
                                            </p:txEl>
                                          </p:spTgt>
                                        </p:tgtEl>
                                        <p:attrNameLst>
                                          <p:attrName>ppt_y</p:attrName>
                                        </p:attrNameLst>
                                      </p:cBhvr>
                                      <p:tavLst>
                                        <p:tav tm="0">
                                          <p:val>
                                            <p:strVal val="#ppt_y+.05"/>
                                          </p:val>
                                        </p:tav>
                                        <p:tav tm="100000">
                                          <p:val>
                                            <p:strVal val="#ppt_y"/>
                                          </p:val>
                                        </p:tav>
                                      </p:tavLst>
                                    </p:anim>
                                  </p:childTnLst>
                                </p:cTn>
                              </p:par>
                              <p:par>
                                <p:cTn id="61" presetID="44" presetClass="entr" presetSubtype="0" fill="hold" grpId="0" nodeType="withEffect">
                                  <p:stCondLst>
                                    <p:cond delay="0"/>
                                  </p:stCondLst>
                                  <p:childTnLst>
                                    <p:set>
                                      <p:cBhvr>
                                        <p:cTn id="62" dur="1" fill="hold">
                                          <p:stCondLst>
                                            <p:cond delay="0"/>
                                          </p:stCondLst>
                                        </p:cTn>
                                        <p:tgtEl>
                                          <p:spTgt spid="5389314">
                                            <p:txEl>
                                              <p:pRg st="3" end="3"/>
                                            </p:txEl>
                                          </p:spTgt>
                                        </p:tgtEl>
                                        <p:attrNameLst>
                                          <p:attrName>style.visibility</p:attrName>
                                        </p:attrNameLst>
                                      </p:cBhvr>
                                      <p:to>
                                        <p:strVal val="visible"/>
                                      </p:to>
                                    </p:set>
                                    <p:animEffect transition="in" filter="fade">
                                      <p:cBhvr>
                                        <p:cTn id="63" dur="500"/>
                                        <p:tgtEl>
                                          <p:spTgt spid="5389314">
                                            <p:txEl>
                                              <p:pRg st="3" end="3"/>
                                            </p:txEl>
                                          </p:spTgt>
                                        </p:tgtEl>
                                      </p:cBhvr>
                                    </p:animEffect>
                                    <p:anim calcmode="lin" valueType="num">
                                      <p:cBhvr>
                                        <p:cTn id="64" dur="500" fill="hold"/>
                                        <p:tgtEl>
                                          <p:spTgt spid="5389314">
                                            <p:txEl>
                                              <p:pRg st="3" end="3"/>
                                            </p:txEl>
                                          </p:spTgt>
                                        </p:tgtEl>
                                        <p:attrNameLst>
                                          <p:attrName>ppt_x</p:attrName>
                                        </p:attrNameLst>
                                      </p:cBhvr>
                                      <p:tavLst>
                                        <p:tav tm="0">
                                          <p:val>
                                            <p:strVal val="#ppt_x"/>
                                          </p:val>
                                        </p:tav>
                                        <p:tav tm="100000">
                                          <p:val>
                                            <p:strVal val="#ppt_x"/>
                                          </p:val>
                                        </p:tav>
                                      </p:tavLst>
                                    </p:anim>
                                    <p:anim calcmode="lin" valueType="num">
                                      <p:cBhvr>
                                        <p:cTn id="65" dur="500" fill="hold"/>
                                        <p:tgtEl>
                                          <p:spTgt spid="5389314">
                                            <p:txEl>
                                              <p:pRg st="3" end="3"/>
                                            </p:txEl>
                                          </p:spTgt>
                                        </p:tgtEl>
                                        <p:attrNameLst>
                                          <p:attrName>ppt_y</p:attrName>
                                        </p:attrNameLst>
                                      </p:cBhvr>
                                      <p:tavLst>
                                        <p:tav tm="0">
                                          <p:val>
                                            <p:strVal val="#ppt_y+.05"/>
                                          </p:val>
                                        </p:tav>
                                        <p:tav tm="100000">
                                          <p:val>
                                            <p:strVal val="#ppt_y"/>
                                          </p:val>
                                        </p:tav>
                                      </p:tavLst>
                                    </p:anim>
                                  </p:childTnLst>
                                </p:cTn>
                              </p:par>
                              <p:par>
                                <p:cTn id="66" presetID="44" presetClass="entr" presetSubtype="0" fill="hold" grpId="0" nodeType="withEffect">
                                  <p:stCondLst>
                                    <p:cond delay="0"/>
                                  </p:stCondLst>
                                  <p:childTnLst>
                                    <p:set>
                                      <p:cBhvr>
                                        <p:cTn id="67" dur="1" fill="hold">
                                          <p:stCondLst>
                                            <p:cond delay="0"/>
                                          </p:stCondLst>
                                        </p:cTn>
                                        <p:tgtEl>
                                          <p:spTgt spid="5389314">
                                            <p:txEl>
                                              <p:pRg st="4" end="4"/>
                                            </p:txEl>
                                          </p:spTgt>
                                        </p:tgtEl>
                                        <p:attrNameLst>
                                          <p:attrName>style.visibility</p:attrName>
                                        </p:attrNameLst>
                                      </p:cBhvr>
                                      <p:to>
                                        <p:strVal val="visible"/>
                                      </p:to>
                                    </p:set>
                                    <p:animEffect transition="in" filter="fade">
                                      <p:cBhvr>
                                        <p:cTn id="68" dur="500"/>
                                        <p:tgtEl>
                                          <p:spTgt spid="5389314">
                                            <p:txEl>
                                              <p:pRg st="4" end="4"/>
                                            </p:txEl>
                                          </p:spTgt>
                                        </p:tgtEl>
                                      </p:cBhvr>
                                    </p:animEffect>
                                    <p:anim calcmode="lin" valueType="num">
                                      <p:cBhvr>
                                        <p:cTn id="69" dur="500" fill="hold"/>
                                        <p:tgtEl>
                                          <p:spTgt spid="5389314">
                                            <p:txEl>
                                              <p:pRg st="4" end="4"/>
                                            </p:txEl>
                                          </p:spTgt>
                                        </p:tgtEl>
                                        <p:attrNameLst>
                                          <p:attrName>ppt_x</p:attrName>
                                        </p:attrNameLst>
                                      </p:cBhvr>
                                      <p:tavLst>
                                        <p:tav tm="0">
                                          <p:val>
                                            <p:strVal val="#ppt_x"/>
                                          </p:val>
                                        </p:tav>
                                        <p:tav tm="100000">
                                          <p:val>
                                            <p:strVal val="#ppt_x"/>
                                          </p:val>
                                        </p:tav>
                                      </p:tavLst>
                                    </p:anim>
                                    <p:anim calcmode="lin" valueType="num">
                                      <p:cBhvr>
                                        <p:cTn id="70" dur="500" fill="hold"/>
                                        <p:tgtEl>
                                          <p:spTgt spid="5389314">
                                            <p:txEl>
                                              <p:pRg st="4" end="4"/>
                                            </p:txEl>
                                          </p:spTgt>
                                        </p:tgtEl>
                                        <p:attrNameLst>
                                          <p:attrName>ppt_y</p:attrName>
                                        </p:attrNameLst>
                                      </p:cBhvr>
                                      <p:tavLst>
                                        <p:tav tm="0">
                                          <p:val>
                                            <p:strVal val="#ppt_y+.05"/>
                                          </p:val>
                                        </p:tav>
                                        <p:tav tm="100000">
                                          <p:val>
                                            <p:strVal val="#ppt_y"/>
                                          </p:val>
                                        </p:tav>
                                      </p:tavLst>
                                    </p:anim>
                                  </p:childTnLst>
                                </p:cTn>
                              </p:par>
                            </p:childTnLst>
                          </p:cTn>
                        </p:par>
                        <p:par>
                          <p:cTn id="71" fill="hold" nodeType="afterGroup">
                            <p:stCondLst>
                              <p:cond delay="7500"/>
                            </p:stCondLst>
                            <p:childTnLst>
                              <p:par>
                                <p:cTn id="72" presetID="29" presetClass="entr" presetSubtype="0" fill="hold" grpId="0" nodeType="afterEffect">
                                  <p:stCondLst>
                                    <p:cond delay="1000"/>
                                  </p:stCondLst>
                                  <p:childTnLst>
                                    <p:set>
                                      <p:cBhvr>
                                        <p:cTn id="73" dur="1" fill="hold">
                                          <p:stCondLst>
                                            <p:cond delay="0"/>
                                          </p:stCondLst>
                                        </p:cTn>
                                        <p:tgtEl>
                                          <p:spTgt spid="5389324"/>
                                        </p:tgtEl>
                                        <p:attrNameLst>
                                          <p:attrName>style.visibility</p:attrName>
                                        </p:attrNameLst>
                                      </p:cBhvr>
                                      <p:to>
                                        <p:strVal val="visible"/>
                                      </p:to>
                                    </p:set>
                                    <p:anim calcmode="lin" valueType="num">
                                      <p:cBhvr>
                                        <p:cTn id="74" dur="1000" fill="hold"/>
                                        <p:tgtEl>
                                          <p:spTgt spid="5389324"/>
                                        </p:tgtEl>
                                        <p:attrNameLst>
                                          <p:attrName>ppt_x</p:attrName>
                                        </p:attrNameLst>
                                      </p:cBhvr>
                                      <p:tavLst>
                                        <p:tav tm="0">
                                          <p:val>
                                            <p:strVal val="#ppt_x-.2"/>
                                          </p:val>
                                        </p:tav>
                                        <p:tav tm="100000">
                                          <p:val>
                                            <p:strVal val="#ppt_x"/>
                                          </p:val>
                                        </p:tav>
                                      </p:tavLst>
                                    </p:anim>
                                    <p:anim calcmode="lin" valueType="num">
                                      <p:cBhvr>
                                        <p:cTn id="75" dur="1000" fill="hold"/>
                                        <p:tgtEl>
                                          <p:spTgt spid="5389324"/>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389324"/>
                                        </p:tgtEl>
                                      </p:cBhvr>
                                    </p:animEffect>
                                  </p:childTnLst>
                                </p:cTn>
                              </p:par>
                            </p:childTnLst>
                          </p:cTn>
                        </p:par>
                        <p:par>
                          <p:cTn id="77" fill="hold" nodeType="afterGroup">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5389325"/>
                                        </p:tgtEl>
                                        <p:attrNameLst>
                                          <p:attrName>style.visibility</p:attrName>
                                        </p:attrNameLst>
                                      </p:cBhvr>
                                      <p:to>
                                        <p:strVal val="visible"/>
                                      </p:to>
                                    </p:set>
                                    <p:animEffect transition="in" filter="wipe(left)">
                                      <p:cBhvr>
                                        <p:cTn id="80" dur="500"/>
                                        <p:tgtEl>
                                          <p:spTgt spid="538932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389326"/>
                                        </p:tgtEl>
                                        <p:attrNameLst>
                                          <p:attrName>style.visibility</p:attrName>
                                        </p:attrNameLst>
                                      </p:cBhvr>
                                      <p:to>
                                        <p:strVal val="visible"/>
                                      </p:to>
                                    </p:set>
                                    <p:animEffect transition="in" filter="wipe(left)">
                                      <p:cBhvr>
                                        <p:cTn id="83" dur="500"/>
                                        <p:tgtEl>
                                          <p:spTgt spid="53893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389327"/>
                                        </p:tgtEl>
                                        <p:attrNameLst>
                                          <p:attrName>style.visibility</p:attrName>
                                        </p:attrNameLst>
                                      </p:cBhvr>
                                      <p:to>
                                        <p:strVal val="visible"/>
                                      </p:to>
                                    </p:set>
                                    <p:animEffect transition="in" filter="wipe(left)">
                                      <p:cBhvr>
                                        <p:cTn id="86" dur="500"/>
                                        <p:tgtEl>
                                          <p:spTgt spid="538932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389328"/>
                                        </p:tgtEl>
                                        <p:attrNameLst>
                                          <p:attrName>style.visibility</p:attrName>
                                        </p:attrNameLst>
                                      </p:cBhvr>
                                      <p:to>
                                        <p:strVal val="visible"/>
                                      </p:to>
                                    </p:set>
                                    <p:animEffect transition="in" filter="wipe(left)">
                                      <p:cBhvr>
                                        <p:cTn id="89" dur="500"/>
                                        <p:tgtEl>
                                          <p:spTgt spid="538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9314" grpId="0" build="p"/>
      <p:bldP spid="5389315" grpId="0" animBg="1"/>
      <p:bldP spid="5389316" grpId="0" animBg="1"/>
      <p:bldP spid="5389317" grpId="0" build="allAtOnce" animBg="1"/>
      <p:bldP spid="5389318" grpId="0" build="p"/>
      <p:bldP spid="5389319" grpId="0" animBg="1"/>
      <p:bldP spid="5389320" grpId="0" animBg="1"/>
      <p:bldP spid="5389322" grpId="0" animBg="1"/>
      <p:bldP spid="5389323" grpId="0"/>
      <p:bldP spid="5389324" grpId="0" animBg="1"/>
      <p:bldP spid="5389325" grpId="0" animBg="1"/>
      <p:bldP spid="5389326" grpId="0" animBg="1"/>
      <p:bldP spid="5389327" grpId="0" animBg="1"/>
      <p:bldP spid="538932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989954" name="Rectangle 2"/>
          <p:cNvSpPr>
            <a:spLocks noGrp="1" noChangeArrowheads="1"/>
          </p:cNvSpPr>
          <p:nvPr>
            <p:ph type="body" sz="half" idx="1"/>
          </p:nvPr>
        </p:nvSpPr>
        <p:spPr>
          <a:xfrm>
            <a:off x="1182688" y="2017713"/>
            <a:ext cx="3814762" cy="4114800"/>
          </a:xfrm>
        </p:spPr>
        <p:txBody>
          <a:bodyPr/>
          <a:lstStyle/>
          <a:p>
            <a:pPr eaLnBrk="1" hangingPunct="1">
              <a:buFontTx/>
              <a:buNone/>
            </a:pPr>
            <a:endParaRPr lang="ca-ES" smtClean="0"/>
          </a:p>
          <a:p>
            <a:pPr eaLnBrk="1" hangingPunct="1"/>
            <a:endParaRPr lang="ca-ES" smtClean="0"/>
          </a:p>
        </p:txBody>
      </p:sp>
      <p:sp>
        <p:nvSpPr>
          <p:cNvPr id="4786179" name="Rectangle 3"/>
          <p:cNvSpPr>
            <a:spLocks noChangeArrowheads="1"/>
          </p:cNvSpPr>
          <p:nvPr/>
        </p:nvSpPr>
        <p:spPr bwMode="auto">
          <a:xfrm>
            <a:off x="685800" y="1981200"/>
            <a:ext cx="6553200" cy="1143000"/>
          </a:xfrm>
          <a:prstGeom prst="rect">
            <a:avLst/>
          </a:prstGeom>
          <a:noFill/>
          <a:ln w="9525">
            <a:noFill/>
            <a:miter lim="800000"/>
            <a:headEnd/>
            <a:tailEnd/>
          </a:ln>
        </p:spPr>
        <p:txBody>
          <a:bodyPr anchor="b"/>
          <a:lstStyle/>
          <a:p>
            <a:r>
              <a:rPr lang="es-ES_tradnl" sz="6600" b="1">
                <a:latin typeface="Tahoma" pitchFamily="34" charset="0"/>
              </a:rPr>
              <a:t>¿Tratamiento?</a:t>
            </a:r>
            <a:endParaRPr lang="ca-ES" sz="6600" b="1">
              <a:latin typeface="Tahoma" pitchFamily="34" charset="0"/>
            </a:endParaRPr>
          </a:p>
        </p:txBody>
      </p:sp>
      <p:sp>
        <p:nvSpPr>
          <p:cNvPr id="4786180" name="Rectangle 4"/>
          <p:cNvSpPr>
            <a:spLocks noChangeArrowheads="1"/>
          </p:cNvSpPr>
          <p:nvPr/>
        </p:nvSpPr>
        <p:spPr bwMode="auto">
          <a:xfrm>
            <a:off x="4038600" y="228600"/>
            <a:ext cx="4829175" cy="533400"/>
          </a:xfrm>
          <a:prstGeom prst="rect">
            <a:avLst/>
          </a:prstGeom>
          <a:solidFill>
            <a:schemeClr val="folHlink">
              <a:alpha val="50000"/>
            </a:schemeClr>
          </a:solidFill>
          <a:ln w="3175">
            <a:solidFill>
              <a:schemeClr val="tx2"/>
            </a:solidFill>
            <a:miter lim="800000"/>
            <a:headEnd/>
            <a:tailEnd/>
          </a:ln>
          <a:effectLst/>
          <a:extLst/>
        </p:spPr>
        <p:txBody>
          <a:bodyPr anchor="b"/>
          <a:lstStyle/>
          <a:p>
            <a:pPr algn="ctr">
              <a:defRPr/>
            </a:pPr>
            <a:r>
              <a:rPr lang="ca-ES" sz="2800" b="1">
                <a:solidFill>
                  <a:schemeClr val="tx2"/>
                </a:solidFill>
                <a:effectLst>
                  <a:outerShdw blurRad="38100" dist="38100" dir="2700000" algn="tl">
                    <a:srgbClr val="000000"/>
                  </a:outerShdw>
                </a:effectLst>
                <a:latin typeface="Tahoma" pitchFamily="34" charset="0"/>
              </a:rPr>
              <a:t>♂ 62a – hemiparesia Izq</a:t>
            </a:r>
            <a:endParaRPr lang="es-ES" sz="2800" b="1">
              <a:solidFill>
                <a:schemeClr val="tx2"/>
              </a:solidFill>
              <a:effectLst>
                <a:outerShdw blurRad="38100" dist="38100" dir="2700000" algn="tl">
                  <a:srgbClr val="000000"/>
                </a:outerShdw>
              </a:effectLst>
              <a:latin typeface="Tahoma" pitchFamily="34" charset="0"/>
            </a:endParaRPr>
          </a:p>
        </p:txBody>
      </p:sp>
      <p:pic>
        <p:nvPicPr>
          <p:cNvPr id="4979717" name="Picture 5" descr="j0160358"/>
          <p:cNvPicPr>
            <a:picLocks noChangeAspect="1" noChangeArrowheads="1"/>
          </p:cNvPicPr>
          <p:nvPr/>
        </p:nvPicPr>
        <p:blipFill>
          <a:blip r:embed="rId3"/>
          <a:srcRect/>
          <a:stretch>
            <a:fillRect/>
          </a:stretch>
        </p:blipFill>
        <p:spPr bwMode="auto">
          <a:xfrm>
            <a:off x="0" y="4913313"/>
            <a:ext cx="2133600" cy="19446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786179"/>
                                        </p:tgtEl>
                                        <p:attrNameLst>
                                          <p:attrName>style.visibility</p:attrName>
                                        </p:attrNameLst>
                                      </p:cBhvr>
                                      <p:to>
                                        <p:strVal val="visible"/>
                                      </p:to>
                                    </p:set>
                                    <p:anim calcmode="lin" valueType="num">
                                      <p:cBhvr>
                                        <p:cTn id="7" dur="1000" fill="hold"/>
                                        <p:tgtEl>
                                          <p:spTgt spid="4786179"/>
                                        </p:tgtEl>
                                        <p:attrNameLst>
                                          <p:attrName>ppt_x</p:attrName>
                                        </p:attrNameLst>
                                      </p:cBhvr>
                                      <p:tavLst>
                                        <p:tav tm="0">
                                          <p:val>
                                            <p:strVal val="#ppt_x-.2"/>
                                          </p:val>
                                        </p:tav>
                                        <p:tav tm="100000">
                                          <p:val>
                                            <p:strVal val="#ppt_x"/>
                                          </p:val>
                                        </p:tav>
                                      </p:tavLst>
                                    </p:anim>
                                    <p:anim calcmode="lin" valueType="num">
                                      <p:cBhvr>
                                        <p:cTn id="8" dur="1000" fill="hold"/>
                                        <p:tgtEl>
                                          <p:spTgt spid="47861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86179"/>
                                        </p:tgtEl>
                                      </p:cBhvr>
                                    </p:animEffect>
                                  </p:childTnLst>
                                </p:cTn>
                              </p:par>
                              <p:par>
                                <p:cTn id="10" presetID="10" presetClass="entr" presetSubtype="0" fill="hold" nodeType="withEffect">
                                  <p:stCondLst>
                                    <p:cond delay="1000"/>
                                  </p:stCondLst>
                                  <p:childTnLst>
                                    <p:set>
                                      <p:cBhvr>
                                        <p:cTn id="11" dur="1" fill="hold">
                                          <p:stCondLst>
                                            <p:cond delay="0"/>
                                          </p:stCondLst>
                                        </p:cTn>
                                        <p:tgtEl>
                                          <p:spTgt spid="4979717"/>
                                        </p:tgtEl>
                                        <p:attrNameLst>
                                          <p:attrName>style.visibility</p:attrName>
                                        </p:attrNameLst>
                                      </p:cBhvr>
                                      <p:to>
                                        <p:strVal val="visible"/>
                                      </p:to>
                                    </p:set>
                                    <p:animEffect transition="in" filter="fade">
                                      <p:cBhvr>
                                        <p:cTn id="12" dur="2000"/>
                                        <p:tgtEl>
                                          <p:spTgt spid="497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617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3426" name="Rectangle 2"/>
          <p:cNvSpPr>
            <a:spLocks noGrp="1" noChangeArrowheads="1"/>
          </p:cNvSpPr>
          <p:nvPr>
            <p:ph type="body" idx="1"/>
          </p:nvPr>
        </p:nvSpPr>
        <p:spPr>
          <a:xfrm>
            <a:off x="762000" y="2133600"/>
            <a:ext cx="7924800" cy="2286000"/>
          </a:xfrm>
        </p:spPr>
        <p:txBody>
          <a:bodyPr/>
          <a:lstStyle/>
          <a:p>
            <a:pPr eaLnBrk="1" hangingPunct="1">
              <a:lnSpc>
                <a:spcPct val="90000"/>
              </a:lnSpc>
              <a:buFont typeface="Wingdings" pitchFamily="2" charset="2"/>
              <a:buNone/>
              <a:defRPr/>
            </a:pPr>
            <a:r>
              <a:rPr lang="ca-ES" sz="2400" b="1" u="sng">
                <a:solidFill>
                  <a:srgbClr val="CC0099"/>
                </a:solidFill>
                <a:effectLst>
                  <a:outerShdw blurRad="38100" dist="38100" dir="2700000" algn="tl">
                    <a:srgbClr val="000000"/>
                  </a:outerShdw>
                </a:effectLst>
              </a:rPr>
              <a:t>Iniciar incluso antes del TC Craneal</a:t>
            </a:r>
            <a:endParaRPr lang="ca-ES" sz="2400" b="1">
              <a:solidFill>
                <a:srgbClr val="CC0099"/>
              </a:solidFill>
              <a:effectLst>
                <a:outerShdw blurRad="38100" dist="38100" dir="2700000" algn="tl">
                  <a:srgbClr val="000000"/>
                </a:outerShdw>
              </a:effectLst>
            </a:endParaRPr>
          </a:p>
          <a:p>
            <a:pPr eaLnBrk="1" hangingPunct="1">
              <a:lnSpc>
                <a:spcPct val="90000"/>
              </a:lnSpc>
              <a:defRPr/>
            </a:pPr>
            <a:r>
              <a:rPr lang="ca-ES" sz="2400" b="1">
                <a:solidFill>
                  <a:schemeClr val="tx2"/>
                </a:solidFill>
                <a:effectLst>
                  <a:outerShdw blurRad="38100" dist="38100" dir="2700000" algn="tl">
                    <a:srgbClr val="000000"/>
                  </a:outerShdw>
                </a:effectLst>
              </a:rPr>
              <a:t>Oxígeno</a:t>
            </a:r>
            <a:r>
              <a:rPr lang="ca-ES" sz="2400" b="1">
                <a:effectLst>
                  <a:outerShdw blurRad="38100" dist="38100" dir="2700000" algn="tl">
                    <a:srgbClr val="000000"/>
                  </a:outerShdw>
                </a:effectLst>
              </a:rPr>
              <a:t> si saturación de oxígeno &lt;92%</a:t>
            </a:r>
          </a:p>
          <a:p>
            <a:pPr eaLnBrk="1" hangingPunct="1">
              <a:lnSpc>
                <a:spcPct val="90000"/>
              </a:lnSpc>
              <a:defRPr/>
            </a:pPr>
            <a:r>
              <a:rPr lang="ca-ES" sz="2400" b="1">
                <a:solidFill>
                  <a:schemeClr val="tx2"/>
                </a:solidFill>
                <a:effectLst>
                  <a:outerShdw blurRad="38100" dist="38100" dir="2700000" algn="tl">
                    <a:srgbClr val="000000"/>
                  </a:outerShdw>
                </a:effectLst>
              </a:rPr>
              <a:t>Insulina</a:t>
            </a:r>
            <a:r>
              <a:rPr lang="ca-ES" sz="2400" b="1">
                <a:effectLst>
                  <a:outerShdw blurRad="38100" dist="38100" dir="2700000" algn="tl">
                    <a:srgbClr val="000000"/>
                  </a:outerShdw>
                </a:effectLst>
              </a:rPr>
              <a:t> si glucemia superior a 150 mg/dl</a:t>
            </a:r>
          </a:p>
          <a:p>
            <a:pPr eaLnBrk="1" hangingPunct="1">
              <a:lnSpc>
                <a:spcPct val="90000"/>
              </a:lnSpc>
              <a:defRPr/>
            </a:pPr>
            <a:r>
              <a:rPr lang="ca-ES" sz="2400" b="1">
                <a:solidFill>
                  <a:schemeClr val="tx2"/>
                </a:solidFill>
                <a:effectLst>
                  <a:outerShdw blurRad="38100" dist="38100" dir="2700000" algn="tl">
                    <a:srgbClr val="000000"/>
                  </a:outerShdw>
                </a:effectLst>
              </a:rPr>
              <a:t>Antitérmicos</a:t>
            </a:r>
            <a:r>
              <a:rPr lang="ca-ES" sz="2400" b="1">
                <a:effectLst>
                  <a:outerShdw blurRad="38100" dist="38100" dir="2700000" algn="tl">
                    <a:srgbClr val="000000"/>
                  </a:outerShdw>
                </a:effectLst>
              </a:rPr>
              <a:t> si Tª&gt; 37.5ºC (evitar AAS)</a:t>
            </a:r>
          </a:p>
          <a:p>
            <a:pPr eaLnBrk="1" hangingPunct="1">
              <a:lnSpc>
                <a:spcPct val="90000"/>
              </a:lnSpc>
              <a:defRPr/>
            </a:pPr>
            <a:r>
              <a:rPr lang="ca-ES" sz="2400" b="1">
                <a:solidFill>
                  <a:schemeClr val="tx2"/>
                </a:solidFill>
                <a:effectLst>
                  <a:outerShdw blurRad="38100" dist="38100" dir="2700000" algn="tl">
                    <a:srgbClr val="000000"/>
                  </a:outerShdw>
                </a:effectLst>
              </a:rPr>
              <a:t>Antihipertensivo</a:t>
            </a:r>
            <a:r>
              <a:rPr lang="ca-ES" sz="2400" b="1">
                <a:effectLst>
                  <a:outerShdw blurRad="38100" dist="38100" dir="2700000" algn="tl">
                    <a:srgbClr val="000000"/>
                  </a:outerShdw>
                </a:effectLst>
              </a:rPr>
              <a:t> si TAS&gt;220 o TAD&gt;120mmHg</a:t>
            </a:r>
          </a:p>
        </p:txBody>
      </p:sp>
      <p:sp>
        <p:nvSpPr>
          <p:cNvPr id="3303427" name="Rectangle 3"/>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Tratamiento ictus</a:t>
            </a:r>
          </a:p>
        </p:txBody>
      </p:sp>
      <p:pic>
        <p:nvPicPr>
          <p:cNvPr id="3303429" name="Picture 5" descr="TOMAR LA PRESION-1"/>
          <p:cNvPicPr>
            <a:picLocks noChangeAspect="1" noChangeArrowheads="1"/>
          </p:cNvPicPr>
          <p:nvPr/>
        </p:nvPicPr>
        <p:blipFill>
          <a:blip r:embed="rId3"/>
          <a:srcRect/>
          <a:stretch>
            <a:fillRect/>
          </a:stretch>
        </p:blipFill>
        <p:spPr bwMode="auto">
          <a:xfrm>
            <a:off x="6553200" y="4419600"/>
            <a:ext cx="2362200" cy="2297113"/>
          </a:xfrm>
          <a:prstGeom prst="rect">
            <a:avLst/>
          </a:prstGeom>
          <a:noFill/>
          <a:ln w="38100" cmpd="dbl">
            <a:solidFill>
              <a:schemeClr val="tx1"/>
            </a:solidFill>
            <a:miter lim="800000"/>
            <a:headEnd/>
            <a:tailEnd/>
          </a:ln>
        </p:spPr>
      </p:pic>
      <p:pic>
        <p:nvPicPr>
          <p:cNvPr id="3303434" name="Picture 10" descr="doctor"/>
          <p:cNvPicPr>
            <a:picLocks noChangeAspect="1" noChangeArrowheads="1"/>
          </p:cNvPicPr>
          <p:nvPr/>
        </p:nvPicPr>
        <p:blipFill>
          <a:blip r:embed="rId4"/>
          <a:srcRect/>
          <a:stretch>
            <a:fillRect/>
          </a:stretch>
        </p:blipFill>
        <p:spPr bwMode="auto">
          <a:xfrm>
            <a:off x="379413" y="4419600"/>
            <a:ext cx="3430587" cy="2306638"/>
          </a:xfrm>
          <a:prstGeom prst="rect">
            <a:avLst/>
          </a:prstGeom>
          <a:noFill/>
          <a:ln w="9525">
            <a:noFill/>
            <a:miter lim="800000"/>
            <a:headEnd/>
            <a:tailEnd/>
          </a:ln>
        </p:spPr>
      </p:pic>
      <p:graphicFrame>
        <p:nvGraphicFramePr>
          <p:cNvPr id="3303435" name="Object 59"/>
          <p:cNvGraphicFramePr>
            <a:graphicFrameLocks noChangeAspect="1"/>
          </p:cNvGraphicFramePr>
          <p:nvPr/>
        </p:nvGraphicFramePr>
        <p:xfrm>
          <a:off x="3962400" y="4419600"/>
          <a:ext cx="2362200" cy="2274888"/>
        </p:xfrm>
        <a:graphic>
          <a:graphicData uri="http://schemas.openxmlformats.org/presentationml/2006/ole">
            <p:oleObj spid="_x0000_s3303483" name="Imatge de mapa de bits" r:id="rId5" imgW="1809524" imgH="1743318" progId="PBrush">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03427"/>
                                        </p:tgtEl>
                                        <p:attrNameLst>
                                          <p:attrName>style.visibility</p:attrName>
                                        </p:attrNameLst>
                                      </p:cBhvr>
                                      <p:to>
                                        <p:strVal val="visible"/>
                                      </p:to>
                                    </p:set>
                                    <p:anim calcmode="lin" valueType="num">
                                      <p:cBhvr>
                                        <p:cTn id="7" dur="1000" fill="hold"/>
                                        <p:tgtEl>
                                          <p:spTgt spid="3303427"/>
                                        </p:tgtEl>
                                        <p:attrNameLst>
                                          <p:attrName>ppt_x</p:attrName>
                                        </p:attrNameLst>
                                      </p:cBhvr>
                                      <p:tavLst>
                                        <p:tav tm="0">
                                          <p:val>
                                            <p:strVal val="#ppt_x-.2"/>
                                          </p:val>
                                        </p:tav>
                                        <p:tav tm="100000">
                                          <p:val>
                                            <p:strVal val="#ppt_x"/>
                                          </p:val>
                                        </p:tav>
                                      </p:tavLst>
                                    </p:anim>
                                    <p:anim calcmode="lin" valueType="num">
                                      <p:cBhvr>
                                        <p:cTn id="8" dur="1000" fill="hold"/>
                                        <p:tgtEl>
                                          <p:spTgt spid="33034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03427"/>
                                        </p:tgtEl>
                                      </p:cBhvr>
                                    </p:animEffect>
                                  </p:childTnLst>
                                </p:cTn>
                              </p:par>
                              <p:par>
                                <p:cTn id="10" presetID="10" presetClass="entr" presetSubtype="0" fill="hold" nodeType="withEffect">
                                  <p:stCondLst>
                                    <p:cond delay="0"/>
                                  </p:stCondLst>
                                  <p:childTnLst>
                                    <p:set>
                                      <p:cBhvr>
                                        <p:cTn id="11" dur="1" fill="hold">
                                          <p:stCondLst>
                                            <p:cond delay="0"/>
                                          </p:stCondLst>
                                        </p:cTn>
                                        <p:tgtEl>
                                          <p:spTgt spid="3303434"/>
                                        </p:tgtEl>
                                        <p:attrNameLst>
                                          <p:attrName>style.visibility</p:attrName>
                                        </p:attrNameLst>
                                      </p:cBhvr>
                                      <p:to>
                                        <p:strVal val="visible"/>
                                      </p:to>
                                    </p:set>
                                    <p:animEffect transition="in" filter="fade">
                                      <p:cBhvr>
                                        <p:cTn id="12" dur="2000"/>
                                        <p:tgtEl>
                                          <p:spTgt spid="3303434"/>
                                        </p:tgtEl>
                                      </p:cBhvr>
                                    </p:animEffect>
                                  </p:childTnLst>
                                </p:cTn>
                              </p:par>
                            </p:childTnLst>
                          </p:cTn>
                        </p:par>
                        <p:par>
                          <p:cTn id="13" fill="hold" nodeType="afterGroup">
                            <p:stCondLst>
                              <p:cond delay="2000"/>
                            </p:stCondLst>
                            <p:childTnLst>
                              <p:par>
                                <p:cTn id="14" presetID="44" presetClass="entr" presetSubtype="0" fill="hold" grpId="0" nodeType="afterEffect">
                                  <p:stCondLst>
                                    <p:cond delay="0"/>
                                  </p:stCondLst>
                                  <p:childTnLst>
                                    <p:set>
                                      <p:cBhvr>
                                        <p:cTn id="15" dur="1" fill="hold">
                                          <p:stCondLst>
                                            <p:cond delay="0"/>
                                          </p:stCondLst>
                                        </p:cTn>
                                        <p:tgtEl>
                                          <p:spTgt spid="3303426">
                                            <p:txEl>
                                              <p:pRg st="0" end="0"/>
                                            </p:txEl>
                                          </p:spTgt>
                                        </p:tgtEl>
                                        <p:attrNameLst>
                                          <p:attrName>style.visibility</p:attrName>
                                        </p:attrNameLst>
                                      </p:cBhvr>
                                      <p:to>
                                        <p:strVal val="visible"/>
                                      </p:to>
                                    </p:set>
                                    <p:animEffect transition="in" filter="fade">
                                      <p:cBhvr>
                                        <p:cTn id="16" dur="500"/>
                                        <p:tgtEl>
                                          <p:spTgt spid="3303426">
                                            <p:txEl>
                                              <p:pRg st="0" end="0"/>
                                            </p:txEl>
                                          </p:spTgt>
                                        </p:tgtEl>
                                      </p:cBhvr>
                                    </p:animEffect>
                                    <p:anim calcmode="lin" valueType="num">
                                      <p:cBhvr>
                                        <p:cTn id="17" dur="500" fill="hold"/>
                                        <p:tgtEl>
                                          <p:spTgt spid="330342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303426">
                                            <p:txEl>
                                              <p:pRg st="0" end="0"/>
                                            </p:txEl>
                                          </p:spTgt>
                                        </p:tgtEl>
                                        <p:attrNameLst>
                                          <p:attrName>ppt_y</p:attrName>
                                        </p:attrNameLst>
                                      </p:cBhvr>
                                      <p:tavLst>
                                        <p:tav tm="0">
                                          <p:val>
                                            <p:strVal val="#ppt_y+.05"/>
                                          </p:val>
                                        </p:tav>
                                        <p:tav tm="100000">
                                          <p:val>
                                            <p:strVal val="#ppt_y"/>
                                          </p:val>
                                        </p:tav>
                                      </p:tavLst>
                                    </p:anim>
                                  </p:childTnLst>
                                </p:cTn>
                              </p:par>
                            </p:childTnLst>
                          </p:cTn>
                        </p:par>
                        <p:par>
                          <p:cTn id="19" fill="hold" nodeType="afterGroup">
                            <p:stCondLst>
                              <p:cond delay="2500"/>
                            </p:stCondLst>
                            <p:childTnLst>
                              <p:par>
                                <p:cTn id="20" presetID="44" presetClass="entr" presetSubtype="0" fill="hold" grpId="0" nodeType="afterEffect">
                                  <p:stCondLst>
                                    <p:cond delay="0"/>
                                  </p:stCondLst>
                                  <p:childTnLst>
                                    <p:set>
                                      <p:cBhvr>
                                        <p:cTn id="21" dur="1" fill="hold">
                                          <p:stCondLst>
                                            <p:cond delay="0"/>
                                          </p:stCondLst>
                                        </p:cTn>
                                        <p:tgtEl>
                                          <p:spTgt spid="3303426">
                                            <p:txEl>
                                              <p:pRg st="1" end="1"/>
                                            </p:txEl>
                                          </p:spTgt>
                                        </p:tgtEl>
                                        <p:attrNameLst>
                                          <p:attrName>style.visibility</p:attrName>
                                        </p:attrNameLst>
                                      </p:cBhvr>
                                      <p:to>
                                        <p:strVal val="visible"/>
                                      </p:to>
                                    </p:set>
                                    <p:animEffect transition="in" filter="fade">
                                      <p:cBhvr>
                                        <p:cTn id="22" dur="500"/>
                                        <p:tgtEl>
                                          <p:spTgt spid="3303426">
                                            <p:txEl>
                                              <p:pRg st="1" end="1"/>
                                            </p:txEl>
                                          </p:spTgt>
                                        </p:tgtEl>
                                      </p:cBhvr>
                                    </p:animEffect>
                                    <p:anim calcmode="lin" valueType="num">
                                      <p:cBhvr>
                                        <p:cTn id="23" dur="500" fill="hold"/>
                                        <p:tgtEl>
                                          <p:spTgt spid="330342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303426">
                                            <p:txEl>
                                              <p:pRg st="1" end="1"/>
                                            </p:txEl>
                                          </p:spTgt>
                                        </p:tgtEl>
                                        <p:attrNameLst>
                                          <p:attrName>ppt_y</p:attrName>
                                        </p:attrNameLst>
                                      </p:cBhvr>
                                      <p:tavLst>
                                        <p:tav tm="0">
                                          <p:val>
                                            <p:strVal val="#ppt_y+.05"/>
                                          </p:val>
                                        </p:tav>
                                        <p:tav tm="100000">
                                          <p:val>
                                            <p:strVal val="#ppt_y"/>
                                          </p:val>
                                        </p:tav>
                                      </p:tavLst>
                                    </p:anim>
                                  </p:childTnLst>
                                </p:cTn>
                              </p:par>
                            </p:childTnLst>
                          </p:cTn>
                        </p:par>
                        <p:par>
                          <p:cTn id="25" fill="hold" nodeType="afterGroup">
                            <p:stCondLst>
                              <p:cond delay="3000"/>
                            </p:stCondLst>
                            <p:childTnLst>
                              <p:par>
                                <p:cTn id="26" presetID="44" presetClass="entr" presetSubtype="0" fill="hold" grpId="0" nodeType="afterEffect">
                                  <p:stCondLst>
                                    <p:cond delay="0"/>
                                  </p:stCondLst>
                                  <p:childTnLst>
                                    <p:set>
                                      <p:cBhvr>
                                        <p:cTn id="27" dur="1" fill="hold">
                                          <p:stCondLst>
                                            <p:cond delay="0"/>
                                          </p:stCondLst>
                                        </p:cTn>
                                        <p:tgtEl>
                                          <p:spTgt spid="3303426">
                                            <p:txEl>
                                              <p:pRg st="2" end="2"/>
                                            </p:txEl>
                                          </p:spTgt>
                                        </p:tgtEl>
                                        <p:attrNameLst>
                                          <p:attrName>style.visibility</p:attrName>
                                        </p:attrNameLst>
                                      </p:cBhvr>
                                      <p:to>
                                        <p:strVal val="visible"/>
                                      </p:to>
                                    </p:set>
                                    <p:animEffect transition="in" filter="fade">
                                      <p:cBhvr>
                                        <p:cTn id="28" dur="500"/>
                                        <p:tgtEl>
                                          <p:spTgt spid="3303426">
                                            <p:txEl>
                                              <p:pRg st="2" end="2"/>
                                            </p:txEl>
                                          </p:spTgt>
                                        </p:tgtEl>
                                      </p:cBhvr>
                                    </p:animEffect>
                                    <p:anim calcmode="lin" valueType="num">
                                      <p:cBhvr>
                                        <p:cTn id="29" dur="500" fill="hold"/>
                                        <p:tgtEl>
                                          <p:spTgt spid="330342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303426">
                                            <p:txEl>
                                              <p:pRg st="2" end="2"/>
                                            </p:txEl>
                                          </p:spTgt>
                                        </p:tgtEl>
                                        <p:attrNameLst>
                                          <p:attrName>ppt_y</p:attrName>
                                        </p:attrNameLst>
                                      </p:cBhvr>
                                      <p:tavLst>
                                        <p:tav tm="0">
                                          <p:val>
                                            <p:strVal val="#ppt_y+.05"/>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3303435"/>
                                        </p:tgtEl>
                                        <p:attrNameLst>
                                          <p:attrName>style.visibility</p:attrName>
                                        </p:attrNameLst>
                                      </p:cBhvr>
                                      <p:to>
                                        <p:strVal val="visible"/>
                                      </p:to>
                                    </p:set>
                                    <p:animEffect transition="in" filter="fade">
                                      <p:cBhvr>
                                        <p:cTn id="33" dur="2000"/>
                                        <p:tgtEl>
                                          <p:spTgt spid="3303435"/>
                                        </p:tgtEl>
                                      </p:cBhvr>
                                    </p:animEffect>
                                  </p:childTnLst>
                                </p:cTn>
                              </p:par>
                            </p:childTnLst>
                          </p:cTn>
                        </p:par>
                        <p:par>
                          <p:cTn id="34" fill="hold" nodeType="afterGroup">
                            <p:stCondLst>
                              <p:cond delay="5000"/>
                            </p:stCondLst>
                            <p:childTnLst>
                              <p:par>
                                <p:cTn id="35" presetID="44" presetClass="entr" presetSubtype="0" fill="hold" grpId="0" nodeType="afterEffect">
                                  <p:stCondLst>
                                    <p:cond delay="0"/>
                                  </p:stCondLst>
                                  <p:childTnLst>
                                    <p:set>
                                      <p:cBhvr>
                                        <p:cTn id="36" dur="1" fill="hold">
                                          <p:stCondLst>
                                            <p:cond delay="0"/>
                                          </p:stCondLst>
                                        </p:cTn>
                                        <p:tgtEl>
                                          <p:spTgt spid="3303426">
                                            <p:txEl>
                                              <p:pRg st="3" end="3"/>
                                            </p:txEl>
                                          </p:spTgt>
                                        </p:tgtEl>
                                        <p:attrNameLst>
                                          <p:attrName>style.visibility</p:attrName>
                                        </p:attrNameLst>
                                      </p:cBhvr>
                                      <p:to>
                                        <p:strVal val="visible"/>
                                      </p:to>
                                    </p:set>
                                    <p:animEffect transition="in" filter="fade">
                                      <p:cBhvr>
                                        <p:cTn id="37" dur="500"/>
                                        <p:tgtEl>
                                          <p:spTgt spid="3303426">
                                            <p:txEl>
                                              <p:pRg st="3" end="3"/>
                                            </p:txEl>
                                          </p:spTgt>
                                        </p:tgtEl>
                                      </p:cBhvr>
                                    </p:animEffect>
                                    <p:anim calcmode="lin" valueType="num">
                                      <p:cBhvr>
                                        <p:cTn id="38" dur="500" fill="hold"/>
                                        <p:tgtEl>
                                          <p:spTgt spid="3303426">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3303426">
                                            <p:txEl>
                                              <p:pRg st="3" end="3"/>
                                            </p:txEl>
                                          </p:spTgt>
                                        </p:tgtEl>
                                        <p:attrNameLst>
                                          <p:attrName>ppt_y</p:attrName>
                                        </p:attrNameLst>
                                      </p:cBhvr>
                                      <p:tavLst>
                                        <p:tav tm="0">
                                          <p:val>
                                            <p:strVal val="#ppt_y+.05"/>
                                          </p:val>
                                        </p:tav>
                                        <p:tav tm="100000">
                                          <p:val>
                                            <p:strVal val="#ppt_y"/>
                                          </p:val>
                                        </p:tav>
                                      </p:tavLst>
                                    </p:anim>
                                  </p:childTnLst>
                                </p:cTn>
                              </p:par>
                            </p:childTnLst>
                          </p:cTn>
                        </p:par>
                        <p:par>
                          <p:cTn id="40" fill="hold" nodeType="afterGroup">
                            <p:stCondLst>
                              <p:cond delay="5500"/>
                            </p:stCondLst>
                            <p:childTnLst>
                              <p:par>
                                <p:cTn id="41" presetID="44" presetClass="entr" presetSubtype="0" fill="hold" grpId="0" nodeType="afterEffect">
                                  <p:stCondLst>
                                    <p:cond delay="0"/>
                                  </p:stCondLst>
                                  <p:childTnLst>
                                    <p:set>
                                      <p:cBhvr>
                                        <p:cTn id="42" dur="1" fill="hold">
                                          <p:stCondLst>
                                            <p:cond delay="0"/>
                                          </p:stCondLst>
                                        </p:cTn>
                                        <p:tgtEl>
                                          <p:spTgt spid="3303426">
                                            <p:txEl>
                                              <p:pRg st="4" end="4"/>
                                            </p:txEl>
                                          </p:spTgt>
                                        </p:tgtEl>
                                        <p:attrNameLst>
                                          <p:attrName>style.visibility</p:attrName>
                                        </p:attrNameLst>
                                      </p:cBhvr>
                                      <p:to>
                                        <p:strVal val="visible"/>
                                      </p:to>
                                    </p:set>
                                    <p:animEffect transition="in" filter="fade">
                                      <p:cBhvr>
                                        <p:cTn id="43" dur="500"/>
                                        <p:tgtEl>
                                          <p:spTgt spid="3303426">
                                            <p:txEl>
                                              <p:pRg st="4" end="4"/>
                                            </p:txEl>
                                          </p:spTgt>
                                        </p:tgtEl>
                                      </p:cBhvr>
                                    </p:animEffect>
                                    <p:anim calcmode="lin" valueType="num">
                                      <p:cBhvr>
                                        <p:cTn id="44" dur="500" fill="hold"/>
                                        <p:tgtEl>
                                          <p:spTgt spid="3303426">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3303426">
                                            <p:txEl>
                                              <p:pRg st="4" end="4"/>
                                            </p:txEl>
                                          </p:spTgt>
                                        </p:tgtEl>
                                        <p:attrNameLst>
                                          <p:attrName>ppt_y</p:attrName>
                                        </p:attrNameLst>
                                      </p:cBhvr>
                                      <p:tavLst>
                                        <p:tav tm="0">
                                          <p:val>
                                            <p:strVal val="#ppt_y+.05"/>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3303429"/>
                                        </p:tgtEl>
                                        <p:attrNameLst>
                                          <p:attrName>style.visibility</p:attrName>
                                        </p:attrNameLst>
                                      </p:cBhvr>
                                      <p:to>
                                        <p:strVal val="visible"/>
                                      </p:to>
                                    </p:set>
                                    <p:animEffect transition="in" filter="fade">
                                      <p:cBhvr>
                                        <p:cTn id="48" dur="2000"/>
                                        <p:tgtEl>
                                          <p:spTgt spid="33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3426" grpId="0" uiExpand="1" build="p"/>
      <p:bldP spid="330342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1938" name="Text Box 2"/>
          <p:cNvSpPr txBox="1">
            <a:spLocks noChangeArrowheads="1"/>
          </p:cNvSpPr>
          <p:nvPr/>
        </p:nvSpPr>
        <p:spPr bwMode="auto">
          <a:xfrm>
            <a:off x="3708400" y="1270000"/>
            <a:ext cx="1778000" cy="701675"/>
          </a:xfrm>
          <a:prstGeom prst="rect">
            <a:avLst/>
          </a:prstGeom>
          <a:noFill/>
          <a:ln>
            <a:noFill/>
          </a:ln>
          <a:effectLst/>
          <a:extLst/>
        </p:spPr>
        <p:txBody>
          <a:bodyPr>
            <a:spAutoFit/>
          </a:bodyPr>
          <a:lstStyle/>
          <a:p>
            <a:pPr algn="ctr">
              <a:defRPr/>
            </a:pPr>
            <a:r>
              <a:rPr lang="es-ES" sz="2000" b="1">
                <a:effectLst>
                  <a:outerShdw blurRad="38100" dist="38100" dir="2700000" algn="tl">
                    <a:srgbClr val="000000"/>
                  </a:outerShdw>
                </a:effectLst>
              </a:rPr>
              <a:t>CONFIRMAR ISQUEMIA</a:t>
            </a:r>
          </a:p>
        </p:txBody>
      </p:sp>
      <p:sp>
        <p:nvSpPr>
          <p:cNvPr id="4993026" name="AutoShape 3"/>
          <p:cNvSpPr>
            <a:spLocks/>
          </p:cNvSpPr>
          <p:nvPr/>
        </p:nvSpPr>
        <p:spPr bwMode="auto">
          <a:xfrm>
            <a:off x="5486400" y="838200"/>
            <a:ext cx="152400" cy="1828800"/>
          </a:xfrm>
          <a:prstGeom prst="leftBrace">
            <a:avLst>
              <a:gd name="adj1" fmla="val 100000"/>
              <a:gd name="adj2" fmla="val 50000"/>
            </a:avLst>
          </a:prstGeom>
          <a:noFill/>
          <a:ln w="38100">
            <a:solidFill>
              <a:schemeClr val="bg1"/>
            </a:solidFill>
            <a:round/>
            <a:headEnd/>
            <a:tailEnd/>
          </a:ln>
        </p:spPr>
        <p:txBody>
          <a:bodyPr wrap="none" anchor="ctr"/>
          <a:lstStyle/>
          <a:p>
            <a:endParaRPr lang="ca-ES"/>
          </a:p>
        </p:txBody>
      </p:sp>
      <p:sp>
        <p:nvSpPr>
          <p:cNvPr id="3111940" name="Text Box 4"/>
          <p:cNvSpPr txBox="1">
            <a:spLocks noChangeArrowheads="1"/>
          </p:cNvSpPr>
          <p:nvPr/>
        </p:nvSpPr>
        <p:spPr bwMode="auto">
          <a:xfrm>
            <a:off x="5715000" y="517525"/>
            <a:ext cx="3429000" cy="2530475"/>
          </a:xfrm>
          <a:prstGeom prst="rect">
            <a:avLst/>
          </a:prstGeom>
          <a:noFill/>
          <a:ln>
            <a:noFill/>
          </a:ln>
          <a:effectLst/>
          <a:extLst/>
        </p:spPr>
        <p:txBody>
          <a:bodyPr>
            <a:spAutoFit/>
          </a:bodyPr>
          <a:lstStyle/>
          <a:p>
            <a:pPr>
              <a:defRPr/>
            </a:pPr>
            <a:r>
              <a:rPr lang="es-ES" sz="2000" b="1">
                <a:solidFill>
                  <a:schemeClr val="tx2"/>
                </a:solidFill>
                <a:effectLst>
                  <a:outerShdw blurRad="38100" dist="38100" dir="2700000" algn="tl">
                    <a:srgbClr val="000000"/>
                  </a:outerShdw>
                </a:effectLst>
              </a:rPr>
              <a:t>Alt. metabólicas</a:t>
            </a:r>
          </a:p>
          <a:p>
            <a:pPr>
              <a:defRPr/>
            </a:pPr>
            <a:r>
              <a:rPr lang="es-ES" sz="2000" b="1">
                <a:solidFill>
                  <a:schemeClr val="tx2"/>
                </a:solidFill>
                <a:effectLst>
                  <a:outerShdw blurRad="38100" dist="38100" dir="2700000" algn="tl">
                    <a:srgbClr val="000000"/>
                  </a:outerShdw>
                </a:effectLst>
              </a:rPr>
              <a:t>Crisis comicial</a:t>
            </a:r>
          </a:p>
          <a:p>
            <a:pPr>
              <a:defRPr/>
            </a:pPr>
            <a:r>
              <a:rPr lang="es-ES" sz="2000" b="1">
                <a:solidFill>
                  <a:schemeClr val="tx2"/>
                </a:solidFill>
                <a:effectLst>
                  <a:outerShdw blurRad="38100" dist="38100" dir="2700000" algn="tl">
                    <a:srgbClr val="000000"/>
                  </a:outerShdw>
                </a:effectLst>
              </a:rPr>
              <a:t>Lesión expansiva</a:t>
            </a:r>
          </a:p>
          <a:p>
            <a:pPr>
              <a:defRPr/>
            </a:pPr>
            <a:r>
              <a:rPr lang="es-ES" sz="2000" b="1">
                <a:solidFill>
                  <a:schemeClr val="tx2"/>
                </a:solidFill>
                <a:effectLst>
                  <a:outerShdw blurRad="38100" dist="38100" dir="2700000" algn="tl">
                    <a:srgbClr val="000000"/>
                  </a:outerShdw>
                </a:effectLst>
              </a:rPr>
              <a:t>Migraña</a:t>
            </a:r>
          </a:p>
          <a:p>
            <a:pPr>
              <a:defRPr/>
            </a:pPr>
            <a:r>
              <a:rPr lang="es-ES" sz="2000" b="1">
                <a:solidFill>
                  <a:schemeClr val="tx2"/>
                </a:solidFill>
                <a:effectLst>
                  <a:outerShdw blurRad="38100" dist="38100" dir="2700000" algn="tl">
                    <a:srgbClr val="000000"/>
                  </a:outerShdw>
                </a:effectLst>
              </a:rPr>
              <a:t>Sd conversivo</a:t>
            </a:r>
          </a:p>
          <a:p>
            <a:pPr>
              <a:defRPr/>
            </a:pPr>
            <a:r>
              <a:rPr lang="es-ES" sz="2000" b="1">
                <a:solidFill>
                  <a:schemeClr val="tx2"/>
                </a:solidFill>
                <a:effectLst>
                  <a:outerShdw blurRad="38100" dist="38100" dir="2700000" algn="tl">
                    <a:srgbClr val="000000"/>
                  </a:outerShdw>
                </a:effectLst>
              </a:rPr>
              <a:t>Síncope</a:t>
            </a:r>
          </a:p>
          <a:p>
            <a:pPr>
              <a:defRPr/>
            </a:pPr>
            <a:r>
              <a:rPr lang="es-ES" sz="2000" b="1">
                <a:solidFill>
                  <a:schemeClr val="tx2"/>
                </a:solidFill>
                <a:effectLst>
                  <a:outerShdw blurRad="38100" dist="38100" dir="2700000" algn="tl">
                    <a:srgbClr val="000000"/>
                  </a:outerShdw>
                </a:effectLst>
              </a:rPr>
              <a:t>Parálisis facial periférica</a:t>
            </a:r>
          </a:p>
          <a:p>
            <a:pPr>
              <a:defRPr/>
            </a:pPr>
            <a:r>
              <a:rPr lang="es-ES" sz="2000" b="1">
                <a:solidFill>
                  <a:schemeClr val="tx2"/>
                </a:solidFill>
                <a:effectLst>
                  <a:outerShdw blurRad="38100" dist="38100" dir="2700000" algn="tl">
                    <a:srgbClr val="000000"/>
                  </a:outerShdw>
                </a:effectLst>
              </a:rPr>
              <a:t>Vértigo periférico</a:t>
            </a:r>
          </a:p>
        </p:txBody>
      </p:sp>
      <p:sp>
        <p:nvSpPr>
          <p:cNvPr id="3111941" name="Text Box 5"/>
          <p:cNvSpPr txBox="1">
            <a:spLocks noChangeArrowheads="1"/>
          </p:cNvSpPr>
          <p:nvPr/>
        </p:nvSpPr>
        <p:spPr bwMode="auto">
          <a:xfrm>
            <a:off x="304800" y="1143000"/>
            <a:ext cx="2590800" cy="1082675"/>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000" b="1">
                <a:solidFill>
                  <a:srgbClr val="003366"/>
                </a:solidFill>
                <a:effectLst>
                  <a:outerShdw blurRad="38100" dist="38100" dir="2700000" algn="tl">
                    <a:srgbClr val="000000"/>
                  </a:outerShdw>
                </a:effectLst>
              </a:rPr>
              <a:t>DIAGNÓSTICO CLÍNICO DE AIT-ICTUS</a:t>
            </a:r>
          </a:p>
        </p:txBody>
      </p:sp>
      <p:sp>
        <p:nvSpPr>
          <p:cNvPr id="4993029" name="AutoShape 6"/>
          <p:cNvSpPr>
            <a:spLocks noChangeArrowheads="1"/>
          </p:cNvSpPr>
          <p:nvPr/>
        </p:nvSpPr>
        <p:spPr bwMode="auto">
          <a:xfrm flipH="1">
            <a:off x="3048000" y="1295400"/>
            <a:ext cx="609600" cy="533400"/>
          </a:xfrm>
          <a:prstGeom prst="leftArrow">
            <a:avLst>
              <a:gd name="adj1" fmla="val 56250"/>
              <a:gd name="adj2" fmla="val 4081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4993030" name="AutoShape 7"/>
          <p:cNvSpPr>
            <a:spLocks noChangeArrowheads="1"/>
          </p:cNvSpPr>
          <p:nvPr/>
        </p:nvSpPr>
        <p:spPr bwMode="auto">
          <a:xfrm rot="5397480" flipH="1">
            <a:off x="4152900" y="2246313"/>
            <a:ext cx="914400" cy="533400"/>
          </a:xfrm>
          <a:prstGeom prst="leftArrow">
            <a:avLst>
              <a:gd name="adj1" fmla="val 56250"/>
              <a:gd name="adj2" fmla="val 61222"/>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3111944" name="Text Box 8"/>
          <p:cNvSpPr txBox="1">
            <a:spLocks noChangeArrowheads="1"/>
          </p:cNvSpPr>
          <p:nvPr/>
        </p:nvSpPr>
        <p:spPr bwMode="auto">
          <a:xfrm>
            <a:off x="2743200" y="3200400"/>
            <a:ext cx="3733800" cy="528638"/>
          </a:xfrm>
          <a:prstGeom prst="rect">
            <a:avLst/>
          </a:prstGeom>
          <a:noFill/>
          <a:ln w="9525">
            <a:solidFill>
              <a:schemeClr val="tx2"/>
            </a:solidFill>
            <a:miter lim="800000"/>
            <a:headEnd/>
            <a:tailEnd/>
          </a:ln>
          <a:effectLst/>
          <a:extLst/>
        </p:spPr>
        <p:txBody>
          <a:bodyPr>
            <a:spAutoFit/>
          </a:bodyPr>
          <a:lstStyle/>
          <a:p>
            <a:pPr algn="ctr">
              <a:spcBef>
                <a:spcPct val="50000"/>
              </a:spcBef>
              <a:defRPr/>
            </a:pPr>
            <a:r>
              <a:rPr lang="es-ES" sz="2800" b="1">
                <a:effectLst>
                  <a:outerShdw blurRad="38100" dist="38100" dir="2700000" algn="tl">
                    <a:srgbClr val="000000"/>
                  </a:outerShdw>
                </a:effectLst>
                <a:latin typeface="Tahoma" pitchFamily="34" charset="0"/>
              </a:rPr>
              <a:t>SIEMPRE TC</a:t>
            </a:r>
          </a:p>
        </p:txBody>
      </p:sp>
      <p:sp>
        <p:nvSpPr>
          <p:cNvPr id="3111945" name="Rectangle 9"/>
          <p:cNvSpPr>
            <a:spLocks noChangeArrowheads="1"/>
          </p:cNvSpPr>
          <p:nvPr/>
        </p:nvSpPr>
        <p:spPr bwMode="auto">
          <a:xfrm>
            <a:off x="2590800" y="3810000"/>
            <a:ext cx="5410200" cy="533400"/>
          </a:xfrm>
          <a:prstGeom prst="rect">
            <a:avLst/>
          </a:prstGeom>
          <a:noFill/>
          <a:ln>
            <a:noFill/>
          </a:ln>
          <a:effectLst/>
          <a:extLst/>
        </p:spPr>
        <p:txBody>
          <a:bodyPr/>
          <a:lstStyle/>
          <a:p>
            <a:pPr marL="342900" indent="-342900" algn="r">
              <a:spcBef>
                <a:spcPct val="20000"/>
              </a:spcBef>
              <a:buClr>
                <a:schemeClr val="folHlink"/>
              </a:buClr>
              <a:buSzPct val="60000"/>
              <a:buFont typeface="Wingdings" pitchFamily="2" charset="2"/>
              <a:buNone/>
              <a:defRPr/>
            </a:pPr>
            <a:r>
              <a:rPr lang="es-ES" sz="2800" b="1">
                <a:effectLst>
                  <a:outerShdw blurRad="38100" dist="38100" dir="2700000" algn="tl">
                    <a:srgbClr val="000000"/>
                  </a:outerShdw>
                </a:effectLst>
                <a:latin typeface="Tahoma" pitchFamily="34" charset="0"/>
              </a:rPr>
              <a:t>+ Analítica + Rx tórax + ECG</a:t>
            </a:r>
            <a:endParaRPr lang="es-ES" sz="3200" b="1">
              <a:effectLst>
                <a:outerShdw blurRad="38100" dist="38100" dir="2700000" algn="tl">
                  <a:srgbClr val="000000"/>
                </a:outerShdw>
              </a:effectLst>
              <a:latin typeface="Tahoma" pitchFamily="34" charset="0"/>
            </a:endParaRPr>
          </a:p>
        </p:txBody>
      </p:sp>
      <p:sp>
        <p:nvSpPr>
          <p:cNvPr id="3111946" name="Text Box 10"/>
          <p:cNvSpPr txBox="1">
            <a:spLocks noChangeArrowheads="1"/>
          </p:cNvSpPr>
          <p:nvPr/>
        </p:nvSpPr>
        <p:spPr bwMode="auto">
          <a:xfrm>
            <a:off x="1905000" y="5181600"/>
            <a:ext cx="914400" cy="595313"/>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rPr>
              <a:t>NO</a:t>
            </a:r>
          </a:p>
        </p:txBody>
      </p:sp>
      <p:sp>
        <p:nvSpPr>
          <p:cNvPr id="3111951" name="Text Box 15"/>
          <p:cNvSpPr txBox="1">
            <a:spLocks noChangeArrowheads="1"/>
          </p:cNvSpPr>
          <p:nvPr/>
        </p:nvSpPr>
        <p:spPr bwMode="auto">
          <a:xfrm>
            <a:off x="3429000" y="4495800"/>
            <a:ext cx="2514600" cy="466725"/>
          </a:xfrm>
          <a:prstGeom prst="rect">
            <a:avLst/>
          </a:prstGeom>
          <a:noFill/>
          <a:ln w="9525">
            <a:solidFill>
              <a:schemeClr val="bg1"/>
            </a:solidFill>
            <a:miter lim="800000"/>
            <a:headEnd/>
            <a:tailEnd/>
          </a:ln>
          <a:effectLst/>
          <a:extLst/>
        </p:spPr>
        <p:txBody>
          <a:bodyPr>
            <a:spAutoFit/>
          </a:bodyPr>
          <a:lstStyle/>
          <a:p>
            <a:pPr algn="ctr">
              <a:spcBef>
                <a:spcPct val="50000"/>
              </a:spcBef>
              <a:buClr>
                <a:schemeClr val="tx2"/>
              </a:buClr>
              <a:buSzPct val="60000"/>
              <a:buFont typeface="Wingdings" pitchFamily="2" charset="2"/>
              <a:buNone/>
              <a:defRPr/>
            </a:pPr>
            <a:r>
              <a:rPr lang="es-ES" sz="2400" b="1">
                <a:effectLst>
                  <a:outerShdw blurRad="38100" dist="38100" dir="2700000" algn="tl">
                    <a:srgbClr val="000000"/>
                  </a:outerShdw>
                </a:effectLst>
              </a:rPr>
              <a:t>Hemorragia?</a:t>
            </a:r>
          </a:p>
        </p:txBody>
      </p:sp>
      <p:sp>
        <p:nvSpPr>
          <p:cNvPr id="3111954" name="AutoShape 18"/>
          <p:cNvSpPr>
            <a:spLocks noChangeArrowheads="1"/>
          </p:cNvSpPr>
          <p:nvPr/>
        </p:nvSpPr>
        <p:spPr bwMode="auto">
          <a:xfrm rot="10800000" flipH="1">
            <a:off x="3048000" y="5243513"/>
            <a:ext cx="609600" cy="533400"/>
          </a:xfrm>
          <a:prstGeom prst="leftArrow">
            <a:avLst>
              <a:gd name="adj1" fmla="val 56250"/>
              <a:gd name="adj2" fmla="val 4081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3111956" name="Text Box 20"/>
          <p:cNvSpPr txBox="1">
            <a:spLocks noChangeArrowheads="1"/>
          </p:cNvSpPr>
          <p:nvPr/>
        </p:nvSpPr>
        <p:spPr bwMode="auto">
          <a:xfrm>
            <a:off x="457200" y="6096000"/>
            <a:ext cx="3505200" cy="466725"/>
          </a:xfrm>
          <a:prstGeom prst="rect">
            <a:avLst/>
          </a:prstGeom>
          <a:noFill/>
          <a:ln w="9525">
            <a:solidFill>
              <a:schemeClr val="bg1"/>
            </a:solidFill>
            <a:miter lim="800000"/>
            <a:headEnd/>
            <a:tailEnd/>
          </a:ln>
          <a:effectLst/>
          <a:extLst/>
        </p:spPr>
        <p:txBody>
          <a:bodyPr>
            <a:spAutoFit/>
          </a:bodyPr>
          <a:lstStyle/>
          <a:p>
            <a:pPr algn="ctr">
              <a:spcBef>
                <a:spcPct val="50000"/>
              </a:spcBef>
              <a:buClr>
                <a:schemeClr val="tx2"/>
              </a:buClr>
              <a:buSzPct val="60000"/>
              <a:buFont typeface="Wingdings" pitchFamily="2" charset="2"/>
              <a:buNone/>
              <a:defRPr/>
            </a:pPr>
            <a:r>
              <a:rPr lang="es-ES" sz="2400" b="1">
                <a:effectLst>
                  <a:outerShdw blurRad="38100" dist="38100" dir="2700000" algn="tl">
                    <a:srgbClr val="000000"/>
                  </a:outerShdw>
                </a:effectLst>
              </a:rPr>
              <a:t>AIT / Ictus Isquémico</a:t>
            </a:r>
          </a:p>
        </p:txBody>
      </p:sp>
      <p:sp>
        <p:nvSpPr>
          <p:cNvPr id="3111957" name="Text Box 21"/>
          <p:cNvSpPr txBox="1">
            <a:spLocks noChangeArrowheads="1"/>
          </p:cNvSpPr>
          <p:nvPr/>
        </p:nvSpPr>
        <p:spPr bwMode="auto">
          <a:xfrm>
            <a:off x="5257800" y="152400"/>
            <a:ext cx="3810000" cy="336550"/>
          </a:xfrm>
          <a:prstGeom prst="rect">
            <a:avLst/>
          </a:prstGeom>
          <a:noFill/>
          <a:ln>
            <a:noFill/>
          </a:ln>
          <a:effectLst/>
          <a:extLst/>
        </p:spPr>
        <p:txBody>
          <a:bodyPr>
            <a:spAutoFit/>
          </a:bodyPr>
          <a:lstStyle/>
          <a:p>
            <a:pPr algn="r">
              <a:spcBef>
                <a:spcPct val="20000"/>
              </a:spcBef>
              <a:buClr>
                <a:schemeClr val="folHlink"/>
              </a:buClr>
              <a:buSzPct val="60000"/>
              <a:buFont typeface="Wingdings" pitchFamily="2" charset="2"/>
              <a:buNone/>
              <a:defRPr/>
            </a:pPr>
            <a:r>
              <a:rPr lang="en-US" sz="1600" b="1">
                <a:solidFill>
                  <a:srgbClr val="0099CC"/>
                </a:solidFill>
                <a:effectLst>
                  <a:outerShdw blurRad="38100" dist="38100" dir="2700000" algn="tl">
                    <a:srgbClr val="000000"/>
                  </a:outerShdw>
                </a:effectLst>
                <a:latin typeface="Tahoma" pitchFamily="34" charset="0"/>
                <a:cs typeface="Tahoma" pitchFamily="34" charset="0"/>
              </a:rPr>
              <a:t>Patología imitadora ICTUS 7-15%</a:t>
            </a:r>
            <a:endParaRPr lang="es-ES_tradnl" sz="1600" b="1">
              <a:solidFill>
                <a:srgbClr val="0099CC"/>
              </a:solidFill>
              <a:effectLst>
                <a:outerShdw blurRad="38100" dist="38100" dir="2700000" algn="tl">
                  <a:srgbClr val="000000"/>
                </a:outerShdw>
              </a:effectLst>
            </a:endParaRPr>
          </a:p>
        </p:txBody>
      </p:sp>
      <p:sp>
        <p:nvSpPr>
          <p:cNvPr id="3111958" name="Rectangle 22"/>
          <p:cNvSpPr>
            <a:spLocks noChangeArrowheads="1"/>
          </p:cNvSpPr>
          <p:nvPr/>
        </p:nvSpPr>
        <p:spPr bwMode="auto">
          <a:xfrm>
            <a:off x="304800" y="2954338"/>
            <a:ext cx="2438400" cy="1465262"/>
          </a:xfrm>
          <a:prstGeom prst="rect">
            <a:avLst/>
          </a:prstGeom>
          <a:noFill/>
          <a:ln>
            <a:noFill/>
          </a:ln>
          <a:effectLst/>
          <a:extLst/>
        </p:spPr>
        <p:txBody>
          <a:bodyPr>
            <a:spAutoFit/>
          </a:bodyPr>
          <a:lstStyle/>
          <a:p>
            <a:pPr algn="ctr">
              <a:defRPr/>
            </a:pPr>
            <a:r>
              <a:rPr lang="en-US" b="1">
                <a:effectLst>
                  <a:outerShdw blurRad="38100" dist="38100" dir="2700000" algn="tl">
                    <a:srgbClr val="000000"/>
                  </a:outerShdw>
                </a:effectLst>
              </a:rPr>
              <a:t>Tensión arterial</a:t>
            </a:r>
          </a:p>
          <a:p>
            <a:pPr algn="ctr">
              <a:defRPr/>
            </a:pPr>
            <a:r>
              <a:rPr lang="en-US" b="1">
                <a:effectLst>
                  <a:outerShdw blurRad="38100" dist="38100" dir="2700000" algn="tl">
                    <a:srgbClr val="000000"/>
                  </a:outerShdw>
                </a:effectLst>
              </a:rPr>
              <a:t>Frecuencia cardíaca</a:t>
            </a:r>
          </a:p>
          <a:p>
            <a:pPr algn="ctr">
              <a:defRPr/>
            </a:pPr>
            <a:r>
              <a:rPr lang="en-US" b="1">
                <a:effectLst>
                  <a:outerShdw blurRad="38100" dist="38100" dir="2700000" algn="tl">
                    <a:srgbClr val="000000"/>
                  </a:outerShdw>
                </a:effectLst>
              </a:rPr>
              <a:t>Pulsioximetría</a:t>
            </a:r>
          </a:p>
          <a:p>
            <a:pPr algn="ctr">
              <a:defRPr/>
            </a:pPr>
            <a:r>
              <a:rPr lang="en-US" b="1">
                <a:effectLst>
                  <a:outerShdw blurRad="38100" dist="38100" dir="2700000" algn="tl">
                    <a:srgbClr val="000000"/>
                  </a:outerShdw>
                </a:effectLst>
              </a:rPr>
              <a:t>Glucemia capilar</a:t>
            </a:r>
          </a:p>
          <a:p>
            <a:pPr algn="ctr">
              <a:defRPr/>
            </a:pPr>
            <a:r>
              <a:rPr lang="en-US" b="1">
                <a:effectLst>
                  <a:outerShdw blurRad="38100" dist="38100" dir="2700000" algn="tl">
                    <a:srgbClr val="000000"/>
                  </a:outerShdw>
                </a:effectLst>
              </a:rPr>
              <a:t>Temperatura</a:t>
            </a:r>
          </a:p>
        </p:txBody>
      </p:sp>
      <p:pic>
        <p:nvPicPr>
          <p:cNvPr id="3111960" name="Picture 24" descr="CT"/>
          <p:cNvPicPr>
            <a:picLocks noChangeAspect="1" noChangeArrowheads="1"/>
          </p:cNvPicPr>
          <p:nvPr/>
        </p:nvPicPr>
        <p:blipFill>
          <a:blip r:embed="rId3"/>
          <a:srcRect r="50012" b="2446"/>
          <a:stretch>
            <a:fillRect/>
          </a:stretch>
        </p:blipFill>
        <p:spPr bwMode="auto">
          <a:xfrm>
            <a:off x="6383338" y="4343400"/>
            <a:ext cx="2151062" cy="2449513"/>
          </a:xfrm>
          <a:prstGeom prst="rect">
            <a:avLst/>
          </a:prstGeom>
          <a:noFill/>
          <a:ln w="952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11951"/>
                                        </p:tgtEl>
                                        <p:attrNameLst>
                                          <p:attrName>style.visibility</p:attrName>
                                        </p:attrNameLst>
                                      </p:cBhvr>
                                      <p:to>
                                        <p:strVal val="visible"/>
                                      </p:to>
                                    </p:set>
                                    <p:anim calcmode="lin" valueType="num">
                                      <p:cBhvr>
                                        <p:cTn id="7" dur="500" fill="hold"/>
                                        <p:tgtEl>
                                          <p:spTgt spid="31119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11951"/>
                                        </p:tgtEl>
                                        <p:attrNameLst>
                                          <p:attrName>ppt_y</p:attrName>
                                        </p:attrNameLst>
                                      </p:cBhvr>
                                      <p:tavLst>
                                        <p:tav tm="0">
                                          <p:val>
                                            <p:strVal val="#ppt_y"/>
                                          </p:val>
                                        </p:tav>
                                        <p:tav tm="100000">
                                          <p:val>
                                            <p:strVal val="#ppt_y"/>
                                          </p:val>
                                        </p:tav>
                                      </p:tavLst>
                                    </p:anim>
                                    <p:anim calcmode="lin" valueType="num">
                                      <p:cBhvr>
                                        <p:cTn id="9" dur="500" fill="hold"/>
                                        <p:tgtEl>
                                          <p:spTgt spid="31119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119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11951"/>
                                        </p:tgtEl>
                                      </p:cBhvr>
                                    </p:animEffect>
                                  </p:childTnLst>
                                </p:cTn>
                              </p:par>
                              <p:par>
                                <p:cTn id="12" presetID="10" presetClass="entr" presetSubtype="0" fill="hold" nodeType="withEffect">
                                  <p:stCondLst>
                                    <p:cond delay="0"/>
                                  </p:stCondLst>
                                  <p:childTnLst>
                                    <p:set>
                                      <p:cBhvr>
                                        <p:cTn id="13" dur="1" fill="hold">
                                          <p:stCondLst>
                                            <p:cond delay="0"/>
                                          </p:stCondLst>
                                        </p:cTn>
                                        <p:tgtEl>
                                          <p:spTgt spid="3111960"/>
                                        </p:tgtEl>
                                        <p:attrNameLst>
                                          <p:attrName>style.visibility</p:attrName>
                                        </p:attrNameLst>
                                      </p:cBhvr>
                                      <p:to>
                                        <p:strVal val="visible"/>
                                      </p:to>
                                    </p:set>
                                    <p:animEffect transition="in" filter="fade">
                                      <p:cBhvr>
                                        <p:cTn id="14" dur="2000"/>
                                        <p:tgtEl>
                                          <p:spTgt spid="3111960"/>
                                        </p:tgtEl>
                                      </p:cBhvr>
                                    </p:animEffect>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111954"/>
                                        </p:tgtEl>
                                        <p:attrNameLst>
                                          <p:attrName>style.visibility</p:attrName>
                                        </p:attrNameLst>
                                      </p:cBhvr>
                                      <p:to>
                                        <p:strVal val="visible"/>
                                      </p:to>
                                    </p:set>
                                    <p:animEffect transition="in" filter="fade">
                                      <p:cBhvr>
                                        <p:cTn id="18" dur="1000"/>
                                        <p:tgtEl>
                                          <p:spTgt spid="3111954"/>
                                        </p:tgtEl>
                                      </p:cBhvr>
                                    </p:animEffect>
                                    <p:anim calcmode="lin" valueType="num">
                                      <p:cBhvr>
                                        <p:cTn id="19" dur="1000" fill="hold"/>
                                        <p:tgtEl>
                                          <p:spTgt spid="3111954"/>
                                        </p:tgtEl>
                                        <p:attrNameLst>
                                          <p:attrName>ppt_x</p:attrName>
                                        </p:attrNameLst>
                                      </p:cBhvr>
                                      <p:tavLst>
                                        <p:tav tm="0">
                                          <p:val>
                                            <p:strVal val="#ppt_x"/>
                                          </p:val>
                                        </p:tav>
                                        <p:tav tm="100000">
                                          <p:val>
                                            <p:strVal val="#ppt_x"/>
                                          </p:val>
                                        </p:tav>
                                      </p:tavLst>
                                    </p:anim>
                                    <p:anim calcmode="lin" valueType="num">
                                      <p:cBhvr>
                                        <p:cTn id="20" dur="1000" fill="hold"/>
                                        <p:tgtEl>
                                          <p:spTgt spid="3111954"/>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3" presetClass="entr" presetSubtype="16" fill="hold" grpId="0" nodeType="afterEffect">
                                  <p:stCondLst>
                                    <p:cond delay="0"/>
                                  </p:stCondLst>
                                  <p:childTnLst>
                                    <p:set>
                                      <p:cBhvr>
                                        <p:cTn id="23" dur="1" fill="hold">
                                          <p:stCondLst>
                                            <p:cond delay="0"/>
                                          </p:stCondLst>
                                        </p:cTn>
                                        <p:tgtEl>
                                          <p:spTgt spid="3111946"/>
                                        </p:tgtEl>
                                        <p:attrNameLst>
                                          <p:attrName>style.visibility</p:attrName>
                                        </p:attrNameLst>
                                      </p:cBhvr>
                                      <p:to>
                                        <p:strVal val="visible"/>
                                      </p:to>
                                    </p:set>
                                    <p:anim calcmode="lin" valueType="num">
                                      <p:cBhvr>
                                        <p:cTn id="24" dur="1000" fill="hold"/>
                                        <p:tgtEl>
                                          <p:spTgt spid="3111946"/>
                                        </p:tgtEl>
                                        <p:attrNameLst>
                                          <p:attrName>ppt_w</p:attrName>
                                        </p:attrNameLst>
                                      </p:cBhvr>
                                      <p:tavLst>
                                        <p:tav tm="0">
                                          <p:val>
                                            <p:fltVal val="0"/>
                                          </p:val>
                                        </p:tav>
                                        <p:tav tm="100000">
                                          <p:val>
                                            <p:strVal val="#ppt_w"/>
                                          </p:val>
                                        </p:tav>
                                      </p:tavLst>
                                    </p:anim>
                                    <p:anim calcmode="lin" valueType="num">
                                      <p:cBhvr>
                                        <p:cTn id="25" dur="1000" fill="hold"/>
                                        <p:tgtEl>
                                          <p:spTgt spid="311194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4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11956"/>
                                        </p:tgtEl>
                                        <p:attrNameLst>
                                          <p:attrName>style.visibility</p:attrName>
                                        </p:attrNameLst>
                                      </p:cBhvr>
                                      <p:to>
                                        <p:strVal val="visible"/>
                                      </p:to>
                                    </p:set>
                                    <p:anim calcmode="lin" valueType="num">
                                      <p:cBhvr>
                                        <p:cTn id="29" dur="500" fill="hold"/>
                                        <p:tgtEl>
                                          <p:spTgt spid="311195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11956"/>
                                        </p:tgtEl>
                                        <p:attrNameLst>
                                          <p:attrName>ppt_y</p:attrName>
                                        </p:attrNameLst>
                                      </p:cBhvr>
                                      <p:tavLst>
                                        <p:tav tm="0">
                                          <p:val>
                                            <p:strVal val="#ppt_y"/>
                                          </p:val>
                                        </p:tav>
                                        <p:tav tm="100000">
                                          <p:val>
                                            <p:strVal val="#ppt_y"/>
                                          </p:val>
                                        </p:tav>
                                      </p:tavLst>
                                    </p:anim>
                                    <p:anim calcmode="lin" valueType="num">
                                      <p:cBhvr>
                                        <p:cTn id="31" dur="500" fill="hold"/>
                                        <p:tgtEl>
                                          <p:spTgt spid="311195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1195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11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1946" grpId="0" animBg="1"/>
      <p:bldP spid="3111951" grpId="0" animBg="1"/>
      <p:bldP spid="3111954" grpId="0" animBg="1"/>
      <p:bldP spid="311195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4754" name="Rectangle 2"/>
          <p:cNvSpPr>
            <a:spLocks noGrp="1" noChangeArrowheads="1"/>
          </p:cNvSpPr>
          <p:nvPr>
            <p:ph type="body" idx="1"/>
          </p:nvPr>
        </p:nvSpPr>
        <p:spPr>
          <a:xfrm>
            <a:off x="457200" y="2362200"/>
            <a:ext cx="8382000" cy="3657600"/>
          </a:xfrm>
        </p:spPr>
        <p:txBody>
          <a:bodyPr/>
          <a:lstStyle/>
          <a:p>
            <a:pPr eaLnBrk="1" hangingPunct="1">
              <a:lnSpc>
                <a:spcPct val="90000"/>
              </a:lnSpc>
              <a:buFont typeface="Wingdings" pitchFamily="2" charset="2"/>
              <a:buNone/>
              <a:defRPr/>
            </a:pPr>
            <a:r>
              <a:rPr lang="ca-ES" sz="2400" b="1" u="sng" dirty="0">
                <a:effectLst>
                  <a:outerShdw blurRad="38100" dist="38100" dir="2700000" algn="tl">
                    <a:srgbClr val="000000"/>
                  </a:outerShdw>
                </a:effectLst>
              </a:rPr>
              <a:t>Si ictus </a:t>
            </a:r>
            <a:r>
              <a:rPr lang="ca-ES" sz="2400" b="1" u="sng" dirty="0" err="1">
                <a:effectLst>
                  <a:outerShdw blurRad="38100" dist="38100" dir="2700000" algn="tl">
                    <a:srgbClr val="000000"/>
                  </a:outerShdw>
                </a:effectLst>
              </a:rPr>
              <a:t>isquémico</a:t>
            </a:r>
            <a:endParaRPr lang="ca-ES" sz="2400" b="1" dirty="0">
              <a:effectLst>
                <a:outerShdw blurRad="38100" dist="38100" dir="2700000" algn="tl">
                  <a:srgbClr val="000000"/>
                </a:outerShdw>
              </a:effectLst>
            </a:endParaRPr>
          </a:p>
          <a:p>
            <a:pPr marL="0" indent="0" eaLnBrk="1" hangingPunct="1">
              <a:lnSpc>
                <a:spcPct val="90000"/>
              </a:lnSpc>
              <a:buFont typeface="Wingdings" pitchFamily="2" charset="2"/>
              <a:buNone/>
              <a:defRPr/>
            </a:pPr>
            <a:r>
              <a:rPr lang="ca-ES" sz="2400" b="1" dirty="0" err="1">
                <a:solidFill>
                  <a:schemeClr val="tx2"/>
                </a:solidFill>
                <a:effectLst>
                  <a:outerShdw blurRad="38100" dist="38100" dir="2700000" algn="tl">
                    <a:srgbClr val="000000"/>
                  </a:outerShdw>
                </a:effectLst>
              </a:rPr>
              <a:t>Antihipertensivo</a:t>
            </a:r>
            <a:r>
              <a:rPr lang="ca-ES" sz="2400" b="1" dirty="0">
                <a:effectLst>
                  <a:outerShdw blurRad="38100" dist="38100" dir="2700000" algn="tl">
                    <a:srgbClr val="000000"/>
                  </a:outerShdw>
                </a:effectLst>
              </a:rPr>
              <a:t> si TAS&gt;220 o TAD&gt;120 </a:t>
            </a:r>
            <a:r>
              <a:rPr lang="ca-ES" sz="2400" b="1" dirty="0" err="1">
                <a:effectLst>
                  <a:outerShdw blurRad="38100" dist="38100" dir="2700000" algn="tl">
                    <a:srgbClr val="000000"/>
                  </a:outerShdw>
                </a:effectLst>
              </a:rPr>
              <a:t>mmHg</a:t>
            </a:r>
            <a:endParaRPr lang="ca-ES" sz="2400" b="1" dirty="0">
              <a:effectLst>
                <a:outerShdw blurRad="38100" dist="38100" dir="2700000" algn="tl">
                  <a:srgbClr val="000000"/>
                </a:outerShdw>
              </a:effectLst>
            </a:endParaRPr>
          </a:p>
          <a:p>
            <a:pPr marL="0" indent="0" eaLnBrk="1" hangingPunct="1">
              <a:lnSpc>
                <a:spcPct val="90000"/>
              </a:lnSpc>
              <a:buFont typeface="Wingdings" pitchFamily="2" charset="2"/>
              <a:buNone/>
              <a:defRPr/>
            </a:pPr>
            <a:r>
              <a:rPr lang="ca-ES" sz="2400" b="1" dirty="0" smtClean="0">
                <a:effectLst>
                  <a:outerShdw blurRad="38100" dist="38100" dir="2700000" algn="tl">
                    <a:srgbClr val="000000"/>
                  </a:outerShdw>
                </a:effectLst>
              </a:rPr>
              <a:t>     (</a:t>
            </a:r>
            <a:r>
              <a:rPr lang="ca-ES" sz="2400" b="1" dirty="0" err="1" smtClean="0">
                <a:effectLst>
                  <a:outerShdw blurRad="38100" dist="38100" dir="2700000" algn="tl">
                    <a:srgbClr val="000000"/>
                  </a:outerShdw>
                </a:effectLst>
              </a:rPr>
              <a:t>Antihipertensivo</a:t>
            </a:r>
            <a:r>
              <a:rPr lang="ca-ES" sz="2400" b="1" dirty="0" smtClean="0">
                <a:effectLst>
                  <a:outerShdw blurRad="38100" dist="38100" dir="2700000" algn="tl">
                    <a:srgbClr val="000000"/>
                  </a:outerShdw>
                </a:effectLst>
              </a:rPr>
              <a:t> </a:t>
            </a:r>
            <a:r>
              <a:rPr lang="ca-ES" sz="2400" b="1" dirty="0">
                <a:effectLst>
                  <a:outerShdw blurRad="38100" dist="38100" dir="2700000" algn="tl">
                    <a:srgbClr val="000000"/>
                  </a:outerShdw>
                </a:effectLst>
              </a:rPr>
              <a:t>si TAS&gt;180 o TAD&gt;110 </a:t>
            </a:r>
            <a:r>
              <a:rPr lang="ca-ES" sz="2400" b="1" dirty="0" err="1" smtClean="0">
                <a:effectLst>
                  <a:outerShdw blurRad="38100" dist="38100" dir="2700000" algn="tl">
                    <a:srgbClr val="000000"/>
                  </a:outerShdw>
                </a:effectLst>
              </a:rPr>
              <a:t>mmHg</a:t>
            </a:r>
            <a:r>
              <a:rPr lang="ca-ES" sz="2400" b="1" dirty="0" smtClean="0">
                <a:effectLst>
                  <a:outerShdw blurRad="38100" dist="38100" dir="2700000" algn="tl">
                    <a:srgbClr val="000000"/>
                  </a:outerShdw>
                </a:effectLst>
              </a:rPr>
              <a:t>)</a:t>
            </a:r>
            <a:endParaRPr lang="es-ES" sz="2400" b="1" dirty="0">
              <a:solidFill>
                <a:schemeClr val="tx2"/>
              </a:solidFill>
              <a:effectLst>
                <a:outerShdw blurRad="38100" dist="38100" dir="2700000" algn="tl">
                  <a:srgbClr val="000000"/>
                </a:outerShdw>
              </a:effectLst>
            </a:endParaRPr>
          </a:p>
          <a:p>
            <a:pPr eaLnBrk="1" hangingPunct="1">
              <a:buFont typeface="Wingdings" pitchFamily="2" charset="2"/>
              <a:buNone/>
              <a:defRPr/>
            </a:pPr>
            <a:r>
              <a:rPr lang="es-ES" sz="2400" b="1" dirty="0">
                <a:effectLst>
                  <a:outerShdw blurRad="38100" dist="38100" dir="2700000" algn="tl">
                    <a:srgbClr val="000000"/>
                  </a:outerShdw>
                </a:effectLst>
              </a:rPr>
              <a:t>			IAM</a:t>
            </a:r>
          </a:p>
          <a:p>
            <a:pPr eaLnBrk="1" hangingPunct="1">
              <a:buFont typeface="Wingdings" pitchFamily="2" charset="2"/>
              <a:buNone/>
              <a:defRPr/>
            </a:pPr>
            <a:r>
              <a:rPr lang="es-ES" sz="2400" b="1" dirty="0">
                <a:effectLst>
                  <a:outerShdw blurRad="38100" dist="38100" dir="2700000" algn="tl">
                    <a:srgbClr val="000000"/>
                  </a:outerShdw>
                </a:effectLst>
              </a:rPr>
              <a:t>			Disección aorta</a:t>
            </a:r>
          </a:p>
          <a:p>
            <a:pPr eaLnBrk="1" hangingPunct="1">
              <a:buFont typeface="Wingdings" pitchFamily="2" charset="2"/>
              <a:buNone/>
              <a:defRPr/>
            </a:pPr>
            <a:r>
              <a:rPr lang="es-ES" sz="2400" b="1" dirty="0">
                <a:effectLst>
                  <a:outerShdw blurRad="38100" dist="38100" dir="2700000" algn="tl">
                    <a:srgbClr val="000000"/>
                  </a:outerShdw>
                </a:effectLst>
              </a:rPr>
              <a:t>			</a:t>
            </a:r>
            <a:r>
              <a:rPr lang="es-ES" sz="2400" b="1" dirty="0" err="1" smtClean="0">
                <a:effectLst>
                  <a:outerShdw blurRad="38100" dist="38100" dir="2700000" algn="tl">
                    <a:srgbClr val="000000"/>
                  </a:outerShdw>
                </a:effectLst>
              </a:rPr>
              <a:t>Insuf</a:t>
            </a:r>
            <a:r>
              <a:rPr lang="es-ES" sz="2400" b="1" dirty="0" smtClean="0">
                <a:effectLst>
                  <a:outerShdw blurRad="38100" dist="38100" dir="2700000" algn="tl">
                    <a:srgbClr val="000000"/>
                  </a:outerShdw>
                </a:effectLst>
              </a:rPr>
              <a:t>. cardíaca / EAP</a:t>
            </a:r>
            <a:endParaRPr lang="es-ES" sz="2400" b="1" dirty="0">
              <a:effectLst>
                <a:outerShdw blurRad="38100" dist="38100" dir="2700000" algn="tl">
                  <a:srgbClr val="000000"/>
                </a:outerShdw>
              </a:effectLst>
            </a:endParaRPr>
          </a:p>
          <a:p>
            <a:pPr eaLnBrk="1" hangingPunct="1">
              <a:buFont typeface="Wingdings" pitchFamily="2" charset="2"/>
              <a:buNone/>
              <a:defRPr/>
            </a:pPr>
            <a:r>
              <a:rPr lang="es-ES" sz="2400" b="1" dirty="0">
                <a:effectLst>
                  <a:outerShdw blurRad="38100" dist="38100" dir="2700000" algn="tl">
                    <a:srgbClr val="000000"/>
                  </a:outerShdw>
                </a:effectLst>
              </a:rPr>
              <a:t>				</a:t>
            </a:r>
            <a:endParaRPr lang="ca-ES" sz="2400" b="1" dirty="0">
              <a:effectLst>
                <a:outerShdw blurRad="38100" dist="38100" dir="2700000" algn="tl">
                  <a:srgbClr val="000000"/>
                </a:outerShdw>
              </a:effectLst>
            </a:endParaRPr>
          </a:p>
        </p:txBody>
      </p:sp>
      <p:sp>
        <p:nvSpPr>
          <p:cNvPr id="3274755" name="Rectangle 3"/>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Tratamiento HTA</a:t>
            </a:r>
          </a:p>
        </p:txBody>
      </p:sp>
      <p:sp>
        <p:nvSpPr>
          <p:cNvPr id="3274757" name="AutoShape 5"/>
          <p:cNvSpPr>
            <a:spLocks noChangeArrowheads="1"/>
          </p:cNvSpPr>
          <p:nvPr/>
        </p:nvSpPr>
        <p:spPr bwMode="auto">
          <a:xfrm rot="10800000">
            <a:off x="1524000" y="3657600"/>
            <a:ext cx="685800" cy="152400"/>
          </a:xfrm>
          <a:prstGeom prst="rightArrow">
            <a:avLst>
              <a:gd name="adj1" fmla="val 50000"/>
              <a:gd name="adj2" fmla="val 112500"/>
            </a:avLst>
          </a:prstGeom>
          <a:solidFill>
            <a:schemeClr val="tx1"/>
          </a:solidFill>
          <a:ln w="9525">
            <a:solidFill>
              <a:schemeClr val="bg2"/>
            </a:solidFill>
            <a:miter lim="800000"/>
            <a:headEnd/>
            <a:tailEnd/>
          </a:ln>
        </p:spPr>
        <p:txBody>
          <a:bodyPr wrap="none" anchor="ctr"/>
          <a:lstStyle/>
          <a:p>
            <a:endParaRPr lang="ca-ES"/>
          </a:p>
        </p:txBody>
      </p:sp>
      <p:sp>
        <p:nvSpPr>
          <p:cNvPr id="3274758" name="AutoShape 6"/>
          <p:cNvSpPr>
            <a:spLocks noChangeArrowheads="1"/>
          </p:cNvSpPr>
          <p:nvPr/>
        </p:nvSpPr>
        <p:spPr bwMode="auto">
          <a:xfrm rot="10800000">
            <a:off x="1524000" y="4114800"/>
            <a:ext cx="685800" cy="152400"/>
          </a:xfrm>
          <a:prstGeom prst="rightArrow">
            <a:avLst>
              <a:gd name="adj1" fmla="val 50000"/>
              <a:gd name="adj2" fmla="val 112500"/>
            </a:avLst>
          </a:prstGeom>
          <a:solidFill>
            <a:schemeClr val="tx1"/>
          </a:solidFill>
          <a:ln w="9525">
            <a:solidFill>
              <a:schemeClr val="bg2"/>
            </a:solidFill>
            <a:miter lim="800000"/>
            <a:headEnd/>
            <a:tailEnd/>
          </a:ln>
        </p:spPr>
        <p:txBody>
          <a:bodyPr wrap="none" anchor="ctr"/>
          <a:lstStyle/>
          <a:p>
            <a:endParaRPr lang="ca-ES"/>
          </a:p>
        </p:txBody>
      </p:sp>
      <p:sp>
        <p:nvSpPr>
          <p:cNvPr id="3274759" name="AutoShape 7"/>
          <p:cNvSpPr>
            <a:spLocks noChangeArrowheads="1"/>
          </p:cNvSpPr>
          <p:nvPr/>
        </p:nvSpPr>
        <p:spPr bwMode="auto">
          <a:xfrm rot="10800000">
            <a:off x="1524000" y="4572000"/>
            <a:ext cx="685800" cy="152400"/>
          </a:xfrm>
          <a:prstGeom prst="rightArrow">
            <a:avLst>
              <a:gd name="adj1" fmla="val 50000"/>
              <a:gd name="adj2" fmla="val 112500"/>
            </a:avLst>
          </a:prstGeom>
          <a:solidFill>
            <a:schemeClr val="tx1"/>
          </a:solidFill>
          <a:ln w="9525">
            <a:solidFill>
              <a:schemeClr val="bg2"/>
            </a:solidFill>
            <a:miter lim="800000"/>
            <a:headEnd/>
            <a:tailEnd/>
          </a:ln>
        </p:spPr>
        <p:txBody>
          <a:bodyPr wrap="none" anchor="ctr"/>
          <a:lstStyle/>
          <a:p>
            <a:endParaRPr lang="ca-ES"/>
          </a:p>
        </p:txBody>
      </p:sp>
      <p:sp>
        <p:nvSpPr>
          <p:cNvPr id="3274761" name="Text Box 9"/>
          <p:cNvSpPr txBox="1">
            <a:spLocks noChangeArrowheads="1"/>
          </p:cNvSpPr>
          <p:nvPr/>
        </p:nvSpPr>
        <p:spPr bwMode="auto">
          <a:xfrm>
            <a:off x="4648200" y="5791200"/>
            <a:ext cx="4267200" cy="768350"/>
          </a:xfrm>
          <a:prstGeom prst="rect">
            <a:avLst/>
          </a:prstGeom>
          <a:noFill/>
          <a:ln w="19050">
            <a:solidFill>
              <a:schemeClr val="tx2"/>
            </a:solidFill>
            <a:miter lim="800000"/>
            <a:headEnd/>
            <a:tailEnd/>
          </a:ln>
          <a:effectLst/>
          <a:extLst/>
        </p:spPr>
        <p:txBody>
          <a:bodyPr>
            <a:spAutoFit/>
          </a:bodyPr>
          <a:lstStyle/>
          <a:p>
            <a:pPr>
              <a:lnSpc>
                <a:spcPct val="80000"/>
              </a:lnSpc>
              <a:spcBef>
                <a:spcPct val="20000"/>
              </a:spcBef>
              <a:buClr>
                <a:schemeClr val="folHlink"/>
              </a:buClr>
              <a:buSzPct val="60000"/>
              <a:buFont typeface="Wingdings" pitchFamily="2" charset="2"/>
              <a:buChar char="n"/>
              <a:defRPr/>
            </a:pPr>
            <a:r>
              <a:rPr lang="es-ES" sz="2400" b="1">
                <a:effectLst>
                  <a:outerShdw blurRad="38100" dist="38100" dir="2700000" algn="tl">
                    <a:srgbClr val="000000"/>
                  </a:outerShdw>
                </a:effectLst>
                <a:latin typeface="Tahoma" pitchFamily="34" charset="0"/>
              </a:rPr>
              <a:t> Nitratos</a:t>
            </a:r>
          </a:p>
          <a:p>
            <a:pPr>
              <a:lnSpc>
                <a:spcPct val="80000"/>
              </a:lnSpc>
              <a:spcBef>
                <a:spcPct val="20000"/>
              </a:spcBef>
              <a:buClr>
                <a:schemeClr val="folHlink"/>
              </a:buClr>
              <a:buSzPct val="60000"/>
              <a:buFont typeface="Wingdings" pitchFamily="2" charset="2"/>
              <a:buChar char="n"/>
              <a:defRPr/>
            </a:pPr>
            <a:r>
              <a:rPr lang="es-ES" sz="2400" b="1">
                <a:effectLst>
                  <a:outerShdw blurRad="38100" dist="38100" dir="2700000" algn="tl">
                    <a:srgbClr val="000000"/>
                  </a:outerShdw>
                </a:effectLst>
                <a:latin typeface="Tahoma" pitchFamily="34" charset="0"/>
              </a:rPr>
              <a:t> Antagonistas del Calcio</a:t>
            </a:r>
            <a:endParaRPr lang="es-ES_tradnl" sz="1600" b="1">
              <a:effectLst>
                <a:outerShdw blurRad="38100" dist="38100" dir="2700000" algn="tl">
                  <a:srgbClr val="000000"/>
                </a:outerShdw>
              </a:effectLst>
            </a:endParaRPr>
          </a:p>
        </p:txBody>
      </p:sp>
      <p:sp>
        <p:nvSpPr>
          <p:cNvPr id="3274762" name="Comment 10"/>
          <p:cNvSpPr>
            <a:spLocks noChangeArrowheads="1"/>
          </p:cNvSpPr>
          <p:nvPr/>
        </p:nvSpPr>
        <p:spPr bwMode="auto">
          <a:xfrm>
            <a:off x="6781800" y="5486400"/>
            <a:ext cx="1981200" cy="528638"/>
          </a:xfrm>
          <a:prstGeom prst="rect">
            <a:avLst/>
          </a:prstGeom>
          <a:gradFill rotWithShape="1">
            <a:gsLst>
              <a:gs pos="0">
                <a:schemeClr val="accent2"/>
              </a:gs>
              <a:gs pos="100000">
                <a:schemeClr val="bg1"/>
              </a:gs>
            </a:gsLst>
            <a:lin ang="0" scaled="1"/>
          </a:gradFill>
          <a:ln w="9525">
            <a:solidFill>
              <a:schemeClr val="tx2"/>
            </a:solidFill>
            <a:miter lim="800000"/>
            <a:headEnd/>
            <a:tailEnd/>
          </a:ln>
          <a:effectLst/>
          <a:extLst/>
        </p:spPr>
        <p:txBody>
          <a:bodyPr>
            <a:spAutoFit/>
          </a:bodyPr>
          <a:lstStyle/>
          <a:p>
            <a:pPr algn="ctr">
              <a:spcBef>
                <a:spcPct val="50000"/>
              </a:spcBef>
              <a:defRPr/>
            </a:pPr>
            <a:r>
              <a:rPr lang="es-ES_tradnl" sz="2800" b="1">
                <a:solidFill>
                  <a:schemeClr val="tx2"/>
                </a:solidFill>
                <a:effectLst>
                  <a:outerShdw blurRad="38100" dist="38100" dir="2700000" algn="tl">
                    <a:srgbClr val="000000"/>
                  </a:outerShdw>
                </a:effectLst>
                <a:latin typeface="Tahoma" pitchFamily="34" charset="0"/>
              </a:rPr>
              <a:t>NUNCA !!</a:t>
            </a:r>
            <a:endParaRPr lang="ca-ES" sz="2800" b="1">
              <a:solidFill>
                <a:schemeClr val="tx2"/>
              </a:solidFill>
              <a:effectLst>
                <a:outerShdw blurRad="38100" dist="38100" dir="2700000" algn="tl">
                  <a:srgbClr val="000000"/>
                </a:outerShdw>
              </a:effectLst>
              <a:latin typeface="Tahoma" pitchFamily="34" charset="0"/>
            </a:endParaRPr>
          </a:p>
        </p:txBody>
      </p:sp>
      <p:sp>
        <p:nvSpPr>
          <p:cNvPr id="13" name="Rectangle 2"/>
          <p:cNvSpPr txBox="1">
            <a:spLocks noChangeArrowheads="1"/>
          </p:cNvSpPr>
          <p:nvPr/>
        </p:nvSpPr>
        <p:spPr bwMode="auto">
          <a:xfrm>
            <a:off x="533400" y="5486400"/>
            <a:ext cx="3810000" cy="762000"/>
          </a:xfrm>
          <a:prstGeom prst="rect">
            <a:avLst/>
          </a:prstGeom>
          <a:noFill/>
          <a:ln>
            <a:noFill/>
          </a:ln>
          <a:effectLst/>
          <a:extLst/>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nSpc>
                <a:spcPct val="80000"/>
              </a:lnSpc>
              <a:defRPr/>
            </a:pPr>
            <a:r>
              <a:rPr lang="ca-ES" sz="2400" b="1" dirty="0" smtClean="0">
                <a:solidFill>
                  <a:schemeClr val="tx2"/>
                </a:solidFill>
                <a:effectLst>
                  <a:outerShdw blurRad="38100" dist="38100" dir="2700000" algn="tl">
                    <a:srgbClr val="000000"/>
                  </a:outerShdw>
                </a:effectLst>
              </a:rPr>
              <a:t>Captopril 25 mg</a:t>
            </a:r>
            <a:endParaRPr lang="ca-ES" sz="2400" b="1" dirty="0" smtClean="0">
              <a:effectLst>
                <a:outerShdw blurRad="38100" dist="38100" dir="2700000" algn="tl">
                  <a:srgbClr val="000000"/>
                </a:outerShdw>
              </a:effectLst>
            </a:endParaRPr>
          </a:p>
          <a:p>
            <a:pPr>
              <a:lnSpc>
                <a:spcPct val="80000"/>
              </a:lnSpc>
              <a:defRPr/>
            </a:pPr>
            <a:r>
              <a:rPr lang="ca-ES" sz="2400" b="1" dirty="0" err="1" smtClean="0">
                <a:solidFill>
                  <a:schemeClr val="tx2"/>
                </a:solidFill>
                <a:effectLst>
                  <a:outerShdw blurRad="38100" dist="38100" dir="2700000" algn="tl">
                    <a:srgbClr val="000000"/>
                  </a:outerShdw>
                </a:effectLst>
              </a:rPr>
              <a:t>Labetalol</a:t>
            </a:r>
            <a:r>
              <a:rPr lang="ca-ES" sz="2400" b="1" dirty="0" smtClean="0">
                <a:solidFill>
                  <a:schemeClr val="tx2"/>
                </a:solidFill>
                <a:effectLst>
                  <a:outerShdw blurRad="38100" dist="38100" dir="2700000" algn="tl">
                    <a:srgbClr val="000000"/>
                  </a:outerShdw>
                </a:effectLst>
              </a:rPr>
              <a:t> 10-20 mg</a:t>
            </a:r>
            <a:endParaRPr lang="ca-ES" sz="2400" b="1"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4755"/>
                                        </p:tgtEl>
                                        <p:attrNameLst>
                                          <p:attrName>style.visibility</p:attrName>
                                        </p:attrNameLst>
                                      </p:cBhvr>
                                      <p:to>
                                        <p:strVal val="visible"/>
                                      </p:to>
                                    </p:set>
                                    <p:anim calcmode="lin" valueType="num">
                                      <p:cBhvr>
                                        <p:cTn id="7" dur="1000" fill="hold"/>
                                        <p:tgtEl>
                                          <p:spTgt spid="3274755"/>
                                        </p:tgtEl>
                                        <p:attrNameLst>
                                          <p:attrName>ppt_x</p:attrName>
                                        </p:attrNameLst>
                                      </p:cBhvr>
                                      <p:tavLst>
                                        <p:tav tm="0">
                                          <p:val>
                                            <p:strVal val="#ppt_x-.2"/>
                                          </p:val>
                                        </p:tav>
                                        <p:tav tm="100000">
                                          <p:val>
                                            <p:strVal val="#ppt_x"/>
                                          </p:val>
                                        </p:tav>
                                      </p:tavLst>
                                    </p:anim>
                                    <p:anim calcmode="lin" valueType="num">
                                      <p:cBhvr>
                                        <p:cTn id="8" dur="1000" fill="hold"/>
                                        <p:tgtEl>
                                          <p:spTgt spid="32747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4755"/>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274754">
                                            <p:txEl>
                                              <p:pRg st="0" end="0"/>
                                            </p:txEl>
                                          </p:spTgt>
                                        </p:tgtEl>
                                        <p:attrNameLst>
                                          <p:attrName>style.visibility</p:attrName>
                                        </p:attrNameLst>
                                      </p:cBhvr>
                                      <p:to>
                                        <p:strVal val="visible"/>
                                      </p:to>
                                    </p:set>
                                    <p:animEffect transition="in" filter="fade">
                                      <p:cBhvr>
                                        <p:cTn id="12" dur="500"/>
                                        <p:tgtEl>
                                          <p:spTgt spid="3274754">
                                            <p:txEl>
                                              <p:pRg st="0" end="0"/>
                                            </p:txEl>
                                          </p:spTgt>
                                        </p:tgtEl>
                                      </p:cBhvr>
                                    </p:animEffect>
                                    <p:anim calcmode="lin" valueType="num">
                                      <p:cBhvr>
                                        <p:cTn id="13" dur="500" fill="hold"/>
                                        <p:tgtEl>
                                          <p:spTgt spid="327475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274754">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3274754">
                                            <p:txEl>
                                              <p:pRg st="1" end="1"/>
                                            </p:txEl>
                                          </p:spTgt>
                                        </p:tgtEl>
                                        <p:attrNameLst>
                                          <p:attrName>style.visibility</p:attrName>
                                        </p:attrNameLst>
                                      </p:cBhvr>
                                      <p:to>
                                        <p:strVal val="visible"/>
                                      </p:to>
                                    </p:set>
                                    <p:animEffect transition="in" filter="fade">
                                      <p:cBhvr>
                                        <p:cTn id="17" dur="500"/>
                                        <p:tgtEl>
                                          <p:spTgt spid="3274754">
                                            <p:txEl>
                                              <p:pRg st="1" end="1"/>
                                            </p:txEl>
                                          </p:spTgt>
                                        </p:tgtEl>
                                      </p:cBhvr>
                                    </p:animEffect>
                                    <p:anim calcmode="lin" valueType="num">
                                      <p:cBhvr>
                                        <p:cTn id="18" dur="500" fill="hold"/>
                                        <p:tgtEl>
                                          <p:spTgt spid="327475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274754">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3274754">
                                            <p:txEl>
                                              <p:pRg st="2" end="2"/>
                                            </p:txEl>
                                          </p:spTgt>
                                        </p:tgtEl>
                                        <p:attrNameLst>
                                          <p:attrName>style.visibility</p:attrName>
                                        </p:attrNameLst>
                                      </p:cBhvr>
                                      <p:to>
                                        <p:strVal val="visible"/>
                                      </p:to>
                                    </p:set>
                                    <p:animEffect transition="in" filter="fade">
                                      <p:cBhvr>
                                        <p:cTn id="22" dur="500"/>
                                        <p:tgtEl>
                                          <p:spTgt spid="3274754">
                                            <p:txEl>
                                              <p:pRg st="2" end="2"/>
                                            </p:txEl>
                                          </p:spTgt>
                                        </p:tgtEl>
                                      </p:cBhvr>
                                    </p:animEffect>
                                    <p:anim calcmode="lin" valueType="num">
                                      <p:cBhvr>
                                        <p:cTn id="23" dur="500" fill="hold"/>
                                        <p:tgtEl>
                                          <p:spTgt spid="327475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74754">
                                            <p:txEl>
                                              <p:pRg st="2" end="2"/>
                                            </p:txEl>
                                          </p:spTgt>
                                        </p:tgtEl>
                                        <p:attrNameLst>
                                          <p:attrName>ppt_y</p:attrName>
                                        </p:attrNameLst>
                                      </p:cBhvr>
                                      <p:tavLst>
                                        <p:tav tm="0">
                                          <p:val>
                                            <p:strVal val="#ppt_y+.05"/>
                                          </p:val>
                                        </p:tav>
                                        <p:tav tm="100000">
                                          <p:val>
                                            <p:strVal val="#ppt_y"/>
                                          </p:val>
                                        </p:tav>
                                      </p:tavLst>
                                    </p:anim>
                                  </p:childTnLst>
                                </p:cTn>
                              </p:par>
                            </p:childTnLst>
                          </p:cTn>
                        </p:par>
                        <p:par>
                          <p:cTn id="25" fill="hold" nodeType="afterGroup">
                            <p:stCondLst>
                              <p:cond delay="1000"/>
                            </p:stCondLst>
                            <p:childTnLst>
                              <p:par>
                                <p:cTn id="26" presetID="44" presetClass="entr" presetSubtype="0" fill="hold" grpId="0" nodeType="afterEffect">
                                  <p:stCondLst>
                                    <p:cond delay="1000"/>
                                  </p:stCondLst>
                                  <p:childTnLst>
                                    <p:set>
                                      <p:cBhvr>
                                        <p:cTn id="27" dur="1" fill="hold">
                                          <p:stCondLst>
                                            <p:cond delay="0"/>
                                          </p:stCondLst>
                                        </p:cTn>
                                        <p:tgtEl>
                                          <p:spTgt spid="3274754">
                                            <p:txEl>
                                              <p:pRg st="3" end="3"/>
                                            </p:txEl>
                                          </p:spTgt>
                                        </p:tgtEl>
                                        <p:attrNameLst>
                                          <p:attrName>style.visibility</p:attrName>
                                        </p:attrNameLst>
                                      </p:cBhvr>
                                      <p:to>
                                        <p:strVal val="visible"/>
                                      </p:to>
                                    </p:set>
                                    <p:animEffect transition="in" filter="fade">
                                      <p:cBhvr>
                                        <p:cTn id="28" dur="500"/>
                                        <p:tgtEl>
                                          <p:spTgt spid="3274754">
                                            <p:txEl>
                                              <p:pRg st="3" end="3"/>
                                            </p:txEl>
                                          </p:spTgt>
                                        </p:tgtEl>
                                      </p:cBhvr>
                                    </p:animEffect>
                                    <p:anim calcmode="lin" valueType="num">
                                      <p:cBhvr>
                                        <p:cTn id="29" dur="500" fill="hold"/>
                                        <p:tgtEl>
                                          <p:spTgt spid="327475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74754">
                                            <p:txEl>
                                              <p:pRg st="3" end="3"/>
                                            </p:txEl>
                                          </p:spTgt>
                                        </p:tgtEl>
                                        <p:attrNameLst>
                                          <p:attrName>ppt_y</p:attrName>
                                        </p:attrNameLst>
                                      </p:cBhvr>
                                      <p:tavLst>
                                        <p:tav tm="0">
                                          <p:val>
                                            <p:strVal val="#ppt_y+.05"/>
                                          </p:val>
                                        </p:tav>
                                        <p:tav tm="100000">
                                          <p:val>
                                            <p:strVal val="#ppt_y"/>
                                          </p:val>
                                        </p:tav>
                                      </p:tavLst>
                                    </p:anim>
                                  </p:childTnLst>
                                </p:cTn>
                              </p:par>
                              <p:par>
                                <p:cTn id="31" presetID="9" presetClass="entr" presetSubtype="0" fill="hold" grpId="0" nodeType="withEffect">
                                  <p:stCondLst>
                                    <p:cond delay="1000"/>
                                  </p:stCondLst>
                                  <p:childTnLst>
                                    <p:set>
                                      <p:cBhvr>
                                        <p:cTn id="32" dur="1" fill="hold">
                                          <p:stCondLst>
                                            <p:cond delay="0"/>
                                          </p:stCondLst>
                                        </p:cTn>
                                        <p:tgtEl>
                                          <p:spTgt spid="3274757"/>
                                        </p:tgtEl>
                                        <p:attrNameLst>
                                          <p:attrName>style.visibility</p:attrName>
                                        </p:attrNameLst>
                                      </p:cBhvr>
                                      <p:to>
                                        <p:strVal val="visible"/>
                                      </p:to>
                                    </p:set>
                                    <p:animEffect transition="in" filter="dissolve">
                                      <p:cBhvr>
                                        <p:cTn id="33" dur="500"/>
                                        <p:tgtEl>
                                          <p:spTgt spid="3274757"/>
                                        </p:tgtEl>
                                      </p:cBhvr>
                                    </p:animEffect>
                                  </p:childTnLst>
                                </p:cTn>
                              </p:par>
                              <p:par>
                                <p:cTn id="34" presetID="44" presetClass="entr" presetSubtype="0" fill="hold" grpId="0" nodeType="withEffect">
                                  <p:stCondLst>
                                    <p:cond delay="1000"/>
                                  </p:stCondLst>
                                  <p:childTnLst>
                                    <p:set>
                                      <p:cBhvr>
                                        <p:cTn id="35" dur="1" fill="hold">
                                          <p:stCondLst>
                                            <p:cond delay="0"/>
                                          </p:stCondLst>
                                        </p:cTn>
                                        <p:tgtEl>
                                          <p:spTgt spid="3274754">
                                            <p:txEl>
                                              <p:pRg st="4" end="4"/>
                                            </p:txEl>
                                          </p:spTgt>
                                        </p:tgtEl>
                                        <p:attrNameLst>
                                          <p:attrName>style.visibility</p:attrName>
                                        </p:attrNameLst>
                                      </p:cBhvr>
                                      <p:to>
                                        <p:strVal val="visible"/>
                                      </p:to>
                                    </p:set>
                                    <p:animEffect transition="in" filter="fade">
                                      <p:cBhvr>
                                        <p:cTn id="36" dur="500"/>
                                        <p:tgtEl>
                                          <p:spTgt spid="3274754">
                                            <p:txEl>
                                              <p:pRg st="4" end="4"/>
                                            </p:txEl>
                                          </p:spTgt>
                                        </p:tgtEl>
                                      </p:cBhvr>
                                    </p:animEffect>
                                    <p:anim calcmode="lin" valueType="num">
                                      <p:cBhvr>
                                        <p:cTn id="37" dur="500" fill="hold"/>
                                        <p:tgtEl>
                                          <p:spTgt spid="3274754">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274754">
                                            <p:txEl>
                                              <p:pRg st="4" end="4"/>
                                            </p:txEl>
                                          </p:spTgt>
                                        </p:tgtEl>
                                        <p:attrNameLst>
                                          <p:attrName>ppt_y</p:attrName>
                                        </p:attrNameLst>
                                      </p:cBhvr>
                                      <p:tavLst>
                                        <p:tav tm="0">
                                          <p:val>
                                            <p:strVal val="#ppt_y+.05"/>
                                          </p:val>
                                        </p:tav>
                                        <p:tav tm="100000">
                                          <p:val>
                                            <p:strVal val="#ppt_y"/>
                                          </p:val>
                                        </p:tav>
                                      </p:tavLst>
                                    </p:anim>
                                  </p:childTnLst>
                                </p:cTn>
                              </p:par>
                              <p:par>
                                <p:cTn id="39" presetID="9" presetClass="entr" presetSubtype="0" fill="hold" grpId="0" nodeType="withEffect">
                                  <p:stCondLst>
                                    <p:cond delay="1000"/>
                                  </p:stCondLst>
                                  <p:childTnLst>
                                    <p:set>
                                      <p:cBhvr>
                                        <p:cTn id="40" dur="1" fill="hold">
                                          <p:stCondLst>
                                            <p:cond delay="0"/>
                                          </p:stCondLst>
                                        </p:cTn>
                                        <p:tgtEl>
                                          <p:spTgt spid="3274758"/>
                                        </p:tgtEl>
                                        <p:attrNameLst>
                                          <p:attrName>style.visibility</p:attrName>
                                        </p:attrNameLst>
                                      </p:cBhvr>
                                      <p:to>
                                        <p:strVal val="visible"/>
                                      </p:to>
                                    </p:set>
                                    <p:animEffect transition="in" filter="dissolve">
                                      <p:cBhvr>
                                        <p:cTn id="41" dur="500"/>
                                        <p:tgtEl>
                                          <p:spTgt spid="3274758"/>
                                        </p:tgtEl>
                                      </p:cBhvr>
                                    </p:animEffect>
                                  </p:childTnLst>
                                </p:cTn>
                              </p:par>
                              <p:par>
                                <p:cTn id="42" presetID="44" presetClass="entr" presetSubtype="0" fill="hold" grpId="0" nodeType="withEffect">
                                  <p:stCondLst>
                                    <p:cond delay="1000"/>
                                  </p:stCondLst>
                                  <p:childTnLst>
                                    <p:set>
                                      <p:cBhvr>
                                        <p:cTn id="43" dur="1" fill="hold">
                                          <p:stCondLst>
                                            <p:cond delay="0"/>
                                          </p:stCondLst>
                                        </p:cTn>
                                        <p:tgtEl>
                                          <p:spTgt spid="3274754">
                                            <p:txEl>
                                              <p:pRg st="5" end="5"/>
                                            </p:txEl>
                                          </p:spTgt>
                                        </p:tgtEl>
                                        <p:attrNameLst>
                                          <p:attrName>style.visibility</p:attrName>
                                        </p:attrNameLst>
                                      </p:cBhvr>
                                      <p:to>
                                        <p:strVal val="visible"/>
                                      </p:to>
                                    </p:set>
                                    <p:animEffect transition="in" filter="fade">
                                      <p:cBhvr>
                                        <p:cTn id="44" dur="500"/>
                                        <p:tgtEl>
                                          <p:spTgt spid="3274754">
                                            <p:txEl>
                                              <p:pRg st="5" end="5"/>
                                            </p:txEl>
                                          </p:spTgt>
                                        </p:tgtEl>
                                      </p:cBhvr>
                                    </p:animEffect>
                                    <p:anim calcmode="lin" valueType="num">
                                      <p:cBhvr>
                                        <p:cTn id="45" dur="500" fill="hold"/>
                                        <p:tgtEl>
                                          <p:spTgt spid="3274754">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274754">
                                            <p:txEl>
                                              <p:pRg st="5" end="5"/>
                                            </p:txEl>
                                          </p:spTgt>
                                        </p:tgtEl>
                                        <p:attrNameLst>
                                          <p:attrName>ppt_y</p:attrName>
                                        </p:attrNameLst>
                                      </p:cBhvr>
                                      <p:tavLst>
                                        <p:tav tm="0">
                                          <p:val>
                                            <p:strVal val="#ppt_y+.05"/>
                                          </p:val>
                                        </p:tav>
                                        <p:tav tm="100000">
                                          <p:val>
                                            <p:strVal val="#ppt_y"/>
                                          </p:val>
                                        </p:tav>
                                      </p:tavLst>
                                    </p:anim>
                                  </p:childTnLst>
                                </p:cTn>
                              </p:par>
                              <p:par>
                                <p:cTn id="47" presetID="9" presetClass="entr" presetSubtype="0" fill="hold" grpId="0" nodeType="withEffect">
                                  <p:stCondLst>
                                    <p:cond delay="1000"/>
                                  </p:stCondLst>
                                  <p:childTnLst>
                                    <p:set>
                                      <p:cBhvr>
                                        <p:cTn id="48" dur="1" fill="hold">
                                          <p:stCondLst>
                                            <p:cond delay="0"/>
                                          </p:stCondLst>
                                        </p:cTn>
                                        <p:tgtEl>
                                          <p:spTgt spid="3274759"/>
                                        </p:tgtEl>
                                        <p:attrNameLst>
                                          <p:attrName>style.visibility</p:attrName>
                                        </p:attrNameLst>
                                      </p:cBhvr>
                                      <p:to>
                                        <p:strVal val="visible"/>
                                      </p:to>
                                    </p:set>
                                    <p:animEffect transition="in" filter="dissolve">
                                      <p:cBhvr>
                                        <p:cTn id="49" dur="500"/>
                                        <p:tgtEl>
                                          <p:spTgt spid="3274759"/>
                                        </p:tgtEl>
                                      </p:cBhvr>
                                    </p:animEffect>
                                  </p:childTnLst>
                                </p:cTn>
                              </p:par>
                              <p:par>
                                <p:cTn id="50" presetID="44" presetClass="entr" presetSubtype="0" fill="hold" grpId="0" nodeType="withEffect">
                                  <p:stCondLst>
                                    <p:cond delay="1000"/>
                                  </p:stCondLst>
                                  <p:childTnLst>
                                    <p:set>
                                      <p:cBhvr>
                                        <p:cTn id="51" dur="1" fill="hold">
                                          <p:stCondLst>
                                            <p:cond delay="0"/>
                                          </p:stCondLst>
                                        </p:cTn>
                                        <p:tgtEl>
                                          <p:spTgt spid="3274754">
                                            <p:txEl>
                                              <p:pRg st="6" end="6"/>
                                            </p:txEl>
                                          </p:spTgt>
                                        </p:tgtEl>
                                        <p:attrNameLst>
                                          <p:attrName>style.visibility</p:attrName>
                                        </p:attrNameLst>
                                      </p:cBhvr>
                                      <p:to>
                                        <p:strVal val="visible"/>
                                      </p:to>
                                    </p:set>
                                    <p:animEffect transition="in" filter="fade">
                                      <p:cBhvr>
                                        <p:cTn id="52" dur="500"/>
                                        <p:tgtEl>
                                          <p:spTgt spid="3274754">
                                            <p:txEl>
                                              <p:pRg st="6" end="6"/>
                                            </p:txEl>
                                          </p:spTgt>
                                        </p:tgtEl>
                                      </p:cBhvr>
                                    </p:animEffect>
                                    <p:anim calcmode="lin" valueType="num">
                                      <p:cBhvr>
                                        <p:cTn id="53" dur="500" fill="hold"/>
                                        <p:tgtEl>
                                          <p:spTgt spid="3274754">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3274754">
                                            <p:txEl>
                                              <p:pRg st="6" end="6"/>
                                            </p:txEl>
                                          </p:spTgt>
                                        </p:tgtEl>
                                        <p:attrNameLst>
                                          <p:attrName>ppt_y</p:attrName>
                                        </p:attrNameLst>
                                      </p:cBhvr>
                                      <p:tavLst>
                                        <p:tav tm="0">
                                          <p:val>
                                            <p:strVal val="#ppt_y+.05"/>
                                          </p:val>
                                        </p:tav>
                                        <p:tav tm="100000">
                                          <p:val>
                                            <p:strVal val="#ppt_y"/>
                                          </p:val>
                                        </p:tav>
                                      </p:tavLst>
                                    </p:anim>
                                  </p:childTnLst>
                                </p:cTn>
                              </p:par>
                            </p:childTnLst>
                          </p:cTn>
                        </p:par>
                        <p:par>
                          <p:cTn id="55" fill="hold" nodeType="afterGroup">
                            <p:stCondLst>
                              <p:cond delay="2500"/>
                            </p:stCondLst>
                            <p:childTnLst>
                              <p:par>
                                <p:cTn id="56" presetID="23" presetClass="entr" presetSubtype="16" fill="hold" nodeType="afterEffect">
                                  <p:stCondLst>
                                    <p:cond delay="2000"/>
                                  </p:stCondLst>
                                  <p:childTnLst>
                                    <p:set>
                                      <p:cBhvr>
                                        <p:cTn id="57" dur="1" fill="hold">
                                          <p:stCondLst>
                                            <p:cond delay="0"/>
                                          </p:stCondLst>
                                        </p:cTn>
                                        <p:tgtEl>
                                          <p:spTgt spid="3274762"/>
                                        </p:tgtEl>
                                        <p:attrNameLst>
                                          <p:attrName>style.visibility</p:attrName>
                                        </p:attrNameLst>
                                      </p:cBhvr>
                                      <p:to>
                                        <p:strVal val="visible"/>
                                      </p:to>
                                    </p:set>
                                    <p:anim calcmode="lin" valueType="num">
                                      <p:cBhvr>
                                        <p:cTn id="58" dur="2000" fill="hold"/>
                                        <p:tgtEl>
                                          <p:spTgt spid="3274762"/>
                                        </p:tgtEl>
                                        <p:attrNameLst>
                                          <p:attrName>ppt_w</p:attrName>
                                        </p:attrNameLst>
                                      </p:cBhvr>
                                      <p:tavLst>
                                        <p:tav tm="0">
                                          <p:val>
                                            <p:fltVal val="0"/>
                                          </p:val>
                                        </p:tav>
                                        <p:tav tm="100000">
                                          <p:val>
                                            <p:strVal val="#ppt_w"/>
                                          </p:val>
                                        </p:tav>
                                      </p:tavLst>
                                    </p:anim>
                                    <p:anim calcmode="lin" valueType="num">
                                      <p:cBhvr>
                                        <p:cTn id="59" dur="2000" fill="hold"/>
                                        <p:tgtEl>
                                          <p:spTgt spid="3274762"/>
                                        </p:tgtEl>
                                        <p:attrNameLst>
                                          <p:attrName>ppt_h</p:attrName>
                                        </p:attrNameLst>
                                      </p:cBhvr>
                                      <p:tavLst>
                                        <p:tav tm="0">
                                          <p:val>
                                            <p:fltVal val="0"/>
                                          </p:val>
                                        </p:tav>
                                        <p:tav tm="100000">
                                          <p:val>
                                            <p:strVal val="#ppt_h"/>
                                          </p:val>
                                        </p:tav>
                                      </p:tavLst>
                                    </p:anim>
                                  </p:childTnLst>
                                </p:cTn>
                              </p:par>
                              <p:par>
                                <p:cTn id="60" presetID="42" presetClass="entr" presetSubtype="0" fill="hold" nodeType="withEffect">
                                  <p:stCondLst>
                                    <p:cond delay="0"/>
                                  </p:stCondLst>
                                  <p:childTnLst>
                                    <p:set>
                                      <p:cBhvr>
                                        <p:cTn id="61" dur="1" fill="hold">
                                          <p:stCondLst>
                                            <p:cond delay="0"/>
                                          </p:stCondLst>
                                        </p:cTn>
                                        <p:tgtEl>
                                          <p:spTgt spid="3274761"/>
                                        </p:tgtEl>
                                        <p:attrNameLst>
                                          <p:attrName>style.visibility</p:attrName>
                                        </p:attrNameLst>
                                      </p:cBhvr>
                                      <p:to>
                                        <p:strVal val="visible"/>
                                      </p:to>
                                    </p:set>
                                    <p:animEffect transition="in" filter="fade">
                                      <p:cBhvr>
                                        <p:cTn id="62" dur="1000"/>
                                        <p:tgtEl>
                                          <p:spTgt spid="3274761"/>
                                        </p:tgtEl>
                                      </p:cBhvr>
                                    </p:animEffect>
                                    <p:anim calcmode="lin" valueType="num">
                                      <p:cBhvr>
                                        <p:cTn id="63" dur="1000" fill="hold"/>
                                        <p:tgtEl>
                                          <p:spTgt spid="3274761"/>
                                        </p:tgtEl>
                                        <p:attrNameLst>
                                          <p:attrName>ppt_x</p:attrName>
                                        </p:attrNameLst>
                                      </p:cBhvr>
                                      <p:tavLst>
                                        <p:tav tm="0">
                                          <p:val>
                                            <p:strVal val="#ppt_x"/>
                                          </p:val>
                                        </p:tav>
                                        <p:tav tm="100000">
                                          <p:val>
                                            <p:strVal val="#ppt_x"/>
                                          </p:val>
                                        </p:tav>
                                      </p:tavLst>
                                    </p:anim>
                                    <p:anim calcmode="lin" valueType="num">
                                      <p:cBhvr>
                                        <p:cTn id="64" dur="1000" fill="hold"/>
                                        <p:tgtEl>
                                          <p:spTgt spid="3274761"/>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4754" grpId="0" uiExpand="1" build="p"/>
      <p:bldP spid="3274755" grpId="0"/>
      <p:bldP spid="3274757" grpId="0" animBg="1"/>
      <p:bldP spid="3274758" grpId="0" animBg="1"/>
      <p:bldP spid="3274759"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89442" name="Rectangle 2"/>
          <p:cNvSpPr>
            <a:spLocks noGrp="1" noChangeArrowheads="1"/>
          </p:cNvSpPr>
          <p:nvPr>
            <p:ph type="body" idx="1"/>
          </p:nvPr>
        </p:nvSpPr>
        <p:spPr>
          <a:xfrm>
            <a:off x="457200" y="990600"/>
            <a:ext cx="4724400" cy="762000"/>
          </a:xfrm>
        </p:spPr>
        <p:txBody>
          <a:bodyPr/>
          <a:lstStyle/>
          <a:p>
            <a:pPr eaLnBrk="1" hangingPunct="1">
              <a:lnSpc>
                <a:spcPct val="80000"/>
              </a:lnSpc>
              <a:defRPr/>
            </a:pPr>
            <a:r>
              <a:rPr lang="ca-ES" sz="2400" b="1" dirty="0">
                <a:solidFill>
                  <a:schemeClr val="tx2"/>
                </a:solidFill>
                <a:effectLst>
                  <a:outerShdw blurRad="38100" dist="38100" dir="2700000" algn="tl">
                    <a:srgbClr val="000000"/>
                  </a:outerShdw>
                </a:effectLst>
              </a:rPr>
              <a:t>AAS 100-300 mg</a:t>
            </a:r>
            <a:endParaRPr lang="ca-ES" sz="2400" b="1" dirty="0">
              <a:effectLst>
                <a:outerShdw blurRad="38100" dist="38100" dir="2700000" algn="tl">
                  <a:srgbClr val="000000"/>
                </a:outerShdw>
              </a:effectLst>
            </a:endParaRPr>
          </a:p>
          <a:p>
            <a:pPr eaLnBrk="1" hangingPunct="1">
              <a:lnSpc>
                <a:spcPct val="80000"/>
              </a:lnSpc>
              <a:defRPr/>
            </a:pPr>
            <a:r>
              <a:rPr lang="ca-ES" sz="2400" b="1" dirty="0" err="1">
                <a:solidFill>
                  <a:schemeClr val="tx2"/>
                </a:solidFill>
                <a:effectLst>
                  <a:outerShdw blurRad="38100" dist="38100" dir="2700000" algn="tl">
                    <a:srgbClr val="000000"/>
                  </a:outerShdw>
                </a:effectLst>
              </a:rPr>
              <a:t>Clopidogrel</a:t>
            </a:r>
            <a:r>
              <a:rPr lang="ca-ES" sz="2400" b="1" dirty="0">
                <a:solidFill>
                  <a:schemeClr val="tx2"/>
                </a:solidFill>
                <a:effectLst>
                  <a:outerShdw blurRad="38100" dist="38100" dir="2700000" algn="tl">
                    <a:srgbClr val="000000"/>
                  </a:outerShdw>
                </a:effectLst>
              </a:rPr>
              <a:t> 75 mg</a:t>
            </a:r>
            <a:endParaRPr lang="ca-ES" sz="2400" b="1" dirty="0">
              <a:effectLst>
                <a:outerShdw blurRad="38100" dist="38100" dir="2700000" algn="tl">
                  <a:srgbClr val="000000"/>
                </a:outerShdw>
              </a:effectLst>
            </a:endParaRPr>
          </a:p>
        </p:txBody>
      </p:sp>
      <p:sp>
        <p:nvSpPr>
          <p:cNvPr id="3389443" name="Rectangle 3"/>
          <p:cNvSpPr>
            <a:spLocks noChangeArrowheads="1"/>
          </p:cNvSpPr>
          <p:nvPr/>
        </p:nvSpPr>
        <p:spPr bwMode="auto">
          <a:xfrm>
            <a:off x="381000" y="152400"/>
            <a:ext cx="7391400" cy="21336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None/>
              <a:defRPr/>
            </a:pPr>
            <a:r>
              <a:rPr lang="ca-ES" sz="2400" b="1" u="sng">
                <a:effectLst>
                  <a:outerShdw blurRad="38100" dist="38100" dir="2700000" algn="tl">
                    <a:srgbClr val="000000"/>
                  </a:outerShdw>
                </a:effectLst>
                <a:latin typeface="Tahoma" pitchFamily="34" charset="0"/>
              </a:rPr>
              <a:t>TRATAMIENTO ANTIAGREGANTE</a:t>
            </a:r>
            <a:endParaRPr lang="ca-ES" sz="2400" b="1">
              <a:effectLst>
                <a:outerShdw blurRad="38100" dist="38100" dir="2700000" algn="tl">
                  <a:srgbClr val="000000"/>
                </a:outerShdw>
              </a:effectLst>
              <a:latin typeface="Tahoma" pitchFamily="34" charset="0"/>
            </a:endParaRPr>
          </a:p>
        </p:txBody>
      </p:sp>
      <p:pic>
        <p:nvPicPr>
          <p:cNvPr id="3389445" name="Picture 5" descr="aspirina"/>
          <p:cNvPicPr>
            <a:picLocks noChangeAspect="1" noChangeArrowheads="1"/>
          </p:cNvPicPr>
          <p:nvPr/>
        </p:nvPicPr>
        <p:blipFill>
          <a:blip r:embed="rId3"/>
          <a:srcRect/>
          <a:stretch>
            <a:fillRect/>
          </a:stretch>
        </p:blipFill>
        <p:spPr bwMode="auto">
          <a:xfrm>
            <a:off x="5334000" y="762000"/>
            <a:ext cx="3505200" cy="2530475"/>
          </a:xfrm>
          <a:prstGeom prst="rect">
            <a:avLst/>
          </a:prstGeom>
          <a:noFill/>
          <a:ln w="57150" cmpd="thinThick">
            <a:solidFill>
              <a:schemeClr val="bg1"/>
            </a:solidFill>
            <a:miter lim="800000"/>
            <a:headEnd/>
            <a:tailEnd/>
          </a:ln>
        </p:spPr>
      </p:pic>
      <p:sp>
        <p:nvSpPr>
          <p:cNvPr id="3389446" name="Rectangle 6"/>
          <p:cNvSpPr>
            <a:spLocks noChangeArrowheads="1"/>
          </p:cNvSpPr>
          <p:nvPr/>
        </p:nvSpPr>
        <p:spPr bwMode="auto">
          <a:xfrm>
            <a:off x="457200" y="4495800"/>
            <a:ext cx="4343400" cy="16002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Char char="n"/>
              <a:defRPr/>
            </a:pPr>
            <a:r>
              <a:rPr lang="ca-ES" sz="2400" b="1" dirty="0">
                <a:solidFill>
                  <a:schemeClr val="tx2"/>
                </a:solidFill>
                <a:effectLst>
                  <a:outerShdw blurRad="38100" dist="38100" dir="2700000" algn="tl">
                    <a:srgbClr val="000000"/>
                  </a:outerShdw>
                </a:effectLst>
                <a:latin typeface="Tahoma" pitchFamily="34" charset="0"/>
              </a:rPr>
              <a:t>HBPM</a:t>
            </a:r>
            <a:endParaRPr lang="ca-ES" sz="2400" b="1" dirty="0">
              <a:effectLst>
                <a:outerShdw blurRad="38100" dist="38100" dir="2700000" algn="tl">
                  <a:srgbClr val="000000"/>
                </a:outerShdw>
              </a:effectLst>
              <a:latin typeface="Tahoma" pitchFamily="34" charset="0"/>
            </a:endParaRPr>
          </a:p>
          <a:p>
            <a:pPr marL="342900" indent="-342900">
              <a:lnSpc>
                <a:spcPct val="90000"/>
              </a:lnSpc>
              <a:spcBef>
                <a:spcPct val="20000"/>
              </a:spcBef>
              <a:buClr>
                <a:schemeClr val="folHlink"/>
              </a:buClr>
              <a:buSzPct val="60000"/>
              <a:buFont typeface="Wingdings" pitchFamily="2" charset="2"/>
              <a:buChar char="n"/>
              <a:defRPr/>
            </a:pPr>
            <a:r>
              <a:rPr lang="ca-ES" sz="2400" b="1" dirty="0" err="1">
                <a:solidFill>
                  <a:schemeClr val="tx2"/>
                </a:solidFill>
                <a:effectLst>
                  <a:outerShdw blurRad="38100" dist="38100" dir="2700000" algn="tl">
                    <a:srgbClr val="000000"/>
                  </a:outerShdw>
                </a:effectLst>
                <a:latin typeface="Tahoma" pitchFamily="34" charset="0"/>
              </a:rPr>
              <a:t>Acenocumarol</a:t>
            </a:r>
            <a:r>
              <a:rPr lang="ca-ES" sz="2400" b="1" dirty="0">
                <a:effectLst>
                  <a:outerShdw blurRad="38100" dist="38100" dir="2700000" algn="tl">
                    <a:srgbClr val="000000"/>
                  </a:outerShdw>
                </a:effectLst>
                <a:latin typeface="Tahoma" pitchFamily="34" charset="0"/>
              </a:rPr>
              <a:t> a las 48h</a:t>
            </a:r>
            <a:endParaRPr lang="ca-ES" sz="2400" b="1" dirty="0">
              <a:solidFill>
                <a:schemeClr val="tx2"/>
              </a:solidFill>
              <a:effectLst>
                <a:outerShdw blurRad="38100" dist="38100" dir="2700000" algn="tl">
                  <a:srgbClr val="000000"/>
                </a:outerShdw>
              </a:effectLst>
              <a:latin typeface="Tahoma" pitchFamily="34" charset="0"/>
            </a:endParaRPr>
          </a:p>
          <a:p>
            <a:pPr>
              <a:lnSpc>
                <a:spcPct val="90000"/>
              </a:lnSpc>
              <a:spcBef>
                <a:spcPct val="20000"/>
              </a:spcBef>
              <a:buClr>
                <a:schemeClr val="hlink"/>
              </a:buClr>
              <a:buSzPct val="55000"/>
              <a:defRPr/>
            </a:pPr>
            <a:r>
              <a:rPr lang="es-ES" sz="2400" b="1" dirty="0">
                <a:solidFill>
                  <a:schemeClr val="tx2"/>
                </a:solidFill>
                <a:effectLst>
                  <a:outerShdw blurRad="38100" dist="38100" dir="2700000" algn="tl">
                    <a:srgbClr val="000000"/>
                  </a:outerShdw>
                </a:effectLst>
                <a:latin typeface="Tahoma" pitchFamily="34" charset="0"/>
              </a:rPr>
              <a:t> 	( o </a:t>
            </a:r>
            <a:r>
              <a:rPr lang="es-ES" sz="2400" b="1" dirty="0" err="1">
                <a:solidFill>
                  <a:schemeClr val="tx2"/>
                </a:solidFill>
                <a:effectLst>
                  <a:outerShdw blurRad="38100" dist="38100" dir="2700000" algn="tl">
                    <a:srgbClr val="000000"/>
                  </a:outerShdw>
                </a:effectLst>
                <a:latin typeface="Tahoma" pitchFamily="34" charset="0"/>
              </a:rPr>
              <a:t>Dabigatran</a:t>
            </a:r>
            <a:r>
              <a:rPr lang="es-ES" sz="2400" b="1" dirty="0">
                <a:solidFill>
                  <a:schemeClr val="tx2"/>
                </a:solidFill>
                <a:effectLst>
                  <a:outerShdw blurRad="38100" dist="38100" dir="2700000" algn="tl">
                    <a:srgbClr val="000000"/>
                  </a:outerShdw>
                </a:effectLst>
                <a:latin typeface="Tahoma" pitchFamily="34" charset="0"/>
              </a:rPr>
              <a:t>)</a:t>
            </a:r>
          </a:p>
          <a:p>
            <a:pPr marL="285750" indent="-285750">
              <a:lnSpc>
                <a:spcPct val="90000"/>
              </a:lnSpc>
              <a:spcBef>
                <a:spcPct val="20000"/>
              </a:spcBef>
              <a:buClr>
                <a:schemeClr val="hlink"/>
              </a:buClr>
              <a:buSzPct val="55000"/>
              <a:buFont typeface="Wingdings" pitchFamily="2" charset="2"/>
              <a:buChar char="n"/>
              <a:defRPr/>
            </a:pPr>
            <a:endParaRPr lang="es-ES" sz="2400" b="1" dirty="0">
              <a:solidFill>
                <a:schemeClr val="tx2"/>
              </a:solidFill>
              <a:effectLst>
                <a:outerShdw blurRad="38100" dist="38100" dir="2700000" algn="tl">
                  <a:srgbClr val="000000"/>
                </a:outerShdw>
              </a:effectLst>
              <a:latin typeface="Tahoma" pitchFamily="34" charset="0"/>
            </a:endParaRPr>
          </a:p>
          <a:p>
            <a:pPr marL="742950" lvl="2" indent="-285750">
              <a:lnSpc>
                <a:spcPct val="90000"/>
              </a:lnSpc>
              <a:spcBef>
                <a:spcPct val="20000"/>
              </a:spcBef>
              <a:buClr>
                <a:schemeClr val="hlink"/>
              </a:buClr>
              <a:buSzPct val="55000"/>
              <a:buFont typeface="Wingdings" pitchFamily="2" charset="2"/>
              <a:buChar char="n"/>
              <a:defRPr/>
            </a:pPr>
            <a:r>
              <a:rPr lang="ca-ES" sz="2000" b="1" dirty="0" err="1">
                <a:effectLst>
                  <a:outerShdw blurRad="38100" dist="38100" dir="2700000" algn="tl">
                    <a:srgbClr val="000000"/>
                  </a:outerShdw>
                </a:effectLst>
                <a:latin typeface="Tahoma" pitchFamily="34" charset="0"/>
              </a:rPr>
              <a:t>Contraindicaciones</a:t>
            </a:r>
            <a:r>
              <a:rPr lang="ca-ES" sz="2000" b="1" dirty="0">
                <a:effectLst>
                  <a:outerShdw blurRad="38100" dist="38100" dir="2700000" algn="tl">
                    <a:srgbClr val="000000"/>
                  </a:outerShdw>
                </a:effectLst>
                <a:latin typeface="Tahoma" pitchFamily="34" charset="0"/>
              </a:rPr>
              <a:t> !!</a:t>
            </a:r>
          </a:p>
          <a:p>
            <a:pPr marL="285750" indent="-285750">
              <a:lnSpc>
                <a:spcPct val="90000"/>
              </a:lnSpc>
              <a:spcBef>
                <a:spcPct val="20000"/>
              </a:spcBef>
              <a:buClr>
                <a:schemeClr val="hlink"/>
              </a:buClr>
              <a:buSzPct val="55000"/>
              <a:buFont typeface="Wingdings" pitchFamily="2" charset="2"/>
              <a:buChar char="n"/>
              <a:defRPr/>
            </a:pPr>
            <a:endParaRPr lang="ca-ES" sz="2400" b="1" dirty="0">
              <a:solidFill>
                <a:schemeClr val="tx2"/>
              </a:solidFill>
              <a:effectLst>
                <a:outerShdw blurRad="38100" dist="38100" dir="2700000" algn="tl">
                  <a:srgbClr val="000000"/>
                </a:outerShdw>
              </a:effectLst>
              <a:latin typeface="Tahoma" pitchFamily="34" charset="0"/>
            </a:endParaRPr>
          </a:p>
        </p:txBody>
      </p:sp>
      <p:sp>
        <p:nvSpPr>
          <p:cNvPr id="3389447" name="Rectangle 7"/>
          <p:cNvSpPr>
            <a:spLocks noChangeArrowheads="1"/>
          </p:cNvSpPr>
          <p:nvPr/>
        </p:nvSpPr>
        <p:spPr bwMode="auto">
          <a:xfrm>
            <a:off x="381000" y="3657600"/>
            <a:ext cx="7391400" cy="5334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None/>
              <a:defRPr/>
            </a:pPr>
            <a:r>
              <a:rPr lang="ca-ES" sz="2400" b="1" u="sng">
                <a:effectLst>
                  <a:outerShdw blurRad="38100" dist="38100" dir="2700000" algn="tl">
                    <a:srgbClr val="000000"/>
                  </a:outerShdw>
                </a:effectLst>
                <a:latin typeface="Tahoma" pitchFamily="34" charset="0"/>
              </a:rPr>
              <a:t>TRATAMIENTO ANTICOAGULANTE</a:t>
            </a:r>
            <a:endParaRPr lang="ca-ES" sz="2400" b="1">
              <a:effectLst>
                <a:outerShdw blurRad="38100" dist="38100" dir="2700000" algn="tl">
                  <a:srgbClr val="000000"/>
                </a:outerShdw>
              </a:effectLst>
              <a:latin typeface="Tahoma" pitchFamily="34" charset="0"/>
            </a:endParaRPr>
          </a:p>
        </p:txBody>
      </p:sp>
      <p:sp>
        <p:nvSpPr>
          <p:cNvPr id="3389448" name="Rectangle 8"/>
          <p:cNvSpPr>
            <a:spLocks noChangeArrowheads="1"/>
          </p:cNvSpPr>
          <p:nvPr/>
        </p:nvSpPr>
        <p:spPr bwMode="auto">
          <a:xfrm>
            <a:off x="5410200" y="4419600"/>
            <a:ext cx="2590800" cy="2057400"/>
          </a:xfrm>
          <a:prstGeom prst="rect">
            <a:avLst/>
          </a:prstGeom>
          <a:noFill/>
          <a:ln w="19050">
            <a:solidFill>
              <a:schemeClr val="tx2"/>
            </a:solidFill>
            <a:miter lim="800000"/>
            <a:headEnd/>
            <a:tailEnd/>
          </a:ln>
          <a:effectLst/>
          <a:extLst/>
        </p:spPr>
        <p:txBody>
          <a:bodyPr/>
          <a:lstStyle/>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AP hemorragia cerebral</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AP aneurisma intacto</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Ulcus activo</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HTA no controlable</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Retinopatía hemorrágica</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Diátesis hemorrágicas</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Nefropatía severa</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Endocarditis bacteriana</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Pericarditis</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PL reciente</a:t>
            </a:r>
          </a:p>
          <a:p>
            <a:pPr marL="342900" indent="-342900">
              <a:lnSpc>
                <a:spcPct val="80000"/>
              </a:lnSpc>
              <a:spcBef>
                <a:spcPct val="20000"/>
              </a:spcBef>
              <a:buClr>
                <a:schemeClr val="folHlink"/>
              </a:buClr>
              <a:buSzPct val="60000"/>
              <a:buFont typeface="Wingdings" pitchFamily="2" charset="2"/>
              <a:buChar char="n"/>
              <a:defRPr/>
            </a:pPr>
            <a:r>
              <a:rPr lang="es-ES" sz="1200" b="1">
                <a:solidFill>
                  <a:srgbClr val="0099CC"/>
                </a:solidFill>
                <a:effectLst>
                  <a:outerShdw blurRad="38100" dist="38100" dir="2700000" algn="tl">
                    <a:srgbClr val="000000"/>
                  </a:outerShdw>
                </a:effectLst>
                <a:latin typeface="Tahoma" pitchFamily="34" charset="0"/>
              </a:rPr>
              <a:t>IQ reciente del SNC</a:t>
            </a:r>
          </a:p>
        </p:txBody>
      </p:sp>
      <p:sp>
        <p:nvSpPr>
          <p:cNvPr id="3389449" name="AutoShape 9"/>
          <p:cNvSpPr>
            <a:spLocks noChangeArrowheads="1"/>
          </p:cNvSpPr>
          <p:nvPr/>
        </p:nvSpPr>
        <p:spPr bwMode="auto">
          <a:xfrm>
            <a:off x="4267200" y="6129338"/>
            <a:ext cx="914400" cy="228600"/>
          </a:xfrm>
          <a:prstGeom prst="rightArrow">
            <a:avLst>
              <a:gd name="adj1" fmla="val 50000"/>
              <a:gd name="adj2" fmla="val 100000"/>
            </a:avLst>
          </a:prstGeom>
          <a:solidFill>
            <a:schemeClr val="bg1"/>
          </a:solidFill>
          <a:ln w="9525">
            <a:noFill/>
            <a:miter lim="800000"/>
            <a:headEnd/>
            <a:tailEnd/>
          </a:ln>
        </p:spPr>
        <p:txBody>
          <a:bodyPr wrap="none" anchor="ctr"/>
          <a:lstStyle/>
          <a:p>
            <a:endParaRPr lang="ca-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89443"/>
                                        </p:tgtEl>
                                        <p:attrNameLst>
                                          <p:attrName>style.visibility</p:attrName>
                                        </p:attrNameLst>
                                      </p:cBhvr>
                                      <p:to>
                                        <p:strVal val="visible"/>
                                      </p:to>
                                    </p:set>
                                    <p:anim calcmode="lin" valueType="num">
                                      <p:cBhvr>
                                        <p:cTn id="7" dur="500" fill="hold"/>
                                        <p:tgtEl>
                                          <p:spTgt spid="33894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89443"/>
                                        </p:tgtEl>
                                        <p:attrNameLst>
                                          <p:attrName>ppt_y</p:attrName>
                                        </p:attrNameLst>
                                      </p:cBhvr>
                                      <p:tavLst>
                                        <p:tav tm="0">
                                          <p:val>
                                            <p:strVal val="#ppt_y"/>
                                          </p:val>
                                        </p:tav>
                                        <p:tav tm="100000">
                                          <p:val>
                                            <p:strVal val="#ppt_y"/>
                                          </p:val>
                                        </p:tav>
                                      </p:tavLst>
                                    </p:anim>
                                    <p:anim calcmode="lin" valueType="num">
                                      <p:cBhvr>
                                        <p:cTn id="9" dur="500" fill="hold"/>
                                        <p:tgtEl>
                                          <p:spTgt spid="33894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894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894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4" presetClass="entr" presetSubtype="0" fill="hold" grpId="0" nodeType="clickEffect">
                                  <p:stCondLst>
                                    <p:cond delay="0"/>
                                  </p:stCondLst>
                                  <p:childTnLst>
                                    <p:set>
                                      <p:cBhvr>
                                        <p:cTn id="15" dur="1" fill="hold">
                                          <p:stCondLst>
                                            <p:cond delay="0"/>
                                          </p:stCondLst>
                                        </p:cTn>
                                        <p:tgtEl>
                                          <p:spTgt spid="3389442">
                                            <p:txEl>
                                              <p:pRg st="0" end="0"/>
                                            </p:txEl>
                                          </p:spTgt>
                                        </p:tgtEl>
                                        <p:attrNameLst>
                                          <p:attrName>style.visibility</p:attrName>
                                        </p:attrNameLst>
                                      </p:cBhvr>
                                      <p:to>
                                        <p:strVal val="visible"/>
                                      </p:to>
                                    </p:set>
                                    <p:animEffect transition="in" filter="fade">
                                      <p:cBhvr>
                                        <p:cTn id="16" dur="500"/>
                                        <p:tgtEl>
                                          <p:spTgt spid="3389442">
                                            <p:txEl>
                                              <p:pRg st="0" end="0"/>
                                            </p:txEl>
                                          </p:spTgt>
                                        </p:tgtEl>
                                      </p:cBhvr>
                                    </p:animEffect>
                                    <p:anim calcmode="lin" valueType="num">
                                      <p:cBhvr>
                                        <p:cTn id="17" dur="500" fill="hold"/>
                                        <p:tgtEl>
                                          <p:spTgt spid="338944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389442">
                                            <p:txEl>
                                              <p:pRg st="0" end="0"/>
                                            </p:txEl>
                                          </p:spTgt>
                                        </p:tgtEl>
                                        <p:attrNameLst>
                                          <p:attrName>ppt_y</p:attrName>
                                        </p:attrNameLst>
                                      </p:cBhvr>
                                      <p:tavLst>
                                        <p:tav tm="0">
                                          <p:val>
                                            <p:strVal val="#ppt_y+.05"/>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389445"/>
                                        </p:tgtEl>
                                        <p:attrNameLst>
                                          <p:attrName>style.visibility</p:attrName>
                                        </p:attrNameLst>
                                      </p:cBhvr>
                                      <p:to>
                                        <p:strVal val="visible"/>
                                      </p:to>
                                    </p:set>
                                    <p:animEffect transition="in" filter="fade">
                                      <p:cBhvr>
                                        <p:cTn id="21" dur="2000"/>
                                        <p:tgtEl>
                                          <p:spTgt spid="3389445"/>
                                        </p:tgtEl>
                                      </p:cBhvr>
                                    </p:animEffect>
                                  </p:childTnLst>
                                </p:cTn>
                              </p:par>
                            </p:childTnLst>
                          </p:cTn>
                        </p:par>
                        <p:par>
                          <p:cTn id="22" fill="hold" nodeType="afterGroup">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3389442">
                                            <p:txEl>
                                              <p:pRg st="1" end="1"/>
                                            </p:txEl>
                                          </p:spTgt>
                                        </p:tgtEl>
                                        <p:attrNameLst>
                                          <p:attrName>style.visibility</p:attrName>
                                        </p:attrNameLst>
                                      </p:cBhvr>
                                      <p:to>
                                        <p:strVal val="visible"/>
                                      </p:to>
                                    </p:set>
                                    <p:animEffect transition="in" filter="fade">
                                      <p:cBhvr>
                                        <p:cTn id="25" dur="500"/>
                                        <p:tgtEl>
                                          <p:spTgt spid="3389442">
                                            <p:txEl>
                                              <p:pRg st="1" end="1"/>
                                            </p:txEl>
                                          </p:spTgt>
                                        </p:tgtEl>
                                      </p:cBhvr>
                                    </p:animEffect>
                                    <p:anim calcmode="lin" valueType="num">
                                      <p:cBhvr>
                                        <p:cTn id="26" dur="500" fill="hold"/>
                                        <p:tgtEl>
                                          <p:spTgt spid="3389442">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389442">
                                            <p:txEl>
                                              <p:pRg st="1" end="1"/>
                                            </p:txEl>
                                          </p:spTgt>
                                        </p:tgtEl>
                                        <p:attrNameLst>
                                          <p:attrName>ppt_y</p:attrName>
                                        </p:attrNameLst>
                                      </p:cBhvr>
                                      <p:tavLst>
                                        <p:tav tm="0">
                                          <p:val>
                                            <p:strVal val="#ppt_y+.05"/>
                                          </p:val>
                                        </p:tav>
                                        <p:tav tm="100000">
                                          <p:val>
                                            <p:strVal val="#ppt_y"/>
                                          </p:val>
                                        </p:tav>
                                      </p:tavLst>
                                    </p:anim>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389447"/>
                                        </p:tgtEl>
                                        <p:attrNameLst>
                                          <p:attrName>style.visibility</p:attrName>
                                        </p:attrNameLst>
                                      </p:cBhvr>
                                      <p:to>
                                        <p:strVal val="visible"/>
                                      </p:to>
                                    </p:set>
                                    <p:anim calcmode="lin" valueType="num">
                                      <p:cBhvr>
                                        <p:cTn id="30" dur="500" fill="hold"/>
                                        <p:tgtEl>
                                          <p:spTgt spid="338944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389447"/>
                                        </p:tgtEl>
                                        <p:attrNameLst>
                                          <p:attrName>ppt_y</p:attrName>
                                        </p:attrNameLst>
                                      </p:cBhvr>
                                      <p:tavLst>
                                        <p:tav tm="0">
                                          <p:val>
                                            <p:strVal val="#ppt_y"/>
                                          </p:val>
                                        </p:tav>
                                        <p:tav tm="100000">
                                          <p:val>
                                            <p:strVal val="#ppt_y"/>
                                          </p:val>
                                        </p:tav>
                                      </p:tavLst>
                                    </p:anim>
                                    <p:anim calcmode="lin" valueType="num">
                                      <p:cBhvr>
                                        <p:cTn id="32" dur="500" fill="hold"/>
                                        <p:tgtEl>
                                          <p:spTgt spid="338944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38944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3894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3389446">
                                            <p:txEl>
                                              <p:pRg st="0" end="0"/>
                                            </p:txEl>
                                          </p:spTgt>
                                        </p:tgtEl>
                                        <p:attrNameLst>
                                          <p:attrName>style.visibility</p:attrName>
                                        </p:attrNameLst>
                                      </p:cBhvr>
                                      <p:to>
                                        <p:strVal val="visible"/>
                                      </p:to>
                                    </p:set>
                                    <p:animEffect transition="in" filter="fade">
                                      <p:cBhvr>
                                        <p:cTn id="39" dur="500"/>
                                        <p:tgtEl>
                                          <p:spTgt spid="3389446">
                                            <p:txEl>
                                              <p:pRg st="0" end="0"/>
                                            </p:txEl>
                                          </p:spTgt>
                                        </p:tgtEl>
                                      </p:cBhvr>
                                    </p:animEffect>
                                    <p:anim calcmode="lin" valueType="num">
                                      <p:cBhvr>
                                        <p:cTn id="40" dur="500" fill="hold"/>
                                        <p:tgtEl>
                                          <p:spTgt spid="338944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3389446">
                                            <p:txEl>
                                              <p:pRg st="0" end="0"/>
                                            </p:txEl>
                                          </p:spTgt>
                                        </p:tgtEl>
                                        <p:attrNameLst>
                                          <p:attrName>ppt_y</p:attrName>
                                        </p:attrNameLst>
                                      </p:cBhvr>
                                      <p:tavLst>
                                        <p:tav tm="0">
                                          <p:val>
                                            <p:strVal val="#ppt_y+.05"/>
                                          </p:val>
                                        </p:tav>
                                        <p:tav tm="100000">
                                          <p:val>
                                            <p:strVal val="#ppt_y"/>
                                          </p:val>
                                        </p:tav>
                                      </p:tavLst>
                                    </p:anim>
                                  </p:childTnLst>
                                </p:cTn>
                              </p:par>
                            </p:childTnLst>
                          </p:cTn>
                        </p:par>
                        <p:par>
                          <p:cTn id="42" fill="hold" nodeType="afterGroup">
                            <p:stCondLst>
                              <p:cond delay="500"/>
                            </p:stCondLst>
                            <p:childTnLst>
                              <p:par>
                                <p:cTn id="43" presetID="44" presetClass="entr" presetSubtype="0" fill="hold" grpId="0" nodeType="afterEffect">
                                  <p:stCondLst>
                                    <p:cond delay="0"/>
                                  </p:stCondLst>
                                  <p:childTnLst>
                                    <p:set>
                                      <p:cBhvr>
                                        <p:cTn id="44" dur="1" fill="hold">
                                          <p:stCondLst>
                                            <p:cond delay="0"/>
                                          </p:stCondLst>
                                        </p:cTn>
                                        <p:tgtEl>
                                          <p:spTgt spid="3389446">
                                            <p:txEl>
                                              <p:pRg st="1" end="1"/>
                                            </p:txEl>
                                          </p:spTgt>
                                        </p:tgtEl>
                                        <p:attrNameLst>
                                          <p:attrName>style.visibility</p:attrName>
                                        </p:attrNameLst>
                                      </p:cBhvr>
                                      <p:to>
                                        <p:strVal val="visible"/>
                                      </p:to>
                                    </p:set>
                                    <p:animEffect transition="in" filter="fade">
                                      <p:cBhvr>
                                        <p:cTn id="45" dur="500"/>
                                        <p:tgtEl>
                                          <p:spTgt spid="3389446">
                                            <p:txEl>
                                              <p:pRg st="1" end="1"/>
                                            </p:txEl>
                                          </p:spTgt>
                                        </p:tgtEl>
                                      </p:cBhvr>
                                    </p:animEffect>
                                    <p:anim calcmode="lin" valueType="num">
                                      <p:cBhvr>
                                        <p:cTn id="46" dur="500" fill="hold"/>
                                        <p:tgtEl>
                                          <p:spTgt spid="3389446">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3389446">
                                            <p:txEl>
                                              <p:pRg st="1" end="1"/>
                                            </p:txEl>
                                          </p:spTgt>
                                        </p:tgtEl>
                                        <p:attrNameLst>
                                          <p:attrName>ppt_y</p:attrName>
                                        </p:attrNameLst>
                                      </p:cBhvr>
                                      <p:tavLst>
                                        <p:tav tm="0">
                                          <p:val>
                                            <p:strVal val="#ppt_y+.05"/>
                                          </p:val>
                                        </p:tav>
                                        <p:tav tm="100000">
                                          <p:val>
                                            <p:strVal val="#ppt_y"/>
                                          </p:val>
                                        </p:tav>
                                      </p:tavLst>
                                    </p:anim>
                                  </p:childTnLst>
                                </p:cTn>
                              </p:par>
                              <p:par>
                                <p:cTn id="48" presetID="44" presetClass="entr" presetSubtype="0" fill="hold" grpId="0" nodeType="withEffect">
                                  <p:stCondLst>
                                    <p:cond delay="0"/>
                                  </p:stCondLst>
                                  <p:childTnLst>
                                    <p:set>
                                      <p:cBhvr>
                                        <p:cTn id="49" dur="1" fill="hold">
                                          <p:stCondLst>
                                            <p:cond delay="0"/>
                                          </p:stCondLst>
                                        </p:cTn>
                                        <p:tgtEl>
                                          <p:spTgt spid="3389446">
                                            <p:txEl>
                                              <p:pRg st="2" end="2"/>
                                            </p:txEl>
                                          </p:spTgt>
                                        </p:tgtEl>
                                        <p:attrNameLst>
                                          <p:attrName>style.visibility</p:attrName>
                                        </p:attrNameLst>
                                      </p:cBhvr>
                                      <p:to>
                                        <p:strVal val="visible"/>
                                      </p:to>
                                    </p:set>
                                    <p:animEffect transition="in" filter="fade">
                                      <p:cBhvr>
                                        <p:cTn id="50" dur="500"/>
                                        <p:tgtEl>
                                          <p:spTgt spid="3389446">
                                            <p:txEl>
                                              <p:pRg st="2" end="2"/>
                                            </p:txEl>
                                          </p:spTgt>
                                        </p:tgtEl>
                                      </p:cBhvr>
                                    </p:animEffect>
                                    <p:anim calcmode="lin" valueType="num">
                                      <p:cBhvr>
                                        <p:cTn id="51" dur="500" fill="hold"/>
                                        <p:tgtEl>
                                          <p:spTgt spid="3389446">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3389446">
                                            <p:txEl>
                                              <p:pRg st="2" end="2"/>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3389446">
                                            <p:txEl>
                                              <p:pRg st="4" end="4"/>
                                            </p:txEl>
                                          </p:spTgt>
                                        </p:tgtEl>
                                        <p:attrNameLst>
                                          <p:attrName>style.visibility</p:attrName>
                                        </p:attrNameLst>
                                      </p:cBhvr>
                                      <p:to>
                                        <p:strVal val="visible"/>
                                      </p:to>
                                    </p:set>
                                    <p:animEffect transition="in" filter="fade">
                                      <p:cBhvr>
                                        <p:cTn id="55" dur="500"/>
                                        <p:tgtEl>
                                          <p:spTgt spid="3389446">
                                            <p:txEl>
                                              <p:pRg st="4" end="4"/>
                                            </p:txEl>
                                          </p:spTgt>
                                        </p:tgtEl>
                                      </p:cBhvr>
                                    </p:animEffect>
                                    <p:anim calcmode="lin" valueType="num">
                                      <p:cBhvr>
                                        <p:cTn id="56" dur="500" fill="hold"/>
                                        <p:tgtEl>
                                          <p:spTgt spid="3389446">
                                            <p:txEl>
                                              <p:pRg st="4" end="4"/>
                                            </p:txEl>
                                          </p:spTgt>
                                        </p:tgtEl>
                                        <p:attrNameLst>
                                          <p:attrName>ppt_x</p:attrName>
                                        </p:attrNameLst>
                                      </p:cBhvr>
                                      <p:tavLst>
                                        <p:tav tm="0">
                                          <p:val>
                                            <p:strVal val="#ppt_x"/>
                                          </p:val>
                                        </p:tav>
                                        <p:tav tm="100000">
                                          <p:val>
                                            <p:strVal val="#ppt_x"/>
                                          </p:val>
                                        </p:tav>
                                      </p:tavLst>
                                    </p:anim>
                                    <p:anim calcmode="lin" valueType="num">
                                      <p:cBhvr>
                                        <p:cTn id="57" dur="500" fill="hold"/>
                                        <p:tgtEl>
                                          <p:spTgt spid="3389446">
                                            <p:txEl>
                                              <p:pRg st="4" end="4"/>
                                            </p:txEl>
                                          </p:spTgt>
                                        </p:tgtEl>
                                        <p:attrNameLst>
                                          <p:attrName>ppt_y</p:attrName>
                                        </p:attrNameLst>
                                      </p:cBhvr>
                                      <p:tavLst>
                                        <p:tav tm="0">
                                          <p:val>
                                            <p:strVal val="#ppt_y+.05"/>
                                          </p:val>
                                        </p:tav>
                                        <p:tav tm="100000">
                                          <p:val>
                                            <p:strVal val="#ppt_y"/>
                                          </p:val>
                                        </p:tav>
                                      </p:tavLst>
                                    </p:anim>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3389449"/>
                                        </p:tgtEl>
                                        <p:attrNameLst>
                                          <p:attrName>style.visibility</p:attrName>
                                        </p:attrNameLst>
                                      </p:cBhvr>
                                      <p:to>
                                        <p:strVal val="visible"/>
                                      </p:to>
                                    </p:set>
                                    <p:animEffect transition="in" filter="wipe(left)">
                                      <p:cBhvr>
                                        <p:cTn id="61" dur="1000"/>
                                        <p:tgtEl>
                                          <p:spTgt spid="3389449"/>
                                        </p:tgtEl>
                                      </p:cBhvr>
                                    </p:animEffect>
                                  </p:childTnLst>
                                </p:cTn>
                              </p:par>
                              <p:par>
                                <p:cTn id="62" presetID="23" presetClass="entr" presetSubtype="16" fill="hold" grpId="1" nodeType="withEffect">
                                  <p:stCondLst>
                                    <p:cond delay="0"/>
                                  </p:stCondLst>
                                  <p:childTnLst>
                                    <p:set>
                                      <p:cBhvr>
                                        <p:cTn id="63" dur="1" fill="hold">
                                          <p:stCondLst>
                                            <p:cond delay="0"/>
                                          </p:stCondLst>
                                        </p:cTn>
                                        <p:tgtEl>
                                          <p:spTgt spid="3389448">
                                            <p:bg/>
                                          </p:spTgt>
                                        </p:tgtEl>
                                        <p:attrNameLst>
                                          <p:attrName>style.visibility</p:attrName>
                                        </p:attrNameLst>
                                      </p:cBhvr>
                                      <p:to>
                                        <p:strVal val="visible"/>
                                      </p:to>
                                    </p:set>
                                    <p:anim calcmode="lin" valueType="num">
                                      <p:cBhvr>
                                        <p:cTn id="64" dur="1000" fill="hold"/>
                                        <p:tgtEl>
                                          <p:spTgt spid="3389448">
                                            <p:bg/>
                                          </p:spTgt>
                                        </p:tgtEl>
                                        <p:attrNameLst>
                                          <p:attrName>ppt_w</p:attrName>
                                        </p:attrNameLst>
                                      </p:cBhvr>
                                      <p:tavLst>
                                        <p:tav tm="0">
                                          <p:val>
                                            <p:fltVal val="0"/>
                                          </p:val>
                                        </p:tav>
                                        <p:tav tm="100000">
                                          <p:val>
                                            <p:strVal val="#ppt_w"/>
                                          </p:val>
                                        </p:tav>
                                      </p:tavLst>
                                    </p:anim>
                                    <p:anim calcmode="lin" valueType="num">
                                      <p:cBhvr>
                                        <p:cTn id="65" dur="1000" fill="hold"/>
                                        <p:tgtEl>
                                          <p:spTgt spid="3389448">
                                            <p:bg/>
                                          </p:spTgt>
                                        </p:tgtEl>
                                        <p:attrNameLst>
                                          <p:attrName>ppt_h</p:attrName>
                                        </p:attrNameLst>
                                      </p:cBhvr>
                                      <p:tavLst>
                                        <p:tav tm="0">
                                          <p:val>
                                            <p:fltVal val="0"/>
                                          </p:val>
                                        </p:tav>
                                        <p:tav tm="100000">
                                          <p:val>
                                            <p:strVal val="#ppt_h"/>
                                          </p:val>
                                        </p:tav>
                                      </p:tavLst>
                                    </p:anim>
                                  </p:childTnLst>
                                </p:cTn>
                              </p:par>
                              <p:par>
                                <p:cTn id="66" presetID="44" presetClass="entr" presetSubtype="0" fill="hold" grpId="0" nodeType="withEffect">
                                  <p:stCondLst>
                                    <p:cond delay="0"/>
                                  </p:stCondLst>
                                  <p:childTnLst>
                                    <p:set>
                                      <p:cBhvr>
                                        <p:cTn id="67" dur="1" fill="hold">
                                          <p:stCondLst>
                                            <p:cond delay="0"/>
                                          </p:stCondLst>
                                        </p:cTn>
                                        <p:tgtEl>
                                          <p:spTgt spid="3389448">
                                            <p:bg/>
                                          </p:spTgt>
                                        </p:tgtEl>
                                        <p:attrNameLst>
                                          <p:attrName>style.visibility</p:attrName>
                                        </p:attrNameLst>
                                      </p:cBhvr>
                                      <p:to>
                                        <p:strVal val="visible"/>
                                      </p:to>
                                    </p:set>
                                    <p:animEffect transition="in" filter="fade">
                                      <p:cBhvr>
                                        <p:cTn id="68" dur="1000"/>
                                        <p:tgtEl>
                                          <p:spTgt spid="3389448">
                                            <p:bg/>
                                          </p:spTgt>
                                        </p:tgtEl>
                                      </p:cBhvr>
                                    </p:animEffect>
                                    <p:anim calcmode="lin" valueType="num">
                                      <p:cBhvr>
                                        <p:cTn id="69" dur="1000" fill="hold"/>
                                        <p:tgtEl>
                                          <p:spTgt spid="3389448">
                                            <p:bg/>
                                          </p:spTgt>
                                        </p:tgtEl>
                                        <p:attrNameLst>
                                          <p:attrName>ppt_x</p:attrName>
                                        </p:attrNameLst>
                                      </p:cBhvr>
                                      <p:tavLst>
                                        <p:tav tm="0">
                                          <p:val>
                                            <p:strVal val="#ppt_x"/>
                                          </p:val>
                                        </p:tav>
                                        <p:tav tm="100000">
                                          <p:val>
                                            <p:strVal val="#ppt_x"/>
                                          </p:val>
                                        </p:tav>
                                      </p:tavLst>
                                    </p:anim>
                                    <p:anim calcmode="lin" valueType="num">
                                      <p:cBhvr>
                                        <p:cTn id="70" dur="1000" fill="hold"/>
                                        <p:tgtEl>
                                          <p:spTgt spid="3389448">
                                            <p:bg/>
                                          </p:spTgt>
                                        </p:tgtEl>
                                        <p:attrNameLst>
                                          <p:attrName>ppt_y</p:attrName>
                                        </p:attrNameLst>
                                      </p:cBhvr>
                                      <p:tavLst>
                                        <p:tav tm="0">
                                          <p:val>
                                            <p:strVal val="#ppt_y+.05"/>
                                          </p:val>
                                        </p:tav>
                                        <p:tav tm="100000">
                                          <p:val>
                                            <p:strVal val="#ppt_y"/>
                                          </p:val>
                                        </p:tav>
                                      </p:tavLst>
                                    </p:anim>
                                  </p:childTnLst>
                                </p:cTn>
                              </p:par>
                              <p:par>
                                <p:cTn id="71" presetID="44" presetClass="entr" presetSubtype="0" fill="hold" grpId="0" nodeType="withEffect">
                                  <p:stCondLst>
                                    <p:cond delay="0"/>
                                  </p:stCondLst>
                                  <p:childTnLst>
                                    <p:set>
                                      <p:cBhvr>
                                        <p:cTn id="72" dur="1" fill="hold">
                                          <p:stCondLst>
                                            <p:cond delay="0"/>
                                          </p:stCondLst>
                                        </p:cTn>
                                        <p:tgtEl>
                                          <p:spTgt spid="3389448">
                                            <p:txEl>
                                              <p:pRg st="0" end="0"/>
                                            </p:txEl>
                                          </p:spTgt>
                                        </p:tgtEl>
                                        <p:attrNameLst>
                                          <p:attrName>style.visibility</p:attrName>
                                        </p:attrNameLst>
                                      </p:cBhvr>
                                      <p:to>
                                        <p:strVal val="visible"/>
                                      </p:to>
                                    </p:set>
                                    <p:animEffect transition="in" filter="fade">
                                      <p:cBhvr>
                                        <p:cTn id="73" dur="1000"/>
                                        <p:tgtEl>
                                          <p:spTgt spid="3389448">
                                            <p:txEl>
                                              <p:pRg st="0" end="0"/>
                                            </p:txEl>
                                          </p:spTgt>
                                        </p:tgtEl>
                                      </p:cBhvr>
                                    </p:animEffect>
                                    <p:anim calcmode="lin" valueType="num">
                                      <p:cBhvr>
                                        <p:cTn id="74" dur="1000" fill="hold"/>
                                        <p:tgtEl>
                                          <p:spTgt spid="3389448">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3389448">
                                            <p:txEl>
                                              <p:pRg st="0" end="0"/>
                                            </p:txEl>
                                          </p:spTgt>
                                        </p:tgtEl>
                                        <p:attrNameLst>
                                          <p:attrName>ppt_y</p:attrName>
                                        </p:attrNameLst>
                                      </p:cBhvr>
                                      <p:tavLst>
                                        <p:tav tm="0">
                                          <p:val>
                                            <p:strVal val="#ppt_y+.05"/>
                                          </p:val>
                                        </p:tav>
                                        <p:tav tm="100000">
                                          <p:val>
                                            <p:strVal val="#ppt_y"/>
                                          </p:val>
                                        </p:tav>
                                      </p:tavLst>
                                    </p:anim>
                                  </p:childTnLst>
                                </p:cTn>
                              </p:par>
                              <p:par>
                                <p:cTn id="76" presetID="44" presetClass="entr" presetSubtype="0" fill="hold" grpId="0" nodeType="withEffect">
                                  <p:stCondLst>
                                    <p:cond delay="0"/>
                                  </p:stCondLst>
                                  <p:childTnLst>
                                    <p:set>
                                      <p:cBhvr>
                                        <p:cTn id="77" dur="1" fill="hold">
                                          <p:stCondLst>
                                            <p:cond delay="0"/>
                                          </p:stCondLst>
                                        </p:cTn>
                                        <p:tgtEl>
                                          <p:spTgt spid="3389448">
                                            <p:txEl>
                                              <p:pRg st="1" end="1"/>
                                            </p:txEl>
                                          </p:spTgt>
                                        </p:tgtEl>
                                        <p:attrNameLst>
                                          <p:attrName>style.visibility</p:attrName>
                                        </p:attrNameLst>
                                      </p:cBhvr>
                                      <p:to>
                                        <p:strVal val="visible"/>
                                      </p:to>
                                    </p:set>
                                    <p:animEffect transition="in" filter="fade">
                                      <p:cBhvr>
                                        <p:cTn id="78" dur="1000"/>
                                        <p:tgtEl>
                                          <p:spTgt spid="3389448">
                                            <p:txEl>
                                              <p:pRg st="1" end="1"/>
                                            </p:txEl>
                                          </p:spTgt>
                                        </p:tgtEl>
                                      </p:cBhvr>
                                    </p:animEffect>
                                    <p:anim calcmode="lin" valueType="num">
                                      <p:cBhvr>
                                        <p:cTn id="79" dur="1000" fill="hold"/>
                                        <p:tgtEl>
                                          <p:spTgt spid="3389448">
                                            <p:txEl>
                                              <p:pRg st="1" end="1"/>
                                            </p:txEl>
                                          </p:spTgt>
                                        </p:tgtEl>
                                        <p:attrNameLst>
                                          <p:attrName>ppt_x</p:attrName>
                                        </p:attrNameLst>
                                      </p:cBhvr>
                                      <p:tavLst>
                                        <p:tav tm="0">
                                          <p:val>
                                            <p:strVal val="#ppt_x"/>
                                          </p:val>
                                        </p:tav>
                                        <p:tav tm="100000">
                                          <p:val>
                                            <p:strVal val="#ppt_x"/>
                                          </p:val>
                                        </p:tav>
                                      </p:tavLst>
                                    </p:anim>
                                    <p:anim calcmode="lin" valueType="num">
                                      <p:cBhvr>
                                        <p:cTn id="80" dur="1000" fill="hold"/>
                                        <p:tgtEl>
                                          <p:spTgt spid="3389448">
                                            <p:txEl>
                                              <p:pRg st="1" end="1"/>
                                            </p:txEl>
                                          </p:spTgt>
                                        </p:tgtEl>
                                        <p:attrNameLst>
                                          <p:attrName>ppt_y</p:attrName>
                                        </p:attrNameLst>
                                      </p:cBhvr>
                                      <p:tavLst>
                                        <p:tav tm="0">
                                          <p:val>
                                            <p:strVal val="#ppt_y+.05"/>
                                          </p:val>
                                        </p:tav>
                                        <p:tav tm="100000">
                                          <p:val>
                                            <p:strVal val="#ppt_y"/>
                                          </p:val>
                                        </p:tav>
                                      </p:tavLst>
                                    </p:anim>
                                  </p:childTnLst>
                                </p:cTn>
                              </p:par>
                              <p:par>
                                <p:cTn id="81" presetID="44" presetClass="entr" presetSubtype="0" fill="hold" grpId="0" nodeType="withEffect">
                                  <p:stCondLst>
                                    <p:cond delay="0"/>
                                  </p:stCondLst>
                                  <p:childTnLst>
                                    <p:set>
                                      <p:cBhvr>
                                        <p:cTn id="82" dur="1" fill="hold">
                                          <p:stCondLst>
                                            <p:cond delay="0"/>
                                          </p:stCondLst>
                                        </p:cTn>
                                        <p:tgtEl>
                                          <p:spTgt spid="3389448">
                                            <p:txEl>
                                              <p:pRg st="2" end="2"/>
                                            </p:txEl>
                                          </p:spTgt>
                                        </p:tgtEl>
                                        <p:attrNameLst>
                                          <p:attrName>style.visibility</p:attrName>
                                        </p:attrNameLst>
                                      </p:cBhvr>
                                      <p:to>
                                        <p:strVal val="visible"/>
                                      </p:to>
                                    </p:set>
                                    <p:animEffect transition="in" filter="fade">
                                      <p:cBhvr>
                                        <p:cTn id="83" dur="1000"/>
                                        <p:tgtEl>
                                          <p:spTgt spid="3389448">
                                            <p:txEl>
                                              <p:pRg st="2" end="2"/>
                                            </p:txEl>
                                          </p:spTgt>
                                        </p:tgtEl>
                                      </p:cBhvr>
                                    </p:animEffect>
                                    <p:anim calcmode="lin" valueType="num">
                                      <p:cBhvr>
                                        <p:cTn id="84" dur="1000" fill="hold"/>
                                        <p:tgtEl>
                                          <p:spTgt spid="3389448">
                                            <p:txEl>
                                              <p:pRg st="2" end="2"/>
                                            </p:txEl>
                                          </p:spTgt>
                                        </p:tgtEl>
                                        <p:attrNameLst>
                                          <p:attrName>ppt_x</p:attrName>
                                        </p:attrNameLst>
                                      </p:cBhvr>
                                      <p:tavLst>
                                        <p:tav tm="0">
                                          <p:val>
                                            <p:strVal val="#ppt_x"/>
                                          </p:val>
                                        </p:tav>
                                        <p:tav tm="100000">
                                          <p:val>
                                            <p:strVal val="#ppt_x"/>
                                          </p:val>
                                        </p:tav>
                                      </p:tavLst>
                                    </p:anim>
                                    <p:anim calcmode="lin" valueType="num">
                                      <p:cBhvr>
                                        <p:cTn id="85" dur="1000" fill="hold"/>
                                        <p:tgtEl>
                                          <p:spTgt spid="3389448">
                                            <p:txEl>
                                              <p:pRg st="2" end="2"/>
                                            </p:txEl>
                                          </p:spTgt>
                                        </p:tgtEl>
                                        <p:attrNameLst>
                                          <p:attrName>ppt_y</p:attrName>
                                        </p:attrNameLst>
                                      </p:cBhvr>
                                      <p:tavLst>
                                        <p:tav tm="0">
                                          <p:val>
                                            <p:strVal val="#ppt_y+.05"/>
                                          </p:val>
                                        </p:tav>
                                        <p:tav tm="100000">
                                          <p:val>
                                            <p:strVal val="#ppt_y"/>
                                          </p:val>
                                        </p:tav>
                                      </p:tavLst>
                                    </p:anim>
                                  </p:childTnLst>
                                </p:cTn>
                              </p:par>
                              <p:par>
                                <p:cTn id="86" presetID="44" presetClass="entr" presetSubtype="0" fill="hold" grpId="0" nodeType="withEffect">
                                  <p:stCondLst>
                                    <p:cond delay="0"/>
                                  </p:stCondLst>
                                  <p:childTnLst>
                                    <p:set>
                                      <p:cBhvr>
                                        <p:cTn id="87" dur="1" fill="hold">
                                          <p:stCondLst>
                                            <p:cond delay="0"/>
                                          </p:stCondLst>
                                        </p:cTn>
                                        <p:tgtEl>
                                          <p:spTgt spid="3389448">
                                            <p:txEl>
                                              <p:pRg st="3" end="3"/>
                                            </p:txEl>
                                          </p:spTgt>
                                        </p:tgtEl>
                                        <p:attrNameLst>
                                          <p:attrName>style.visibility</p:attrName>
                                        </p:attrNameLst>
                                      </p:cBhvr>
                                      <p:to>
                                        <p:strVal val="visible"/>
                                      </p:to>
                                    </p:set>
                                    <p:animEffect transition="in" filter="fade">
                                      <p:cBhvr>
                                        <p:cTn id="88" dur="1000"/>
                                        <p:tgtEl>
                                          <p:spTgt spid="3389448">
                                            <p:txEl>
                                              <p:pRg st="3" end="3"/>
                                            </p:txEl>
                                          </p:spTgt>
                                        </p:tgtEl>
                                      </p:cBhvr>
                                    </p:animEffect>
                                    <p:anim calcmode="lin" valueType="num">
                                      <p:cBhvr>
                                        <p:cTn id="89" dur="1000" fill="hold"/>
                                        <p:tgtEl>
                                          <p:spTgt spid="3389448">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3389448">
                                            <p:txEl>
                                              <p:pRg st="3" end="3"/>
                                            </p:txEl>
                                          </p:spTgt>
                                        </p:tgtEl>
                                        <p:attrNameLst>
                                          <p:attrName>ppt_y</p:attrName>
                                        </p:attrNameLst>
                                      </p:cBhvr>
                                      <p:tavLst>
                                        <p:tav tm="0">
                                          <p:val>
                                            <p:strVal val="#ppt_y+.05"/>
                                          </p:val>
                                        </p:tav>
                                        <p:tav tm="100000">
                                          <p:val>
                                            <p:strVal val="#ppt_y"/>
                                          </p:val>
                                        </p:tav>
                                      </p:tavLst>
                                    </p:anim>
                                  </p:childTnLst>
                                </p:cTn>
                              </p:par>
                              <p:par>
                                <p:cTn id="91" presetID="44" presetClass="entr" presetSubtype="0" fill="hold" grpId="0" nodeType="withEffect">
                                  <p:stCondLst>
                                    <p:cond delay="0"/>
                                  </p:stCondLst>
                                  <p:childTnLst>
                                    <p:set>
                                      <p:cBhvr>
                                        <p:cTn id="92" dur="1" fill="hold">
                                          <p:stCondLst>
                                            <p:cond delay="0"/>
                                          </p:stCondLst>
                                        </p:cTn>
                                        <p:tgtEl>
                                          <p:spTgt spid="3389448">
                                            <p:txEl>
                                              <p:pRg st="4" end="4"/>
                                            </p:txEl>
                                          </p:spTgt>
                                        </p:tgtEl>
                                        <p:attrNameLst>
                                          <p:attrName>style.visibility</p:attrName>
                                        </p:attrNameLst>
                                      </p:cBhvr>
                                      <p:to>
                                        <p:strVal val="visible"/>
                                      </p:to>
                                    </p:set>
                                    <p:animEffect transition="in" filter="fade">
                                      <p:cBhvr>
                                        <p:cTn id="93" dur="1000"/>
                                        <p:tgtEl>
                                          <p:spTgt spid="3389448">
                                            <p:txEl>
                                              <p:pRg st="4" end="4"/>
                                            </p:txEl>
                                          </p:spTgt>
                                        </p:tgtEl>
                                      </p:cBhvr>
                                    </p:animEffect>
                                    <p:anim calcmode="lin" valueType="num">
                                      <p:cBhvr>
                                        <p:cTn id="94" dur="1000" fill="hold"/>
                                        <p:tgtEl>
                                          <p:spTgt spid="3389448">
                                            <p:txEl>
                                              <p:pRg st="4" end="4"/>
                                            </p:txEl>
                                          </p:spTgt>
                                        </p:tgtEl>
                                        <p:attrNameLst>
                                          <p:attrName>ppt_x</p:attrName>
                                        </p:attrNameLst>
                                      </p:cBhvr>
                                      <p:tavLst>
                                        <p:tav tm="0">
                                          <p:val>
                                            <p:strVal val="#ppt_x"/>
                                          </p:val>
                                        </p:tav>
                                        <p:tav tm="100000">
                                          <p:val>
                                            <p:strVal val="#ppt_x"/>
                                          </p:val>
                                        </p:tav>
                                      </p:tavLst>
                                    </p:anim>
                                    <p:anim calcmode="lin" valueType="num">
                                      <p:cBhvr>
                                        <p:cTn id="95" dur="1000" fill="hold"/>
                                        <p:tgtEl>
                                          <p:spTgt spid="3389448">
                                            <p:txEl>
                                              <p:pRg st="4" end="4"/>
                                            </p:txEl>
                                          </p:spTgt>
                                        </p:tgtEl>
                                        <p:attrNameLst>
                                          <p:attrName>ppt_y</p:attrName>
                                        </p:attrNameLst>
                                      </p:cBhvr>
                                      <p:tavLst>
                                        <p:tav tm="0">
                                          <p:val>
                                            <p:strVal val="#ppt_y+.05"/>
                                          </p:val>
                                        </p:tav>
                                        <p:tav tm="100000">
                                          <p:val>
                                            <p:strVal val="#ppt_y"/>
                                          </p:val>
                                        </p:tav>
                                      </p:tavLst>
                                    </p:anim>
                                  </p:childTnLst>
                                </p:cTn>
                              </p:par>
                              <p:par>
                                <p:cTn id="96" presetID="44" presetClass="entr" presetSubtype="0" fill="hold" grpId="0" nodeType="withEffect">
                                  <p:stCondLst>
                                    <p:cond delay="0"/>
                                  </p:stCondLst>
                                  <p:childTnLst>
                                    <p:set>
                                      <p:cBhvr>
                                        <p:cTn id="97" dur="1" fill="hold">
                                          <p:stCondLst>
                                            <p:cond delay="0"/>
                                          </p:stCondLst>
                                        </p:cTn>
                                        <p:tgtEl>
                                          <p:spTgt spid="3389448">
                                            <p:txEl>
                                              <p:pRg st="5" end="5"/>
                                            </p:txEl>
                                          </p:spTgt>
                                        </p:tgtEl>
                                        <p:attrNameLst>
                                          <p:attrName>style.visibility</p:attrName>
                                        </p:attrNameLst>
                                      </p:cBhvr>
                                      <p:to>
                                        <p:strVal val="visible"/>
                                      </p:to>
                                    </p:set>
                                    <p:animEffect transition="in" filter="fade">
                                      <p:cBhvr>
                                        <p:cTn id="98" dur="1000"/>
                                        <p:tgtEl>
                                          <p:spTgt spid="3389448">
                                            <p:txEl>
                                              <p:pRg st="5" end="5"/>
                                            </p:txEl>
                                          </p:spTgt>
                                        </p:tgtEl>
                                      </p:cBhvr>
                                    </p:animEffect>
                                    <p:anim calcmode="lin" valueType="num">
                                      <p:cBhvr>
                                        <p:cTn id="99" dur="1000" fill="hold"/>
                                        <p:tgtEl>
                                          <p:spTgt spid="3389448">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3389448">
                                            <p:txEl>
                                              <p:pRg st="5" end="5"/>
                                            </p:txEl>
                                          </p:spTgt>
                                        </p:tgtEl>
                                        <p:attrNameLst>
                                          <p:attrName>ppt_y</p:attrName>
                                        </p:attrNameLst>
                                      </p:cBhvr>
                                      <p:tavLst>
                                        <p:tav tm="0">
                                          <p:val>
                                            <p:strVal val="#ppt_y+.05"/>
                                          </p:val>
                                        </p:tav>
                                        <p:tav tm="100000">
                                          <p:val>
                                            <p:strVal val="#ppt_y"/>
                                          </p:val>
                                        </p:tav>
                                      </p:tavLst>
                                    </p:anim>
                                  </p:childTnLst>
                                </p:cTn>
                              </p:par>
                              <p:par>
                                <p:cTn id="101" presetID="44" presetClass="entr" presetSubtype="0" fill="hold" grpId="0" nodeType="withEffect">
                                  <p:stCondLst>
                                    <p:cond delay="0"/>
                                  </p:stCondLst>
                                  <p:childTnLst>
                                    <p:set>
                                      <p:cBhvr>
                                        <p:cTn id="102" dur="1" fill="hold">
                                          <p:stCondLst>
                                            <p:cond delay="0"/>
                                          </p:stCondLst>
                                        </p:cTn>
                                        <p:tgtEl>
                                          <p:spTgt spid="3389448">
                                            <p:txEl>
                                              <p:pRg st="6" end="6"/>
                                            </p:txEl>
                                          </p:spTgt>
                                        </p:tgtEl>
                                        <p:attrNameLst>
                                          <p:attrName>style.visibility</p:attrName>
                                        </p:attrNameLst>
                                      </p:cBhvr>
                                      <p:to>
                                        <p:strVal val="visible"/>
                                      </p:to>
                                    </p:set>
                                    <p:animEffect transition="in" filter="fade">
                                      <p:cBhvr>
                                        <p:cTn id="103" dur="1000"/>
                                        <p:tgtEl>
                                          <p:spTgt spid="3389448">
                                            <p:txEl>
                                              <p:pRg st="6" end="6"/>
                                            </p:txEl>
                                          </p:spTgt>
                                        </p:tgtEl>
                                      </p:cBhvr>
                                    </p:animEffect>
                                    <p:anim calcmode="lin" valueType="num">
                                      <p:cBhvr>
                                        <p:cTn id="104" dur="1000" fill="hold"/>
                                        <p:tgtEl>
                                          <p:spTgt spid="3389448">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3389448">
                                            <p:txEl>
                                              <p:pRg st="6" end="6"/>
                                            </p:txEl>
                                          </p:spTgt>
                                        </p:tgtEl>
                                        <p:attrNameLst>
                                          <p:attrName>ppt_y</p:attrName>
                                        </p:attrNameLst>
                                      </p:cBhvr>
                                      <p:tavLst>
                                        <p:tav tm="0">
                                          <p:val>
                                            <p:strVal val="#ppt_y+.05"/>
                                          </p:val>
                                        </p:tav>
                                        <p:tav tm="100000">
                                          <p:val>
                                            <p:strVal val="#ppt_y"/>
                                          </p:val>
                                        </p:tav>
                                      </p:tavLst>
                                    </p:anim>
                                  </p:childTnLst>
                                </p:cTn>
                              </p:par>
                              <p:par>
                                <p:cTn id="106" presetID="44" presetClass="entr" presetSubtype="0" fill="hold" grpId="0" nodeType="withEffect">
                                  <p:stCondLst>
                                    <p:cond delay="0"/>
                                  </p:stCondLst>
                                  <p:childTnLst>
                                    <p:set>
                                      <p:cBhvr>
                                        <p:cTn id="107" dur="1" fill="hold">
                                          <p:stCondLst>
                                            <p:cond delay="0"/>
                                          </p:stCondLst>
                                        </p:cTn>
                                        <p:tgtEl>
                                          <p:spTgt spid="3389448">
                                            <p:txEl>
                                              <p:pRg st="7" end="7"/>
                                            </p:txEl>
                                          </p:spTgt>
                                        </p:tgtEl>
                                        <p:attrNameLst>
                                          <p:attrName>style.visibility</p:attrName>
                                        </p:attrNameLst>
                                      </p:cBhvr>
                                      <p:to>
                                        <p:strVal val="visible"/>
                                      </p:to>
                                    </p:set>
                                    <p:animEffect transition="in" filter="fade">
                                      <p:cBhvr>
                                        <p:cTn id="108" dur="1000"/>
                                        <p:tgtEl>
                                          <p:spTgt spid="3389448">
                                            <p:txEl>
                                              <p:pRg st="7" end="7"/>
                                            </p:txEl>
                                          </p:spTgt>
                                        </p:tgtEl>
                                      </p:cBhvr>
                                    </p:animEffect>
                                    <p:anim calcmode="lin" valueType="num">
                                      <p:cBhvr>
                                        <p:cTn id="109" dur="1000" fill="hold"/>
                                        <p:tgtEl>
                                          <p:spTgt spid="3389448">
                                            <p:txEl>
                                              <p:pRg st="7" end="7"/>
                                            </p:txEl>
                                          </p:spTgt>
                                        </p:tgtEl>
                                        <p:attrNameLst>
                                          <p:attrName>ppt_x</p:attrName>
                                        </p:attrNameLst>
                                      </p:cBhvr>
                                      <p:tavLst>
                                        <p:tav tm="0">
                                          <p:val>
                                            <p:strVal val="#ppt_x"/>
                                          </p:val>
                                        </p:tav>
                                        <p:tav tm="100000">
                                          <p:val>
                                            <p:strVal val="#ppt_x"/>
                                          </p:val>
                                        </p:tav>
                                      </p:tavLst>
                                    </p:anim>
                                    <p:anim calcmode="lin" valueType="num">
                                      <p:cBhvr>
                                        <p:cTn id="110" dur="1000" fill="hold"/>
                                        <p:tgtEl>
                                          <p:spTgt spid="3389448">
                                            <p:txEl>
                                              <p:pRg st="7" end="7"/>
                                            </p:txEl>
                                          </p:spTgt>
                                        </p:tgtEl>
                                        <p:attrNameLst>
                                          <p:attrName>ppt_y</p:attrName>
                                        </p:attrNameLst>
                                      </p:cBhvr>
                                      <p:tavLst>
                                        <p:tav tm="0">
                                          <p:val>
                                            <p:strVal val="#ppt_y+.05"/>
                                          </p:val>
                                        </p:tav>
                                        <p:tav tm="100000">
                                          <p:val>
                                            <p:strVal val="#ppt_y"/>
                                          </p:val>
                                        </p:tav>
                                      </p:tavLst>
                                    </p:anim>
                                  </p:childTnLst>
                                </p:cTn>
                              </p:par>
                              <p:par>
                                <p:cTn id="111" presetID="44" presetClass="entr" presetSubtype="0" fill="hold" grpId="0" nodeType="withEffect">
                                  <p:stCondLst>
                                    <p:cond delay="0"/>
                                  </p:stCondLst>
                                  <p:childTnLst>
                                    <p:set>
                                      <p:cBhvr>
                                        <p:cTn id="112" dur="1" fill="hold">
                                          <p:stCondLst>
                                            <p:cond delay="0"/>
                                          </p:stCondLst>
                                        </p:cTn>
                                        <p:tgtEl>
                                          <p:spTgt spid="3389448">
                                            <p:txEl>
                                              <p:pRg st="8" end="8"/>
                                            </p:txEl>
                                          </p:spTgt>
                                        </p:tgtEl>
                                        <p:attrNameLst>
                                          <p:attrName>style.visibility</p:attrName>
                                        </p:attrNameLst>
                                      </p:cBhvr>
                                      <p:to>
                                        <p:strVal val="visible"/>
                                      </p:to>
                                    </p:set>
                                    <p:animEffect transition="in" filter="fade">
                                      <p:cBhvr>
                                        <p:cTn id="113" dur="1000"/>
                                        <p:tgtEl>
                                          <p:spTgt spid="3389448">
                                            <p:txEl>
                                              <p:pRg st="8" end="8"/>
                                            </p:txEl>
                                          </p:spTgt>
                                        </p:tgtEl>
                                      </p:cBhvr>
                                    </p:animEffect>
                                    <p:anim calcmode="lin" valueType="num">
                                      <p:cBhvr>
                                        <p:cTn id="114" dur="1000" fill="hold"/>
                                        <p:tgtEl>
                                          <p:spTgt spid="3389448">
                                            <p:txEl>
                                              <p:pRg st="8" end="8"/>
                                            </p:txEl>
                                          </p:spTgt>
                                        </p:tgtEl>
                                        <p:attrNameLst>
                                          <p:attrName>ppt_x</p:attrName>
                                        </p:attrNameLst>
                                      </p:cBhvr>
                                      <p:tavLst>
                                        <p:tav tm="0">
                                          <p:val>
                                            <p:strVal val="#ppt_x"/>
                                          </p:val>
                                        </p:tav>
                                        <p:tav tm="100000">
                                          <p:val>
                                            <p:strVal val="#ppt_x"/>
                                          </p:val>
                                        </p:tav>
                                      </p:tavLst>
                                    </p:anim>
                                    <p:anim calcmode="lin" valueType="num">
                                      <p:cBhvr>
                                        <p:cTn id="115" dur="1000" fill="hold"/>
                                        <p:tgtEl>
                                          <p:spTgt spid="3389448">
                                            <p:txEl>
                                              <p:pRg st="8" end="8"/>
                                            </p:txEl>
                                          </p:spTgt>
                                        </p:tgtEl>
                                        <p:attrNameLst>
                                          <p:attrName>ppt_y</p:attrName>
                                        </p:attrNameLst>
                                      </p:cBhvr>
                                      <p:tavLst>
                                        <p:tav tm="0">
                                          <p:val>
                                            <p:strVal val="#ppt_y+.05"/>
                                          </p:val>
                                        </p:tav>
                                        <p:tav tm="100000">
                                          <p:val>
                                            <p:strVal val="#ppt_y"/>
                                          </p:val>
                                        </p:tav>
                                      </p:tavLst>
                                    </p:anim>
                                  </p:childTnLst>
                                </p:cTn>
                              </p:par>
                              <p:par>
                                <p:cTn id="116" presetID="44" presetClass="entr" presetSubtype="0" fill="hold" grpId="0" nodeType="withEffect">
                                  <p:stCondLst>
                                    <p:cond delay="0"/>
                                  </p:stCondLst>
                                  <p:childTnLst>
                                    <p:set>
                                      <p:cBhvr>
                                        <p:cTn id="117" dur="1" fill="hold">
                                          <p:stCondLst>
                                            <p:cond delay="0"/>
                                          </p:stCondLst>
                                        </p:cTn>
                                        <p:tgtEl>
                                          <p:spTgt spid="3389448">
                                            <p:txEl>
                                              <p:pRg st="9" end="9"/>
                                            </p:txEl>
                                          </p:spTgt>
                                        </p:tgtEl>
                                        <p:attrNameLst>
                                          <p:attrName>style.visibility</p:attrName>
                                        </p:attrNameLst>
                                      </p:cBhvr>
                                      <p:to>
                                        <p:strVal val="visible"/>
                                      </p:to>
                                    </p:set>
                                    <p:animEffect transition="in" filter="fade">
                                      <p:cBhvr>
                                        <p:cTn id="118" dur="1000"/>
                                        <p:tgtEl>
                                          <p:spTgt spid="3389448">
                                            <p:txEl>
                                              <p:pRg st="9" end="9"/>
                                            </p:txEl>
                                          </p:spTgt>
                                        </p:tgtEl>
                                      </p:cBhvr>
                                    </p:animEffect>
                                    <p:anim calcmode="lin" valueType="num">
                                      <p:cBhvr>
                                        <p:cTn id="119" dur="1000" fill="hold"/>
                                        <p:tgtEl>
                                          <p:spTgt spid="3389448">
                                            <p:txEl>
                                              <p:pRg st="9" end="9"/>
                                            </p:txEl>
                                          </p:spTgt>
                                        </p:tgtEl>
                                        <p:attrNameLst>
                                          <p:attrName>ppt_x</p:attrName>
                                        </p:attrNameLst>
                                      </p:cBhvr>
                                      <p:tavLst>
                                        <p:tav tm="0">
                                          <p:val>
                                            <p:strVal val="#ppt_x"/>
                                          </p:val>
                                        </p:tav>
                                        <p:tav tm="100000">
                                          <p:val>
                                            <p:strVal val="#ppt_x"/>
                                          </p:val>
                                        </p:tav>
                                      </p:tavLst>
                                    </p:anim>
                                    <p:anim calcmode="lin" valueType="num">
                                      <p:cBhvr>
                                        <p:cTn id="120" dur="1000" fill="hold"/>
                                        <p:tgtEl>
                                          <p:spTgt spid="3389448">
                                            <p:txEl>
                                              <p:pRg st="9" end="9"/>
                                            </p:txEl>
                                          </p:spTgt>
                                        </p:tgtEl>
                                        <p:attrNameLst>
                                          <p:attrName>ppt_y</p:attrName>
                                        </p:attrNameLst>
                                      </p:cBhvr>
                                      <p:tavLst>
                                        <p:tav tm="0">
                                          <p:val>
                                            <p:strVal val="#ppt_y+.05"/>
                                          </p:val>
                                        </p:tav>
                                        <p:tav tm="100000">
                                          <p:val>
                                            <p:strVal val="#ppt_y"/>
                                          </p:val>
                                        </p:tav>
                                      </p:tavLst>
                                    </p:anim>
                                  </p:childTnLst>
                                </p:cTn>
                              </p:par>
                              <p:par>
                                <p:cTn id="121" presetID="44" presetClass="entr" presetSubtype="0" fill="hold" grpId="0" nodeType="withEffect">
                                  <p:stCondLst>
                                    <p:cond delay="0"/>
                                  </p:stCondLst>
                                  <p:childTnLst>
                                    <p:set>
                                      <p:cBhvr>
                                        <p:cTn id="122" dur="1" fill="hold">
                                          <p:stCondLst>
                                            <p:cond delay="0"/>
                                          </p:stCondLst>
                                        </p:cTn>
                                        <p:tgtEl>
                                          <p:spTgt spid="3389448">
                                            <p:txEl>
                                              <p:pRg st="10" end="10"/>
                                            </p:txEl>
                                          </p:spTgt>
                                        </p:tgtEl>
                                        <p:attrNameLst>
                                          <p:attrName>style.visibility</p:attrName>
                                        </p:attrNameLst>
                                      </p:cBhvr>
                                      <p:to>
                                        <p:strVal val="visible"/>
                                      </p:to>
                                    </p:set>
                                    <p:animEffect transition="in" filter="fade">
                                      <p:cBhvr>
                                        <p:cTn id="123" dur="1000"/>
                                        <p:tgtEl>
                                          <p:spTgt spid="3389448">
                                            <p:txEl>
                                              <p:pRg st="10" end="10"/>
                                            </p:txEl>
                                          </p:spTgt>
                                        </p:tgtEl>
                                      </p:cBhvr>
                                    </p:animEffect>
                                    <p:anim calcmode="lin" valueType="num">
                                      <p:cBhvr>
                                        <p:cTn id="124" dur="1000" fill="hold"/>
                                        <p:tgtEl>
                                          <p:spTgt spid="3389448">
                                            <p:txEl>
                                              <p:pRg st="10" end="10"/>
                                            </p:txEl>
                                          </p:spTgt>
                                        </p:tgtEl>
                                        <p:attrNameLst>
                                          <p:attrName>ppt_x</p:attrName>
                                        </p:attrNameLst>
                                      </p:cBhvr>
                                      <p:tavLst>
                                        <p:tav tm="0">
                                          <p:val>
                                            <p:strVal val="#ppt_x"/>
                                          </p:val>
                                        </p:tav>
                                        <p:tav tm="100000">
                                          <p:val>
                                            <p:strVal val="#ppt_x"/>
                                          </p:val>
                                        </p:tav>
                                      </p:tavLst>
                                    </p:anim>
                                    <p:anim calcmode="lin" valueType="num">
                                      <p:cBhvr>
                                        <p:cTn id="125" dur="1000" fill="hold"/>
                                        <p:tgtEl>
                                          <p:spTgt spid="3389448">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2" grpId="0" uiExpand="1" build="p"/>
      <p:bldP spid="3389443" grpId="0"/>
      <p:bldP spid="3389446" grpId="0" uiExpand="1" build="p"/>
      <p:bldP spid="3389447" grpId="0"/>
      <p:bldP spid="3389448" grpId="0" build="p" animBg="1"/>
      <p:bldP spid="3389448" grpId="1" build="p" animBg="1"/>
      <p:bldP spid="338944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805634" name="Rectangle 2"/>
          <p:cNvSpPr>
            <a:spLocks noGrp="1" noChangeArrowheads="1"/>
          </p:cNvSpPr>
          <p:nvPr>
            <p:ph type="body" idx="1"/>
          </p:nvPr>
        </p:nvSpPr>
        <p:spPr>
          <a:xfrm>
            <a:off x="685800" y="2819400"/>
            <a:ext cx="7772400" cy="1371600"/>
          </a:xfrm>
        </p:spPr>
        <p:txBody>
          <a:bodyPr/>
          <a:lstStyle/>
          <a:p>
            <a:pPr algn="ctr" eaLnBrk="1" hangingPunct="1">
              <a:buFont typeface="Wingdings" pitchFamily="2" charset="2"/>
              <a:buNone/>
            </a:pPr>
            <a:r>
              <a:rPr lang="ca-ES" sz="7200" b="1" smtClean="0"/>
              <a:t>CASO CLINICO</a:t>
            </a:r>
          </a:p>
        </p:txBody>
      </p:sp>
      <p:sp>
        <p:nvSpPr>
          <p:cNvPr id="4805635" name="Rectangle 3"/>
          <p:cNvSpPr>
            <a:spLocks noChangeArrowheads="1"/>
          </p:cNvSpPr>
          <p:nvPr/>
        </p:nvSpPr>
        <p:spPr bwMode="auto">
          <a:xfrm>
            <a:off x="685800" y="6019800"/>
            <a:ext cx="8001000" cy="609600"/>
          </a:xfrm>
          <a:prstGeom prst="rect">
            <a:avLst/>
          </a:prstGeom>
          <a:noFill/>
          <a:ln w="9525">
            <a:noFill/>
            <a:miter lim="800000"/>
            <a:headEnd/>
            <a:tailEnd/>
          </a:ln>
        </p:spPr>
        <p:txBody>
          <a:bodyPr/>
          <a:lstStyle/>
          <a:p>
            <a:pPr marL="342900" indent="-342900" algn="r">
              <a:lnSpc>
                <a:spcPct val="90000"/>
              </a:lnSpc>
              <a:spcBef>
                <a:spcPct val="20000"/>
              </a:spcBef>
              <a:buClr>
                <a:schemeClr val="folHlink"/>
              </a:buClr>
              <a:buSzPct val="60000"/>
              <a:buFont typeface="Wingdings" pitchFamily="2" charset="2"/>
              <a:buNone/>
            </a:pPr>
            <a:r>
              <a:rPr lang="ca-ES" sz="2800" b="1">
                <a:latin typeface="Tahoma" pitchFamily="34" charset="0"/>
              </a:rPr>
              <a:t>Y si...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05634">
                                            <p:txEl>
                                              <p:pRg st="0" end="0"/>
                                            </p:txEl>
                                          </p:spTgt>
                                        </p:tgtEl>
                                        <p:attrNameLst>
                                          <p:attrName>style.visibility</p:attrName>
                                        </p:attrNameLst>
                                      </p:cBhvr>
                                      <p:to>
                                        <p:strVal val="visible"/>
                                      </p:to>
                                    </p:set>
                                    <p:animScale>
                                      <p:cBhvr>
                                        <p:cTn id="7" dur="1000" decel="50000" fill="hold">
                                          <p:stCondLst>
                                            <p:cond delay="0"/>
                                          </p:stCondLst>
                                        </p:cTn>
                                        <p:tgtEl>
                                          <p:spTgt spid="48056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05634">
                                            <p:txEl>
                                              <p:pRg st="0" end="0"/>
                                            </p:txEl>
                                          </p:spTgt>
                                        </p:tgtEl>
                                        <p:attrNameLst>
                                          <p:attrName>ppt_x</p:attrName>
                                          <p:attrName>ppt_y</p:attrName>
                                        </p:attrNameLst>
                                      </p:cBhvr>
                                    </p:animMotion>
                                    <p:animEffect transition="in" filter="fade">
                                      <p:cBhvr>
                                        <p:cTn id="9" dur="1000"/>
                                        <p:tgtEl>
                                          <p:spTgt spid="4805634">
                                            <p:txEl>
                                              <p:pRg st="0" end="0"/>
                                            </p:txEl>
                                          </p:spTgt>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4805635">
                                            <p:txEl>
                                              <p:pRg st="0" end="0"/>
                                            </p:txEl>
                                          </p:spTgt>
                                        </p:tgtEl>
                                        <p:attrNameLst>
                                          <p:attrName>style.visibility</p:attrName>
                                        </p:attrNameLst>
                                      </p:cBhvr>
                                      <p:to>
                                        <p:strVal val="visible"/>
                                      </p:to>
                                    </p:set>
                                    <p:animEffect transition="in" filter="fade">
                                      <p:cBhvr>
                                        <p:cTn id="13" dur="500"/>
                                        <p:tgtEl>
                                          <p:spTgt spid="4805635">
                                            <p:txEl>
                                              <p:pRg st="0" end="0"/>
                                            </p:txEl>
                                          </p:spTgt>
                                        </p:tgtEl>
                                      </p:cBhvr>
                                    </p:animEffect>
                                    <p:anim calcmode="lin" valueType="num">
                                      <p:cBhvr>
                                        <p:cTn id="14" dur="500" fill="hold"/>
                                        <p:tgtEl>
                                          <p:spTgt spid="480563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80563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5634" grpId="0" build="p"/>
      <p:bldP spid="480563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5001218" name="Rectangle 2"/>
          <p:cNvSpPr>
            <a:spLocks noGrp="1" noChangeArrowheads="1"/>
          </p:cNvSpPr>
          <p:nvPr>
            <p:ph type="body" idx="1"/>
          </p:nvPr>
        </p:nvSpPr>
        <p:spPr>
          <a:xfrm>
            <a:off x="381000" y="1143000"/>
            <a:ext cx="8458200" cy="5029200"/>
          </a:xfrm>
        </p:spPr>
        <p:txBody>
          <a:bodyPr/>
          <a:lstStyle/>
          <a:p>
            <a:pPr eaLnBrk="1" hangingPunct="1"/>
            <a:r>
              <a:rPr lang="ca-ES" sz="2800" b="1" smtClean="0">
                <a:solidFill>
                  <a:srgbClr val="F1F9F8"/>
                </a:solidFill>
              </a:rPr>
              <a:t>Inicio </a:t>
            </a:r>
            <a:r>
              <a:rPr lang="ca-ES" sz="2800" b="1" smtClean="0">
                <a:solidFill>
                  <a:srgbClr val="F1F9F8"/>
                </a:solidFill>
                <a:sym typeface="Wingdings" pitchFamily="2" charset="2"/>
              </a:rPr>
              <a:t></a:t>
            </a:r>
            <a:r>
              <a:rPr lang="ca-ES" sz="2800" b="1" smtClean="0">
                <a:solidFill>
                  <a:srgbClr val="F1F9F8"/>
                </a:solidFill>
              </a:rPr>
              <a:t> 15.35h</a:t>
            </a:r>
          </a:p>
          <a:p>
            <a:pPr eaLnBrk="1" hangingPunct="1"/>
            <a:endParaRPr lang="es-ES" sz="2800" b="1" smtClean="0">
              <a:solidFill>
                <a:srgbClr val="F1F9F8"/>
              </a:solidFill>
            </a:endParaRPr>
          </a:p>
          <a:p>
            <a:pPr eaLnBrk="1" hangingPunct="1"/>
            <a:endParaRPr lang="es-ES" sz="2800" b="1" smtClean="0">
              <a:solidFill>
                <a:srgbClr val="F1F9F8"/>
              </a:solidFill>
            </a:endParaRPr>
          </a:p>
          <a:p>
            <a:pPr eaLnBrk="1" hangingPunct="1"/>
            <a:endParaRPr lang="es-ES" sz="2800" b="1" smtClean="0">
              <a:solidFill>
                <a:srgbClr val="F1F9F8"/>
              </a:solidFill>
            </a:endParaRPr>
          </a:p>
          <a:p>
            <a:pPr eaLnBrk="1" hangingPunct="1"/>
            <a:endParaRPr lang="es-ES" sz="2800" b="1" smtClean="0">
              <a:solidFill>
                <a:srgbClr val="F1F9F8"/>
              </a:solidFill>
            </a:endParaRPr>
          </a:p>
          <a:p>
            <a:pPr eaLnBrk="1" hangingPunct="1"/>
            <a:endParaRPr lang="ca-ES" sz="2800" b="1" smtClean="0">
              <a:solidFill>
                <a:srgbClr val="F1F9F8"/>
              </a:solidFill>
            </a:endParaRPr>
          </a:p>
          <a:p>
            <a:pPr eaLnBrk="1" hangingPunct="1"/>
            <a:endParaRPr lang="ca-ES" sz="2800" b="1" smtClean="0"/>
          </a:p>
          <a:p>
            <a:pPr eaLnBrk="1" hangingPunct="1"/>
            <a:r>
              <a:rPr lang="ca-ES" sz="2800" b="1" smtClean="0"/>
              <a:t>Llegada a urgencias </a:t>
            </a:r>
            <a:r>
              <a:rPr lang="ca-ES" sz="2800" b="1" smtClean="0">
                <a:sym typeface="Wingdings" pitchFamily="2" charset="2"/>
              </a:rPr>
              <a:t></a:t>
            </a:r>
            <a:r>
              <a:rPr lang="ca-ES" sz="2800" b="1" smtClean="0"/>
              <a:t> 16.05h</a:t>
            </a:r>
          </a:p>
          <a:p>
            <a:pPr eaLnBrk="1" hangingPunct="1"/>
            <a:r>
              <a:rPr lang="ca-ES" sz="2800" b="1" smtClean="0"/>
              <a:t>Valoración NRL</a:t>
            </a:r>
          </a:p>
          <a:p>
            <a:pPr eaLnBrk="1" hangingPunct="1">
              <a:buFont typeface="Wingdings" pitchFamily="2" charset="2"/>
              <a:buNone/>
            </a:pPr>
            <a:r>
              <a:rPr lang="ca-ES" sz="2800" b="1" smtClean="0"/>
              <a:t>		NIHSS 11 (0-0-0-0-0-2-4-2-1-0-0-1-1)</a:t>
            </a:r>
          </a:p>
        </p:txBody>
      </p:sp>
      <p:sp>
        <p:nvSpPr>
          <p:cNvPr id="4748291" name="Rectangle 3"/>
          <p:cNvSpPr>
            <a:spLocks noGrp="1" noChangeArrowheads="1"/>
          </p:cNvSpPr>
          <p:nvPr>
            <p:ph type="title"/>
          </p:nvPr>
        </p:nvSpPr>
        <p:spPr>
          <a:xfrm>
            <a:off x="4038600" y="228600"/>
            <a:ext cx="4829175" cy="533400"/>
          </a:xfrm>
          <a:solidFill>
            <a:schemeClr val="folHlink">
              <a:alpha val="50000"/>
            </a:schemeClr>
          </a:solidFill>
          <a:ln w="3175">
            <a:solidFill>
              <a:schemeClr val="tx2"/>
            </a:solidFill>
          </a:ln>
        </p:spPr>
        <p:txBody>
          <a:bodyPr/>
          <a:lstStyle/>
          <a:p>
            <a:pPr algn="ctr" eaLnBrk="1" hangingPunct="1">
              <a:defRPr/>
            </a:pPr>
            <a:r>
              <a:rPr lang="ca-ES" sz="2800" b="1">
                <a:effectLst>
                  <a:outerShdw blurRad="38100" dist="38100" dir="2700000" algn="tl">
                    <a:srgbClr val="000000"/>
                  </a:outerShdw>
                </a:effectLst>
              </a:rPr>
              <a:t>♂ 62a – hemiparesia Izq</a:t>
            </a:r>
            <a:endParaRPr lang="es-ES" sz="2800" b="1">
              <a:effectLst>
                <a:outerShdw blurRad="38100" dist="38100" dir="2700000" algn="tl">
                  <a:srgbClr val="000000"/>
                </a:outerShdw>
              </a:effectLst>
            </a:endParaRPr>
          </a:p>
        </p:txBody>
      </p:sp>
      <p:pic>
        <p:nvPicPr>
          <p:cNvPr id="5" name="Picture 14" descr="ambulance"/>
          <p:cNvPicPr>
            <a:picLocks noChangeAspect="1" noChangeArrowheads="1"/>
          </p:cNvPicPr>
          <p:nvPr/>
        </p:nvPicPr>
        <p:blipFill>
          <a:blip r:embed="rId2"/>
          <a:srcRect/>
          <a:stretch>
            <a:fillRect/>
          </a:stretch>
        </p:blipFill>
        <p:spPr bwMode="auto">
          <a:xfrm>
            <a:off x="2444750" y="1981200"/>
            <a:ext cx="250825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8210" name="Rectangle 2"/>
          <p:cNvSpPr>
            <a:spLocks noGrp="1" noChangeArrowheads="1"/>
          </p:cNvSpPr>
          <p:nvPr>
            <p:ph type="title"/>
          </p:nvPr>
        </p:nvSpPr>
        <p:spPr>
          <a:xfrm>
            <a:off x="381000" y="1890713"/>
            <a:ext cx="4114800" cy="2605087"/>
          </a:xfrm>
        </p:spPr>
        <p:txBody>
          <a:bodyPr/>
          <a:lstStyle/>
          <a:p>
            <a:pPr algn="ctr" eaLnBrk="1" hangingPunct="1"/>
            <a:r>
              <a:rPr lang="es-ES" sz="3600" b="1" smtClean="0">
                <a:solidFill>
                  <a:schemeClr val="tx1"/>
                </a:solidFill>
              </a:rPr>
              <a:t>“Cada minuto que pasa, es un minuto menos...”</a:t>
            </a:r>
          </a:p>
        </p:txBody>
      </p:sp>
      <p:pic>
        <p:nvPicPr>
          <p:cNvPr id="4958211" name="Picture 3" descr="TIEMPO ES CEREBRO"/>
          <p:cNvPicPr>
            <a:picLocks noChangeAspect="1" noChangeArrowheads="1"/>
          </p:cNvPicPr>
          <p:nvPr/>
        </p:nvPicPr>
        <p:blipFill>
          <a:blip r:embed="rId3"/>
          <a:srcRect/>
          <a:stretch>
            <a:fillRect/>
          </a:stretch>
        </p:blipFill>
        <p:spPr bwMode="auto">
          <a:xfrm>
            <a:off x="4719638" y="2357438"/>
            <a:ext cx="3890962" cy="3890962"/>
          </a:xfrm>
          <a:prstGeom prst="rect">
            <a:avLst/>
          </a:prstGeom>
          <a:noFill/>
          <a:ln w="76200" cmpd="tri">
            <a:solidFill>
              <a:schemeClr val="bg1"/>
            </a:solidFill>
            <a:miter lim="800000"/>
            <a:headEnd/>
            <a:tailEnd/>
          </a:ln>
        </p:spPr>
      </p:pic>
      <p:sp>
        <p:nvSpPr>
          <p:cNvPr id="4958212" name="Text Box 4"/>
          <p:cNvSpPr txBox="1">
            <a:spLocks noChangeArrowheads="1"/>
          </p:cNvSpPr>
          <p:nvPr/>
        </p:nvSpPr>
        <p:spPr bwMode="auto">
          <a:xfrm>
            <a:off x="914400" y="4724400"/>
            <a:ext cx="3276600" cy="1508125"/>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gn="ctr">
              <a:spcBef>
                <a:spcPct val="50000"/>
              </a:spcBef>
              <a:defRPr/>
            </a:pPr>
            <a:r>
              <a:rPr lang="es-ES" sz="4400" b="1">
                <a:solidFill>
                  <a:srgbClr val="003366"/>
                </a:solidFill>
                <a:effectLst>
                  <a:outerShdw blurRad="38100" dist="38100" dir="2700000" algn="tl">
                    <a:srgbClr val="000000"/>
                  </a:outerShdw>
                </a:effectLst>
                <a:latin typeface="Tahoma" pitchFamily="34" charset="0"/>
              </a:rPr>
              <a:t>Tiempo es cerebro</a:t>
            </a:r>
          </a:p>
        </p:txBody>
      </p:sp>
      <p:sp>
        <p:nvSpPr>
          <p:cNvPr id="4958213" name="Rectangle 5"/>
          <p:cNvSpPr>
            <a:spLocks noChangeArrowheads="1"/>
          </p:cNvSpPr>
          <p:nvPr/>
        </p:nvSpPr>
        <p:spPr bwMode="auto">
          <a:xfrm>
            <a:off x="1150938" y="214313"/>
            <a:ext cx="7793037" cy="1462087"/>
          </a:xfrm>
          <a:prstGeom prst="rect">
            <a:avLst/>
          </a:prstGeom>
          <a:noFill/>
          <a:ln>
            <a:noFill/>
          </a:ln>
          <a:effectLst/>
          <a:extLst/>
        </p:spPr>
        <p:txBody>
          <a:bodyPr anchor="b"/>
          <a:lstStyle/>
          <a:p>
            <a:pPr algn="ctr">
              <a:defRPr/>
            </a:pPr>
            <a:r>
              <a:rPr lang="es-ES" sz="4400" b="1">
                <a:solidFill>
                  <a:schemeClr val="tx2"/>
                </a:solidFill>
                <a:effectLst>
                  <a:outerShdw blurRad="38100" dist="38100" dir="2700000" algn="tl">
                    <a:srgbClr val="000000"/>
                  </a:outerShdw>
                </a:effectLst>
                <a:latin typeface="Tahoma" pitchFamily="34" charset="0"/>
              </a:rPr>
              <a:t>Tratamiento ictus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58210"/>
                                        </p:tgtEl>
                                        <p:attrNameLst>
                                          <p:attrName>style.visibility</p:attrName>
                                        </p:attrNameLst>
                                      </p:cBhvr>
                                      <p:to>
                                        <p:strVal val="visible"/>
                                      </p:to>
                                    </p:set>
                                    <p:anim calcmode="lin" valueType="num">
                                      <p:cBhvr>
                                        <p:cTn id="7" dur="1000" fill="hold"/>
                                        <p:tgtEl>
                                          <p:spTgt spid="4958210"/>
                                        </p:tgtEl>
                                        <p:attrNameLst>
                                          <p:attrName>ppt_x</p:attrName>
                                        </p:attrNameLst>
                                      </p:cBhvr>
                                      <p:tavLst>
                                        <p:tav tm="0">
                                          <p:val>
                                            <p:strVal val="#ppt_x-.2"/>
                                          </p:val>
                                        </p:tav>
                                        <p:tav tm="100000">
                                          <p:val>
                                            <p:strVal val="#ppt_x"/>
                                          </p:val>
                                        </p:tav>
                                      </p:tavLst>
                                    </p:anim>
                                    <p:anim calcmode="lin" valueType="num">
                                      <p:cBhvr>
                                        <p:cTn id="8" dur="1000" fill="hold"/>
                                        <p:tgtEl>
                                          <p:spTgt spid="4958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58210"/>
                                        </p:tgtEl>
                                      </p:cBhvr>
                                    </p:animEffect>
                                  </p:childTnLst>
                                </p:cTn>
                              </p:par>
                              <p:par>
                                <p:cTn id="10" presetID="10" presetClass="entr" presetSubtype="0" fill="hold" nodeType="withEffect">
                                  <p:stCondLst>
                                    <p:cond delay="0"/>
                                  </p:stCondLst>
                                  <p:childTnLst>
                                    <p:set>
                                      <p:cBhvr>
                                        <p:cTn id="11" dur="1" fill="hold">
                                          <p:stCondLst>
                                            <p:cond delay="0"/>
                                          </p:stCondLst>
                                        </p:cTn>
                                        <p:tgtEl>
                                          <p:spTgt spid="4958211"/>
                                        </p:tgtEl>
                                        <p:attrNameLst>
                                          <p:attrName>style.visibility</p:attrName>
                                        </p:attrNameLst>
                                      </p:cBhvr>
                                      <p:to>
                                        <p:strVal val="visible"/>
                                      </p:to>
                                    </p:set>
                                    <p:animEffect transition="in" filter="fade">
                                      <p:cBhvr>
                                        <p:cTn id="12" dur="2000"/>
                                        <p:tgtEl>
                                          <p:spTgt spid="4958211"/>
                                        </p:tgtEl>
                                      </p:cBhvr>
                                    </p:animEffect>
                                  </p:childTnLst>
                                </p:cTn>
                              </p:par>
                              <p:par>
                                <p:cTn id="13" presetID="40" presetClass="entr" presetSubtype="0" fill="hold" grpId="0" nodeType="withEffect">
                                  <p:stCondLst>
                                    <p:cond delay="0"/>
                                  </p:stCondLst>
                                  <p:iterate type="lt">
                                    <p:tmPct val="10000"/>
                                  </p:iterate>
                                  <p:childTnLst>
                                    <p:set>
                                      <p:cBhvr>
                                        <p:cTn id="14" dur="1" fill="hold">
                                          <p:stCondLst>
                                            <p:cond delay="0"/>
                                          </p:stCondLst>
                                        </p:cTn>
                                        <p:tgtEl>
                                          <p:spTgt spid="4958212"/>
                                        </p:tgtEl>
                                        <p:attrNameLst>
                                          <p:attrName>style.visibility</p:attrName>
                                        </p:attrNameLst>
                                      </p:cBhvr>
                                      <p:to>
                                        <p:strVal val="visible"/>
                                      </p:to>
                                    </p:set>
                                    <p:animEffect transition="in" filter="fade">
                                      <p:cBhvr>
                                        <p:cTn id="15" dur="1000"/>
                                        <p:tgtEl>
                                          <p:spTgt spid="4958212"/>
                                        </p:tgtEl>
                                      </p:cBhvr>
                                    </p:animEffect>
                                    <p:anim calcmode="lin" valueType="num">
                                      <p:cBhvr>
                                        <p:cTn id="16" dur="1000" fill="hold"/>
                                        <p:tgtEl>
                                          <p:spTgt spid="4958212"/>
                                        </p:tgtEl>
                                        <p:attrNameLst>
                                          <p:attrName>ppt_x</p:attrName>
                                        </p:attrNameLst>
                                      </p:cBhvr>
                                      <p:tavLst>
                                        <p:tav tm="0">
                                          <p:val>
                                            <p:strVal val="#ppt_x-.1"/>
                                          </p:val>
                                        </p:tav>
                                        <p:tav tm="100000">
                                          <p:val>
                                            <p:strVal val="#ppt_x"/>
                                          </p:val>
                                        </p:tav>
                                      </p:tavLst>
                                    </p:anim>
                                    <p:anim calcmode="lin" valueType="num">
                                      <p:cBhvr>
                                        <p:cTn id="17" dur="1000" fill="hold"/>
                                        <p:tgtEl>
                                          <p:spTgt spid="4958212"/>
                                        </p:tgtEl>
                                        <p:attrNameLst>
                                          <p:attrName>ppt_y</p:attrName>
                                        </p:attrNameLst>
                                      </p:cBhvr>
                                      <p:tavLst>
                                        <p:tav tm="0">
                                          <p:val>
                                            <p:strVal val="#ppt_y"/>
                                          </p:val>
                                        </p:tav>
                                        <p:tav tm="100000">
                                          <p:val>
                                            <p:strVal val="#ppt_y"/>
                                          </p:val>
                                        </p:tav>
                                      </p:tavLst>
                                    </p:anim>
                                  </p:childTnLst>
                                </p:cTn>
                              </p:par>
                              <p:par>
                                <p:cTn id="18" presetID="29" presetClass="entr" presetSubtype="0" fill="hold" grpId="0" nodeType="withEffect">
                                  <p:stCondLst>
                                    <p:cond delay="0"/>
                                  </p:stCondLst>
                                  <p:childTnLst>
                                    <p:set>
                                      <p:cBhvr>
                                        <p:cTn id="19" dur="1" fill="hold">
                                          <p:stCondLst>
                                            <p:cond delay="0"/>
                                          </p:stCondLst>
                                        </p:cTn>
                                        <p:tgtEl>
                                          <p:spTgt spid="4958213"/>
                                        </p:tgtEl>
                                        <p:attrNameLst>
                                          <p:attrName>style.visibility</p:attrName>
                                        </p:attrNameLst>
                                      </p:cBhvr>
                                      <p:to>
                                        <p:strVal val="visible"/>
                                      </p:to>
                                    </p:set>
                                    <p:anim calcmode="lin" valueType="num">
                                      <p:cBhvr>
                                        <p:cTn id="20" dur="1000" fill="hold"/>
                                        <p:tgtEl>
                                          <p:spTgt spid="4958213"/>
                                        </p:tgtEl>
                                        <p:attrNameLst>
                                          <p:attrName>ppt_x</p:attrName>
                                        </p:attrNameLst>
                                      </p:cBhvr>
                                      <p:tavLst>
                                        <p:tav tm="0">
                                          <p:val>
                                            <p:strVal val="#ppt_x-.2"/>
                                          </p:val>
                                        </p:tav>
                                        <p:tav tm="100000">
                                          <p:val>
                                            <p:strVal val="#ppt_x"/>
                                          </p:val>
                                        </p:tav>
                                      </p:tavLst>
                                    </p:anim>
                                    <p:anim calcmode="lin" valueType="num">
                                      <p:cBhvr>
                                        <p:cTn id="21" dur="1000" fill="hold"/>
                                        <p:tgtEl>
                                          <p:spTgt spid="495821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95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8210" grpId="0"/>
      <p:bldP spid="4958212" grpId="0" animBg="1"/>
      <p:bldP spid="495821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508098" name="Object 59"/>
          <p:cNvGraphicFramePr>
            <a:graphicFrameLocks noChangeAspect="1"/>
          </p:cNvGraphicFramePr>
          <p:nvPr/>
        </p:nvGraphicFramePr>
        <p:xfrm>
          <a:off x="50800" y="4267200"/>
          <a:ext cx="2235200" cy="2590800"/>
        </p:xfrm>
        <a:graphic>
          <a:graphicData uri="http://schemas.openxmlformats.org/presentationml/2006/ole">
            <p:oleObj spid="_x0000_s5508155" name="Imatge de mapa de bits" r:id="rId4" imgW="3238952" imgH="3905795" progId="PBrush">
              <p:embed/>
            </p:oleObj>
          </a:graphicData>
        </a:graphic>
      </p:graphicFrame>
      <p:graphicFrame>
        <p:nvGraphicFramePr>
          <p:cNvPr id="5508099" name="Object 60"/>
          <p:cNvGraphicFramePr>
            <a:graphicFrameLocks noChangeAspect="1"/>
          </p:cNvGraphicFramePr>
          <p:nvPr/>
        </p:nvGraphicFramePr>
        <p:xfrm>
          <a:off x="2336800" y="4267200"/>
          <a:ext cx="2235200" cy="2590800"/>
        </p:xfrm>
        <a:graphic>
          <a:graphicData uri="http://schemas.openxmlformats.org/presentationml/2006/ole">
            <p:oleObj spid="_x0000_s5508156" name="Imatge de mapa de bits" r:id="rId5" imgW="3305428" imgH="3972013" progId="PBrush">
              <p:embed/>
            </p:oleObj>
          </a:graphicData>
        </a:graphic>
      </p:graphicFrame>
      <p:graphicFrame>
        <p:nvGraphicFramePr>
          <p:cNvPr id="5508100" name="Object 61"/>
          <p:cNvGraphicFramePr>
            <a:graphicFrameLocks noChangeAspect="1"/>
          </p:cNvGraphicFramePr>
          <p:nvPr/>
        </p:nvGraphicFramePr>
        <p:xfrm>
          <a:off x="4625975" y="4267200"/>
          <a:ext cx="2232025" cy="2590800"/>
        </p:xfrm>
        <a:graphic>
          <a:graphicData uri="http://schemas.openxmlformats.org/presentationml/2006/ole">
            <p:oleObj spid="_x0000_s5508157" name="Imatge de mapa de bits" r:id="rId6" imgW="3305428" imgH="3972013" progId="PBrush">
              <p:embed/>
            </p:oleObj>
          </a:graphicData>
        </a:graphic>
      </p:graphicFrame>
      <p:graphicFrame>
        <p:nvGraphicFramePr>
          <p:cNvPr id="5508101" name="Object 62"/>
          <p:cNvGraphicFramePr>
            <a:graphicFrameLocks noChangeAspect="1"/>
          </p:cNvGraphicFramePr>
          <p:nvPr/>
        </p:nvGraphicFramePr>
        <p:xfrm>
          <a:off x="6911975" y="4267200"/>
          <a:ext cx="2232025" cy="2590800"/>
        </p:xfrm>
        <a:graphic>
          <a:graphicData uri="http://schemas.openxmlformats.org/presentationml/2006/ole">
            <p:oleObj spid="_x0000_s5508158" name="Imatge de mapa de bits" r:id="rId7" imgW="3305428" imgH="3972013" progId="PBrush">
              <p:embed/>
            </p:oleObj>
          </a:graphicData>
        </a:graphic>
      </p:graphicFrame>
      <p:sp>
        <p:nvSpPr>
          <p:cNvPr id="5508159" name="Oval 6"/>
          <p:cNvSpPr>
            <a:spLocks noChangeArrowheads="1"/>
          </p:cNvSpPr>
          <p:nvPr/>
        </p:nvSpPr>
        <p:spPr bwMode="auto">
          <a:xfrm>
            <a:off x="2681288" y="2259013"/>
            <a:ext cx="2195512" cy="1627187"/>
          </a:xfrm>
          <a:prstGeom prst="ellipse">
            <a:avLst/>
          </a:prstGeom>
          <a:solidFill>
            <a:srgbClr val="0099CC"/>
          </a:solidFill>
          <a:ln w="9525">
            <a:solidFill>
              <a:schemeClr val="bg1"/>
            </a:solidFill>
            <a:round/>
            <a:headEnd/>
            <a:tailEnd/>
          </a:ln>
        </p:spPr>
        <p:txBody>
          <a:bodyPr wrap="none" anchor="ctr"/>
          <a:lstStyle/>
          <a:p>
            <a:endParaRPr lang="en-US"/>
          </a:p>
        </p:txBody>
      </p:sp>
      <p:sp>
        <p:nvSpPr>
          <p:cNvPr id="5508160" name="Oval 7"/>
          <p:cNvSpPr>
            <a:spLocks noChangeArrowheads="1"/>
          </p:cNvSpPr>
          <p:nvPr/>
        </p:nvSpPr>
        <p:spPr bwMode="auto">
          <a:xfrm>
            <a:off x="6354763" y="966788"/>
            <a:ext cx="2179637" cy="1685925"/>
          </a:xfrm>
          <a:prstGeom prst="ellipse">
            <a:avLst/>
          </a:prstGeom>
          <a:solidFill>
            <a:srgbClr val="0099CC"/>
          </a:solidFill>
          <a:ln w="9525">
            <a:solidFill>
              <a:schemeClr val="bg1"/>
            </a:solidFill>
            <a:round/>
            <a:headEnd/>
            <a:tailEnd/>
          </a:ln>
        </p:spPr>
        <p:txBody>
          <a:bodyPr wrap="none" anchor="ctr"/>
          <a:lstStyle/>
          <a:p>
            <a:endParaRPr lang="en-US"/>
          </a:p>
        </p:txBody>
      </p:sp>
      <p:sp>
        <p:nvSpPr>
          <p:cNvPr id="5508104" name="Freeform 8"/>
          <p:cNvSpPr>
            <a:spLocks/>
          </p:cNvSpPr>
          <p:nvPr/>
        </p:nvSpPr>
        <p:spPr bwMode="auto">
          <a:xfrm>
            <a:off x="7421563" y="1143000"/>
            <a:ext cx="1066800" cy="1357313"/>
          </a:xfrm>
          <a:custGeom>
            <a:avLst/>
            <a:gdLst>
              <a:gd name="T0" fmla="*/ 1066800 w 471"/>
              <a:gd name="T1" fmla="*/ 930900 h 678"/>
              <a:gd name="T2" fmla="*/ 1005646 w 471"/>
              <a:gd name="T3" fmla="*/ 1051017 h 678"/>
              <a:gd name="T4" fmla="*/ 944492 w 471"/>
              <a:gd name="T5" fmla="*/ 1153116 h 678"/>
              <a:gd name="T6" fmla="*/ 856158 w 471"/>
              <a:gd name="T7" fmla="*/ 1243203 h 678"/>
              <a:gd name="T8" fmla="*/ 733850 w 471"/>
              <a:gd name="T9" fmla="*/ 1327284 h 678"/>
              <a:gd name="T10" fmla="*/ 693080 w 471"/>
              <a:gd name="T11" fmla="*/ 1357313 h 678"/>
              <a:gd name="T12" fmla="*/ 530003 w 471"/>
              <a:gd name="T13" fmla="*/ 1207168 h 678"/>
              <a:gd name="T14" fmla="*/ 373720 w 471"/>
              <a:gd name="T15" fmla="*/ 1093057 h 678"/>
              <a:gd name="T16" fmla="*/ 176668 w 471"/>
              <a:gd name="T17" fmla="*/ 972941 h 678"/>
              <a:gd name="T18" fmla="*/ 115513 w 471"/>
              <a:gd name="T19" fmla="*/ 954924 h 678"/>
              <a:gd name="T20" fmla="*/ 6795 w 471"/>
              <a:gd name="T21" fmla="*/ 792767 h 678"/>
              <a:gd name="T22" fmla="*/ 0 w 471"/>
              <a:gd name="T23" fmla="*/ 750726 h 678"/>
              <a:gd name="T24" fmla="*/ 20385 w 471"/>
              <a:gd name="T25" fmla="*/ 690668 h 678"/>
              <a:gd name="T26" fmla="*/ 88334 w 471"/>
              <a:gd name="T27" fmla="*/ 624604 h 678"/>
              <a:gd name="T28" fmla="*/ 163078 w 471"/>
              <a:gd name="T29" fmla="*/ 558540 h 678"/>
              <a:gd name="T30" fmla="*/ 149488 w 471"/>
              <a:gd name="T31" fmla="*/ 510494 h 678"/>
              <a:gd name="T32" fmla="*/ 197052 w 471"/>
              <a:gd name="T33" fmla="*/ 474459 h 678"/>
              <a:gd name="T34" fmla="*/ 237822 w 471"/>
              <a:gd name="T35" fmla="*/ 420407 h 678"/>
              <a:gd name="T36" fmla="*/ 319361 w 471"/>
              <a:gd name="T37" fmla="*/ 288279 h 678"/>
              <a:gd name="T38" fmla="*/ 489233 w 471"/>
              <a:gd name="T39" fmla="*/ 114110 h 678"/>
              <a:gd name="T40" fmla="*/ 611542 w 471"/>
              <a:gd name="T41" fmla="*/ 0 h 678"/>
              <a:gd name="T42" fmla="*/ 693080 w 471"/>
              <a:gd name="T43" fmla="*/ 6006 h 678"/>
              <a:gd name="T44" fmla="*/ 808594 w 471"/>
              <a:gd name="T45" fmla="*/ 102099 h 678"/>
              <a:gd name="T46" fmla="*/ 903722 w 471"/>
              <a:gd name="T47" fmla="*/ 180174 h 678"/>
              <a:gd name="T48" fmla="*/ 930902 w 471"/>
              <a:gd name="T49" fmla="*/ 294285 h 678"/>
              <a:gd name="T50" fmla="*/ 910517 w 471"/>
              <a:gd name="T51" fmla="*/ 330320 h 678"/>
              <a:gd name="T52" fmla="*/ 740645 w 471"/>
              <a:gd name="T53" fmla="*/ 432418 h 678"/>
              <a:gd name="T54" fmla="*/ 618336 w 471"/>
              <a:gd name="T55" fmla="*/ 492476 h 678"/>
              <a:gd name="T56" fmla="*/ 516413 w 471"/>
              <a:gd name="T57" fmla="*/ 570552 h 678"/>
              <a:gd name="T58" fmla="*/ 407694 w 471"/>
              <a:gd name="T59" fmla="*/ 642622 h 678"/>
              <a:gd name="T60" fmla="*/ 360130 w 471"/>
              <a:gd name="T61" fmla="*/ 714691 h 678"/>
              <a:gd name="T62" fmla="*/ 407694 w 471"/>
              <a:gd name="T63" fmla="*/ 780755 h 678"/>
              <a:gd name="T64" fmla="*/ 638721 w 471"/>
              <a:gd name="T65" fmla="*/ 834807 h 678"/>
              <a:gd name="T66" fmla="*/ 686285 w 471"/>
              <a:gd name="T67" fmla="*/ 828802 h 678"/>
              <a:gd name="T68" fmla="*/ 876543 w 471"/>
              <a:gd name="T69" fmla="*/ 894866 h 678"/>
              <a:gd name="T70" fmla="*/ 951287 w 471"/>
              <a:gd name="T71" fmla="*/ 918889 h 678"/>
              <a:gd name="T72" fmla="*/ 1066800 w 471"/>
              <a:gd name="T73" fmla="*/ 930900 h 6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678"/>
              <a:gd name="T113" fmla="*/ 471 w 471"/>
              <a:gd name="T114" fmla="*/ 678 h 6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678">
                <a:moveTo>
                  <a:pt x="471" y="465"/>
                </a:moveTo>
                <a:lnTo>
                  <a:pt x="444" y="525"/>
                </a:lnTo>
                <a:lnTo>
                  <a:pt x="417" y="576"/>
                </a:lnTo>
                <a:lnTo>
                  <a:pt x="378" y="621"/>
                </a:lnTo>
                <a:lnTo>
                  <a:pt x="324" y="663"/>
                </a:lnTo>
                <a:lnTo>
                  <a:pt x="306" y="678"/>
                </a:lnTo>
                <a:lnTo>
                  <a:pt x="234" y="603"/>
                </a:lnTo>
                <a:lnTo>
                  <a:pt x="165" y="546"/>
                </a:lnTo>
                <a:lnTo>
                  <a:pt x="78" y="486"/>
                </a:lnTo>
                <a:lnTo>
                  <a:pt x="51" y="477"/>
                </a:lnTo>
                <a:lnTo>
                  <a:pt x="3" y="396"/>
                </a:lnTo>
                <a:lnTo>
                  <a:pt x="0" y="375"/>
                </a:lnTo>
                <a:lnTo>
                  <a:pt x="9" y="345"/>
                </a:lnTo>
                <a:lnTo>
                  <a:pt x="39" y="312"/>
                </a:lnTo>
                <a:lnTo>
                  <a:pt x="72" y="279"/>
                </a:lnTo>
                <a:lnTo>
                  <a:pt x="66" y="255"/>
                </a:lnTo>
                <a:lnTo>
                  <a:pt x="87" y="237"/>
                </a:lnTo>
                <a:lnTo>
                  <a:pt x="105" y="210"/>
                </a:lnTo>
                <a:lnTo>
                  <a:pt x="141" y="144"/>
                </a:lnTo>
                <a:lnTo>
                  <a:pt x="216" y="57"/>
                </a:lnTo>
                <a:lnTo>
                  <a:pt x="270" y="0"/>
                </a:lnTo>
                <a:lnTo>
                  <a:pt x="306" y="3"/>
                </a:lnTo>
                <a:lnTo>
                  <a:pt x="357" y="51"/>
                </a:lnTo>
                <a:lnTo>
                  <a:pt x="399" y="90"/>
                </a:lnTo>
                <a:lnTo>
                  <a:pt x="411" y="147"/>
                </a:lnTo>
                <a:lnTo>
                  <a:pt x="402" y="165"/>
                </a:lnTo>
                <a:lnTo>
                  <a:pt x="327" y="216"/>
                </a:lnTo>
                <a:lnTo>
                  <a:pt x="273" y="246"/>
                </a:lnTo>
                <a:lnTo>
                  <a:pt x="228" y="285"/>
                </a:lnTo>
                <a:lnTo>
                  <a:pt x="180" y="321"/>
                </a:lnTo>
                <a:lnTo>
                  <a:pt x="159" y="357"/>
                </a:lnTo>
                <a:lnTo>
                  <a:pt x="180" y="390"/>
                </a:lnTo>
                <a:lnTo>
                  <a:pt x="282" y="417"/>
                </a:lnTo>
                <a:lnTo>
                  <a:pt x="303" y="414"/>
                </a:lnTo>
                <a:lnTo>
                  <a:pt x="387" y="447"/>
                </a:lnTo>
                <a:lnTo>
                  <a:pt x="420" y="459"/>
                </a:lnTo>
                <a:lnTo>
                  <a:pt x="471" y="465"/>
                </a:lnTo>
                <a:close/>
              </a:path>
            </a:pathLst>
          </a:custGeom>
          <a:solidFill>
            <a:srgbClr val="88B800"/>
          </a:solidFill>
          <a:ln w="9525">
            <a:noFill/>
            <a:miter lim="800000"/>
            <a:headEnd/>
            <a:tailEnd/>
          </a:ln>
        </p:spPr>
        <p:txBody>
          <a:bodyPr wrap="none" anchor="ctr"/>
          <a:lstStyle/>
          <a:p>
            <a:endParaRPr lang="en-US"/>
          </a:p>
        </p:txBody>
      </p:sp>
      <p:sp>
        <p:nvSpPr>
          <p:cNvPr id="5508105" name="Freeform 9"/>
          <p:cNvSpPr>
            <a:spLocks/>
          </p:cNvSpPr>
          <p:nvPr/>
        </p:nvSpPr>
        <p:spPr bwMode="auto">
          <a:xfrm>
            <a:off x="3838575" y="2436813"/>
            <a:ext cx="1114425" cy="1296987"/>
          </a:xfrm>
          <a:custGeom>
            <a:avLst/>
            <a:gdLst>
              <a:gd name="T0" fmla="*/ 625165 w 492"/>
              <a:gd name="T1" fmla="*/ 0 h 648"/>
              <a:gd name="T2" fmla="*/ 822228 w 492"/>
              <a:gd name="T3" fmla="*/ 150114 h 648"/>
              <a:gd name="T4" fmla="*/ 992110 w 492"/>
              <a:gd name="T5" fmla="*/ 366279 h 648"/>
              <a:gd name="T6" fmla="*/ 1026086 w 492"/>
              <a:gd name="T7" fmla="*/ 396302 h 648"/>
              <a:gd name="T8" fmla="*/ 1032882 w 492"/>
              <a:gd name="T9" fmla="*/ 438334 h 648"/>
              <a:gd name="T10" fmla="*/ 1080449 w 492"/>
              <a:gd name="T11" fmla="*/ 486370 h 648"/>
              <a:gd name="T12" fmla="*/ 1107630 w 492"/>
              <a:gd name="T13" fmla="*/ 600457 h 648"/>
              <a:gd name="T14" fmla="*/ 1114425 w 492"/>
              <a:gd name="T15" fmla="*/ 762580 h 648"/>
              <a:gd name="T16" fmla="*/ 1066858 w 492"/>
              <a:gd name="T17" fmla="*/ 852649 h 648"/>
              <a:gd name="T18" fmla="*/ 1012496 w 492"/>
              <a:gd name="T19" fmla="*/ 1014772 h 648"/>
              <a:gd name="T20" fmla="*/ 917362 w 492"/>
              <a:gd name="T21" fmla="*/ 1128859 h 648"/>
              <a:gd name="T22" fmla="*/ 801842 w 492"/>
              <a:gd name="T23" fmla="*/ 1224932 h 648"/>
              <a:gd name="T24" fmla="*/ 665937 w 492"/>
              <a:gd name="T25" fmla="*/ 1296987 h 648"/>
              <a:gd name="T26" fmla="*/ 597984 w 492"/>
              <a:gd name="T27" fmla="*/ 1206918 h 648"/>
              <a:gd name="T28" fmla="*/ 611575 w 492"/>
              <a:gd name="T29" fmla="*/ 1164887 h 648"/>
              <a:gd name="T30" fmla="*/ 543622 w 492"/>
              <a:gd name="T31" fmla="*/ 1164887 h 648"/>
              <a:gd name="T32" fmla="*/ 502850 w 492"/>
              <a:gd name="T33" fmla="*/ 1098836 h 648"/>
              <a:gd name="T34" fmla="*/ 400921 w 492"/>
              <a:gd name="T35" fmla="*/ 1056804 h 648"/>
              <a:gd name="T36" fmla="*/ 339764 w 492"/>
              <a:gd name="T37" fmla="*/ 972740 h 648"/>
              <a:gd name="T38" fmla="*/ 258220 w 492"/>
              <a:gd name="T39" fmla="*/ 960731 h 648"/>
              <a:gd name="T40" fmla="*/ 190268 w 492"/>
              <a:gd name="T41" fmla="*/ 888676 h 648"/>
              <a:gd name="T42" fmla="*/ 54362 w 492"/>
              <a:gd name="T43" fmla="*/ 780594 h 648"/>
              <a:gd name="T44" fmla="*/ 13591 w 492"/>
              <a:gd name="T45" fmla="*/ 780594 h 648"/>
              <a:gd name="T46" fmla="*/ 20386 w 492"/>
              <a:gd name="T47" fmla="*/ 726553 h 648"/>
              <a:gd name="T48" fmla="*/ 0 w 492"/>
              <a:gd name="T49" fmla="*/ 648494 h 648"/>
              <a:gd name="T50" fmla="*/ 47567 w 492"/>
              <a:gd name="T51" fmla="*/ 648494 h 648"/>
              <a:gd name="T52" fmla="*/ 95134 w 492"/>
              <a:gd name="T53" fmla="*/ 606462 h 648"/>
              <a:gd name="T54" fmla="*/ 135905 w 492"/>
              <a:gd name="T55" fmla="*/ 612466 h 648"/>
              <a:gd name="T56" fmla="*/ 353354 w 492"/>
              <a:gd name="T57" fmla="*/ 300228 h 648"/>
              <a:gd name="T58" fmla="*/ 407717 w 492"/>
              <a:gd name="T59" fmla="*/ 210160 h 648"/>
              <a:gd name="T60" fmla="*/ 414512 w 492"/>
              <a:gd name="T61" fmla="*/ 162123 h 648"/>
              <a:gd name="T62" fmla="*/ 462079 w 492"/>
              <a:gd name="T63" fmla="*/ 120091 h 648"/>
              <a:gd name="T64" fmla="*/ 625165 w 492"/>
              <a:gd name="T65" fmla="*/ 0 h 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2"/>
              <a:gd name="T100" fmla="*/ 0 h 648"/>
              <a:gd name="T101" fmla="*/ 492 w 492"/>
              <a:gd name="T102" fmla="*/ 648 h 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2" h="648">
                <a:moveTo>
                  <a:pt x="276" y="0"/>
                </a:moveTo>
                <a:lnTo>
                  <a:pt x="363" y="75"/>
                </a:lnTo>
                <a:lnTo>
                  <a:pt x="438" y="183"/>
                </a:lnTo>
                <a:lnTo>
                  <a:pt x="453" y="198"/>
                </a:lnTo>
                <a:lnTo>
                  <a:pt x="456" y="219"/>
                </a:lnTo>
                <a:lnTo>
                  <a:pt x="477" y="243"/>
                </a:lnTo>
                <a:lnTo>
                  <a:pt x="489" y="300"/>
                </a:lnTo>
                <a:lnTo>
                  <a:pt x="492" y="381"/>
                </a:lnTo>
                <a:lnTo>
                  <a:pt x="471" y="426"/>
                </a:lnTo>
                <a:lnTo>
                  <a:pt x="447" y="507"/>
                </a:lnTo>
                <a:lnTo>
                  <a:pt x="405" y="564"/>
                </a:lnTo>
                <a:lnTo>
                  <a:pt x="354" y="612"/>
                </a:lnTo>
                <a:lnTo>
                  <a:pt x="294" y="648"/>
                </a:lnTo>
                <a:lnTo>
                  <a:pt x="264" y="603"/>
                </a:lnTo>
                <a:lnTo>
                  <a:pt x="270" y="582"/>
                </a:lnTo>
                <a:lnTo>
                  <a:pt x="240" y="582"/>
                </a:lnTo>
                <a:lnTo>
                  <a:pt x="222" y="549"/>
                </a:lnTo>
                <a:lnTo>
                  <a:pt x="177" y="528"/>
                </a:lnTo>
                <a:lnTo>
                  <a:pt x="150" y="486"/>
                </a:lnTo>
                <a:lnTo>
                  <a:pt x="114" y="480"/>
                </a:lnTo>
                <a:lnTo>
                  <a:pt x="84" y="444"/>
                </a:lnTo>
                <a:lnTo>
                  <a:pt x="24" y="390"/>
                </a:lnTo>
                <a:lnTo>
                  <a:pt x="6" y="390"/>
                </a:lnTo>
                <a:lnTo>
                  <a:pt x="9" y="363"/>
                </a:lnTo>
                <a:lnTo>
                  <a:pt x="0" y="324"/>
                </a:lnTo>
                <a:lnTo>
                  <a:pt x="21" y="324"/>
                </a:lnTo>
                <a:lnTo>
                  <a:pt x="42" y="303"/>
                </a:lnTo>
                <a:lnTo>
                  <a:pt x="60" y="306"/>
                </a:lnTo>
                <a:lnTo>
                  <a:pt x="156" y="150"/>
                </a:lnTo>
                <a:lnTo>
                  <a:pt x="180" y="105"/>
                </a:lnTo>
                <a:lnTo>
                  <a:pt x="183" y="81"/>
                </a:lnTo>
                <a:lnTo>
                  <a:pt x="204" y="60"/>
                </a:lnTo>
                <a:lnTo>
                  <a:pt x="276" y="0"/>
                </a:lnTo>
                <a:close/>
              </a:path>
            </a:pathLst>
          </a:custGeom>
          <a:solidFill>
            <a:srgbClr val="C02E00"/>
          </a:solidFill>
          <a:ln w="9525">
            <a:noFill/>
            <a:miter lim="800000"/>
            <a:headEnd/>
            <a:tailEnd/>
          </a:ln>
        </p:spPr>
        <p:txBody>
          <a:bodyPr wrap="none" anchor="ctr"/>
          <a:lstStyle/>
          <a:p>
            <a:endParaRPr lang="en-US"/>
          </a:p>
        </p:txBody>
      </p:sp>
      <p:sp>
        <p:nvSpPr>
          <p:cNvPr id="5508106" name="Text Box 10"/>
          <p:cNvSpPr txBox="1">
            <a:spLocks noChangeArrowheads="1"/>
          </p:cNvSpPr>
          <p:nvPr/>
        </p:nvSpPr>
        <p:spPr bwMode="auto">
          <a:xfrm>
            <a:off x="6781800" y="3429000"/>
            <a:ext cx="1800225" cy="557213"/>
          </a:xfrm>
          <a:prstGeom prst="rect">
            <a:avLst/>
          </a:prstGeom>
          <a:noFill/>
          <a:ln w="38100">
            <a:solidFill>
              <a:schemeClr val="tx2"/>
            </a:solidFill>
            <a:miter lim="800000"/>
            <a:headEnd/>
            <a:tailEnd/>
          </a:ln>
          <a:effectLst/>
          <a:extLst>
            <a:ext uri="{909E8E84-426E-40DD-AFC4-6F175D3DCCD1}"/>
            <a:ext uri="{AF507438-7753-43E0-B8FC-AC1667EBCBE1}"/>
          </a:extLst>
        </p:spPr>
        <p:txBody>
          <a:bodyPr>
            <a:spAutoFit/>
          </a:bodyPr>
          <a:lstStyle/>
          <a:p>
            <a:pPr algn="ctr" eaLnBrk="0" hangingPunct="0">
              <a:spcBef>
                <a:spcPct val="50000"/>
              </a:spcBef>
              <a:defRPr/>
            </a:pPr>
            <a:r>
              <a:rPr lang="de-DE" sz="2800" b="1">
                <a:solidFill>
                  <a:schemeClr val="tx2"/>
                </a:solidFill>
                <a:effectLst>
                  <a:outerShdw blurRad="38100" dist="38100" dir="2700000" algn="tl">
                    <a:srgbClr val="000000"/>
                  </a:outerShdw>
                </a:effectLst>
                <a:latin typeface="Times New Roman" pitchFamily="18" charset="0"/>
              </a:rPr>
              <a:t>Mismatch</a:t>
            </a:r>
            <a:endParaRPr lang="de-DE" sz="3100">
              <a:effectLst>
                <a:outerShdw blurRad="38100" dist="38100" dir="2700000" algn="tl">
                  <a:srgbClr val="000000"/>
                </a:outerShdw>
              </a:effectLst>
              <a:latin typeface="Times New Roman" pitchFamily="18" charset="0"/>
            </a:endParaRPr>
          </a:p>
        </p:txBody>
      </p:sp>
      <p:sp>
        <p:nvSpPr>
          <p:cNvPr id="5508164" name="Line 11"/>
          <p:cNvSpPr>
            <a:spLocks noChangeShapeType="1"/>
          </p:cNvSpPr>
          <p:nvPr/>
        </p:nvSpPr>
        <p:spPr bwMode="auto">
          <a:xfrm>
            <a:off x="5124450" y="1357313"/>
            <a:ext cx="1123950" cy="361950"/>
          </a:xfrm>
          <a:prstGeom prst="line">
            <a:avLst/>
          </a:prstGeom>
          <a:noFill/>
          <a:ln w="28575">
            <a:solidFill>
              <a:schemeClr val="tx1"/>
            </a:solidFill>
            <a:round/>
            <a:headEnd/>
            <a:tailEnd type="triangle" w="med" len="med"/>
          </a:ln>
        </p:spPr>
        <p:txBody>
          <a:bodyPr/>
          <a:lstStyle/>
          <a:p>
            <a:endParaRPr lang="en-US"/>
          </a:p>
        </p:txBody>
      </p:sp>
      <p:sp>
        <p:nvSpPr>
          <p:cNvPr id="5508165" name="Line 12"/>
          <p:cNvSpPr>
            <a:spLocks noChangeShapeType="1"/>
          </p:cNvSpPr>
          <p:nvPr/>
        </p:nvSpPr>
        <p:spPr bwMode="auto">
          <a:xfrm flipV="1">
            <a:off x="5105400" y="2347913"/>
            <a:ext cx="1133475" cy="395287"/>
          </a:xfrm>
          <a:prstGeom prst="line">
            <a:avLst/>
          </a:prstGeom>
          <a:noFill/>
          <a:ln w="28575">
            <a:solidFill>
              <a:schemeClr val="tx1"/>
            </a:solidFill>
            <a:round/>
            <a:headEnd/>
            <a:tailEnd type="triangle" w="med" len="med"/>
          </a:ln>
        </p:spPr>
        <p:txBody>
          <a:bodyPr/>
          <a:lstStyle/>
          <a:p>
            <a:endParaRPr lang="en-US"/>
          </a:p>
        </p:txBody>
      </p:sp>
      <p:sp>
        <p:nvSpPr>
          <p:cNvPr id="5508109" name="Rectangle 13"/>
          <p:cNvSpPr>
            <a:spLocks noChangeArrowheads="1"/>
          </p:cNvSpPr>
          <p:nvPr/>
        </p:nvSpPr>
        <p:spPr bwMode="auto">
          <a:xfrm>
            <a:off x="6324600" y="2819400"/>
            <a:ext cx="2362200" cy="3810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eaLnBrk="0" hangingPunct="0">
              <a:defRPr/>
            </a:pPr>
            <a:r>
              <a:rPr lang="de-DE" sz="2400" b="1">
                <a:solidFill>
                  <a:schemeClr val="accent1"/>
                </a:solidFill>
                <a:effectLst>
                  <a:outerShdw blurRad="38100" dist="38100" dir="2700000" algn="tl">
                    <a:srgbClr val="000000"/>
                  </a:outerShdw>
                </a:effectLst>
                <a:latin typeface="Times New Roman" pitchFamily="18" charset="0"/>
              </a:rPr>
              <a:t>Tejido en riesgo</a:t>
            </a:r>
            <a:endParaRPr lang="de-DE" sz="2400">
              <a:solidFill>
                <a:schemeClr val="accent1"/>
              </a:solidFill>
              <a:effectLst>
                <a:outerShdw blurRad="38100" dist="38100" dir="2700000" algn="tl">
                  <a:srgbClr val="000000"/>
                </a:outerShdw>
              </a:effectLst>
              <a:latin typeface="Times New Roman" pitchFamily="18" charset="0"/>
            </a:endParaRPr>
          </a:p>
        </p:txBody>
      </p:sp>
      <p:sp>
        <p:nvSpPr>
          <p:cNvPr id="5508110" name="Rectangle 14"/>
          <p:cNvSpPr>
            <a:spLocks noChangeArrowheads="1"/>
          </p:cNvSpPr>
          <p:nvPr/>
        </p:nvSpPr>
        <p:spPr bwMode="auto">
          <a:xfrm>
            <a:off x="152400" y="2209800"/>
            <a:ext cx="2590800" cy="4572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eaLnBrk="0" hangingPunct="0">
              <a:defRPr/>
            </a:pPr>
            <a:r>
              <a:rPr lang="de-DE" sz="2400" b="1" dirty="0">
                <a:solidFill>
                  <a:schemeClr val="accent1"/>
                </a:solidFill>
                <a:effectLst>
                  <a:outerShdw blurRad="38100" dist="38100" dir="2700000" algn="tl">
                    <a:srgbClr val="000000"/>
                  </a:outerShdw>
                </a:effectLst>
                <a:latin typeface="Times New Roman" pitchFamily="18" charset="0"/>
              </a:rPr>
              <a:t>Lesión de perfusión</a:t>
            </a:r>
          </a:p>
        </p:txBody>
      </p:sp>
      <p:sp>
        <p:nvSpPr>
          <p:cNvPr id="5508168" name="Oval 15"/>
          <p:cNvSpPr>
            <a:spLocks noChangeArrowheads="1"/>
          </p:cNvSpPr>
          <p:nvPr/>
        </p:nvSpPr>
        <p:spPr bwMode="auto">
          <a:xfrm>
            <a:off x="2743200" y="381000"/>
            <a:ext cx="2166938" cy="1616075"/>
          </a:xfrm>
          <a:prstGeom prst="ellipse">
            <a:avLst/>
          </a:prstGeom>
          <a:solidFill>
            <a:srgbClr val="0099CC"/>
          </a:solidFill>
          <a:ln w="9525">
            <a:solidFill>
              <a:schemeClr val="bg1"/>
            </a:solidFill>
            <a:round/>
            <a:headEnd/>
            <a:tailEnd/>
          </a:ln>
        </p:spPr>
        <p:txBody>
          <a:bodyPr wrap="none" anchor="ctr"/>
          <a:lstStyle/>
          <a:p>
            <a:endParaRPr lang="en-US"/>
          </a:p>
        </p:txBody>
      </p:sp>
      <p:sp>
        <p:nvSpPr>
          <p:cNvPr id="5508112" name="Freeform 16"/>
          <p:cNvSpPr>
            <a:spLocks/>
          </p:cNvSpPr>
          <p:nvPr/>
        </p:nvSpPr>
        <p:spPr bwMode="auto">
          <a:xfrm>
            <a:off x="4178300" y="838200"/>
            <a:ext cx="774700" cy="615950"/>
          </a:xfrm>
          <a:custGeom>
            <a:avLst/>
            <a:gdLst>
              <a:gd name="T0" fmla="*/ 647849 w 342"/>
              <a:gd name="T1" fmla="*/ 0 h 308"/>
              <a:gd name="T2" fmla="*/ 552710 w 342"/>
              <a:gd name="T3" fmla="*/ 27998 h 308"/>
              <a:gd name="T4" fmla="*/ 539119 w 342"/>
              <a:gd name="T5" fmla="*/ 55995 h 308"/>
              <a:gd name="T6" fmla="*/ 489284 w 342"/>
              <a:gd name="T7" fmla="*/ 59995 h 308"/>
              <a:gd name="T8" fmla="*/ 421328 w 342"/>
              <a:gd name="T9" fmla="*/ 115991 h 308"/>
              <a:gd name="T10" fmla="*/ 326189 w 342"/>
              <a:gd name="T11" fmla="*/ 143988 h 308"/>
              <a:gd name="T12" fmla="*/ 312598 w 342"/>
              <a:gd name="T13" fmla="*/ 171986 h 308"/>
              <a:gd name="T14" fmla="*/ 285416 w 342"/>
              <a:gd name="T15" fmla="*/ 171986 h 308"/>
              <a:gd name="T16" fmla="*/ 231051 w 342"/>
              <a:gd name="T17" fmla="*/ 211983 h 308"/>
              <a:gd name="T18" fmla="*/ 203868 w 342"/>
              <a:gd name="T19" fmla="*/ 219982 h 308"/>
              <a:gd name="T20" fmla="*/ 190277 w 342"/>
              <a:gd name="T21" fmla="*/ 247980 h 308"/>
              <a:gd name="T22" fmla="*/ 140443 w 342"/>
              <a:gd name="T23" fmla="*/ 263979 h 308"/>
              <a:gd name="T24" fmla="*/ 113260 w 342"/>
              <a:gd name="T25" fmla="*/ 279977 h 308"/>
              <a:gd name="T26" fmla="*/ 104199 w 342"/>
              <a:gd name="T27" fmla="*/ 311975 h 308"/>
              <a:gd name="T28" fmla="*/ 77017 w 342"/>
              <a:gd name="T29" fmla="*/ 311975 h 308"/>
              <a:gd name="T30" fmla="*/ 0 w 342"/>
              <a:gd name="T31" fmla="*/ 391968 h 308"/>
              <a:gd name="T32" fmla="*/ 63426 w 342"/>
              <a:gd name="T33" fmla="*/ 471962 h 308"/>
              <a:gd name="T34" fmla="*/ 144973 w 342"/>
              <a:gd name="T35" fmla="*/ 503959 h 308"/>
              <a:gd name="T36" fmla="*/ 212929 w 342"/>
              <a:gd name="T37" fmla="*/ 511958 h 308"/>
              <a:gd name="T38" fmla="*/ 253703 w 342"/>
              <a:gd name="T39" fmla="*/ 511958 h 308"/>
              <a:gd name="T40" fmla="*/ 308068 w 342"/>
              <a:gd name="T41" fmla="*/ 539956 h 308"/>
              <a:gd name="T42" fmla="*/ 371494 w 342"/>
              <a:gd name="T43" fmla="*/ 539956 h 308"/>
              <a:gd name="T44" fmla="*/ 407737 w 342"/>
              <a:gd name="T45" fmla="*/ 559955 h 308"/>
              <a:gd name="T46" fmla="*/ 453041 w 342"/>
              <a:gd name="T47" fmla="*/ 551955 h 308"/>
              <a:gd name="T48" fmla="*/ 511936 w 342"/>
              <a:gd name="T49" fmla="*/ 583953 h 308"/>
              <a:gd name="T50" fmla="*/ 557240 w 342"/>
              <a:gd name="T51" fmla="*/ 583953 h 308"/>
              <a:gd name="T52" fmla="*/ 593484 w 342"/>
              <a:gd name="T53" fmla="*/ 611950 h 308"/>
              <a:gd name="T54" fmla="*/ 634257 w 342"/>
              <a:gd name="T55" fmla="*/ 607951 h 308"/>
              <a:gd name="T56" fmla="*/ 661440 w 342"/>
              <a:gd name="T57" fmla="*/ 615950 h 308"/>
              <a:gd name="T58" fmla="*/ 742987 w 342"/>
              <a:gd name="T59" fmla="*/ 615950 h 308"/>
              <a:gd name="T60" fmla="*/ 738457 w 342"/>
              <a:gd name="T61" fmla="*/ 547956 h 308"/>
              <a:gd name="T62" fmla="*/ 761109 w 342"/>
              <a:gd name="T63" fmla="*/ 519958 h 308"/>
              <a:gd name="T64" fmla="*/ 752048 w 342"/>
              <a:gd name="T65" fmla="*/ 435965 h 308"/>
              <a:gd name="T66" fmla="*/ 774700 w 342"/>
              <a:gd name="T67" fmla="*/ 407967 h 308"/>
              <a:gd name="T68" fmla="*/ 774700 w 342"/>
              <a:gd name="T69" fmla="*/ 295976 h 308"/>
              <a:gd name="T70" fmla="*/ 715805 w 342"/>
              <a:gd name="T71" fmla="*/ 263979 h 308"/>
              <a:gd name="T72" fmla="*/ 711274 w 342"/>
              <a:gd name="T73" fmla="*/ 219982 h 308"/>
              <a:gd name="T74" fmla="*/ 684092 w 342"/>
              <a:gd name="T75" fmla="*/ 183985 h 308"/>
              <a:gd name="T76" fmla="*/ 688622 w 342"/>
              <a:gd name="T77" fmla="*/ 143988 h 308"/>
              <a:gd name="T78" fmla="*/ 661440 w 342"/>
              <a:gd name="T79" fmla="*/ 131989 h 308"/>
              <a:gd name="T80" fmla="*/ 665970 w 342"/>
              <a:gd name="T81" fmla="*/ 87993 h 308"/>
              <a:gd name="T82" fmla="*/ 634257 w 342"/>
              <a:gd name="T83" fmla="*/ 47996 h 308"/>
              <a:gd name="T84" fmla="*/ 647849 w 342"/>
              <a:gd name="T85" fmla="*/ 0 h 3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308"/>
              <a:gd name="T131" fmla="*/ 342 w 342"/>
              <a:gd name="T132" fmla="*/ 308 h 3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308">
                <a:moveTo>
                  <a:pt x="286" y="0"/>
                </a:moveTo>
                <a:lnTo>
                  <a:pt x="244" y="14"/>
                </a:lnTo>
                <a:lnTo>
                  <a:pt x="238" y="28"/>
                </a:lnTo>
                <a:lnTo>
                  <a:pt x="216" y="30"/>
                </a:lnTo>
                <a:lnTo>
                  <a:pt x="186" y="58"/>
                </a:lnTo>
                <a:lnTo>
                  <a:pt x="144" y="72"/>
                </a:lnTo>
                <a:lnTo>
                  <a:pt x="138" y="86"/>
                </a:lnTo>
                <a:lnTo>
                  <a:pt x="126" y="86"/>
                </a:lnTo>
                <a:lnTo>
                  <a:pt x="102" y="106"/>
                </a:lnTo>
                <a:lnTo>
                  <a:pt x="90" y="110"/>
                </a:lnTo>
                <a:lnTo>
                  <a:pt x="84" y="124"/>
                </a:lnTo>
                <a:lnTo>
                  <a:pt x="62" y="132"/>
                </a:lnTo>
                <a:lnTo>
                  <a:pt x="50" y="140"/>
                </a:lnTo>
                <a:lnTo>
                  <a:pt x="46" y="156"/>
                </a:lnTo>
                <a:lnTo>
                  <a:pt x="34" y="156"/>
                </a:lnTo>
                <a:lnTo>
                  <a:pt x="0" y="196"/>
                </a:lnTo>
                <a:lnTo>
                  <a:pt x="28" y="236"/>
                </a:lnTo>
                <a:lnTo>
                  <a:pt x="64" y="252"/>
                </a:lnTo>
                <a:lnTo>
                  <a:pt x="94" y="256"/>
                </a:lnTo>
                <a:lnTo>
                  <a:pt x="112" y="256"/>
                </a:lnTo>
                <a:lnTo>
                  <a:pt x="136" y="270"/>
                </a:lnTo>
                <a:lnTo>
                  <a:pt x="164" y="270"/>
                </a:lnTo>
                <a:lnTo>
                  <a:pt x="180" y="280"/>
                </a:lnTo>
                <a:lnTo>
                  <a:pt x="200" y="276"/>
                </a:lnTo>
                <a:lnTo>
                  <a:pt x="226" y="292"/>
                </a:lnTo>
                <a:lnTo>
                  <a:pt x="246" y="292"/>
                </a:lnTo>
                <a:lnTo>
                  <a:pt x="262" y="306"/>
                </a:lnTo>
                <a:lnTo>
                  <a:pt x="280" y="304"/>
                </a:lnTo>
                <a:lnTo>
                  <a:pt x="292" y="308"/>
                </a:lnTo>
                <a:lnTo>
                  <a:pt x="328" y="308"/>
                </a:lnTo>
                <a:lnTo>
                  <a:pt x="326" y="274"/>
                </a:lnTo>
                <a:lnTo>
                  <a:pt x="336" y="260"/>
                </a:lnTo>
                <a:lnTo>
                  <a:pt x="332" y="218"/>
                </a:lnTo>
                <a:lnTo>
                  <a:pt x="342" y="204"/>
                </a:lnTo>
                <a:lnTo>
                  <a:pt x="342" y="148"/>
                </a:lnTo>
                <a:lnTo>
                  <a:pt x="316" y="132"/>
                </a:lnTo>
                <a:lnTo>
                  <a:pt x="314" y="110"/>
                </a:lnTo>
                <a:lnTo>
                  <a:pt x="302" y="92"/>
                </a:lnTo>
                <a:lnTo>
                  <a:pt x="304" y="72"/>
                </a:lnTo>
                <a:lnTo>
                  <a:pt x="292" y="66"/>
                </a:lnTo>
                <a:lnTo>
                  <a:pt x="294" y="44"/>
                </a:lnTo>
                <a:lnTo>
                  <a:pt x="280" y="24"/>
                </a:lnTo>
                <a:lnTo>
                  <a:pt x="286" y="0"/>
                </a:lnTo>
                <a:close/>
              </a:path>
            </a:pathLst>
          </a:custGeom>
          <a:solidFill>
            <a:srgbClr val="F0E178"/>
          </a:solidFill>
          <a:ln w="9525">
            <a:noFill/>
            <a:miter lim="800000"/>
            <a:headEnd/>
            <a:tailEnd/>
          </a:ln>
        </p:spPr>
        <p:txBody>
          <a:bodyPr wrap="none" anchor="ctr"/>
          <a:lstStyle/>
          <a:p>
            <a:endParaRPr lang="en-US"/>
          </a:p>
        </p:txBody>
      </p:sp>
      <p:sp>
        <p:nvSpPr>
          <p:cNvPr id="5508113" name="Rectangle 17"/>
          <p:cNvSpPr>
            <a:spLocks noChangeArrowheads="1"/>
          </p:cNvSpPr>
          <p:nvPr/>
        </p:nvSpPr>
        <p:spPr bwMode="auto">
          <a:xfrm>
            <a:off x="304800" y="533400"/>
            <a:ext cx="2362200" cy="3810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eaLnBrk="0" hangingPunct="0">
              <a:defRPr/>
            </a:pPr>
            <a:r>
              <a:rPr lang="de-DE" sz="2400" b="1" dirty="0">
                <a:solidFill>
                  <a:schemeClr val="accent1"/>
                </a:solidFill>
                <a:effectLst>
                  <a:outerShdw blurRad="38100" dist="38100" dir="2700000" algn="tl">
                    <a:srgbClr val="000000"/>
                  </a:outerShdw>
                </a:effectLst>
                <a:latin typeface="Times New Roman" pitchFamily="18" charset="0"/>
              </a:rPr>
              <a:t>Core del infarto</a:t>
            </a:r>
            <a:endParaRPr lang="de-DE" sz="2400" dirty="0">
              <a:solidFill>
                <a:schemeClr val="accent1"/>
              </a:solidFill>
              <a:effectLst>
                <a:outerShdw blurRad="38100" dist="38100" dir="2700000" algn="tl">
                  <a:srgbClr val="000000"/>
                </a:outerShdw>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08112"/>
                                        </p:tgtEl>
                                        <p:attrNameLst>
                                          <p:attrName>style.visibility</p:attrName>
                                        </p:attrNameLst>
                                      </p:cBhvr>
                                      <p:to>
                                        <p:strVal val="visible"/>
                                      </p:to>
                                    </p:set>
                                    <p:anim calcmode="lin" valueType="num">
                                      <p:cBhvr>
                                        <p:cTn id="7" dur="500" fill="hold"/>
                                        <p:tgtEl>
                                          <p:spTgt spid="5508112"/>
                                        </p:tgtEl>
                                        <p:attrNameLst>
                                          <p:attrName>ppt_w</p:attrName>
                                        </p:attrNameLst>
                                      </p:cBhvr>
                                      <p:tavLst>
                                        <p:tav tm="0">
                                          <p:val>
                                            <p:fltVal val="0"/>
                                          </p:val>
                                        </p:tav>
                                        <p:tav tm="100000">
                                          <p:val>
                                            <p:strVal val="#ppt_w"/>
                                          </p:val>
                                        </p:tav>
                                      </p:tavLst>
                                    </p:anim>
                                    <p:anim calcmode="lin" valueType="num">
                                      <p:cBhvr>
                                        <p:cTn id="8" dur="500" fill="hold"/>
                                        <p:tgtEl>
                                          <p:spTgt spid="55081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508113"/>
                                        </p:tgtEl>
                                        <p:attrNameLst>
                                          <p:attrName>style.visibility</p:attrName>
                                        </p:attrNameLst>
                                      </p:cBhvr>
                                      <p:to>
                                        <p:strVal val="visible"/>
                                      </p:to>
                                    </p:set>
                                    <p:anim calcmode="lin" valueType="num">
                                      <p:cBhvr>
                                        <p:cTn id="11" dur="500" fill="hold"/>
                                        <p:tgtEl>
                                          <p:spTgt spid="5508113"/>
                                        </p:tgtEl>
                                        <p:attrNameLst>
                                          <p:attrName>ppt_w</p:attrName>
                                        </p:attrNameLst>
                                      </p:cBhvr>
                                      <p:tavLst>
                                        <p:tav tm="0">
                                          <p:val>
                                            <p:fltVal val="0"/>
                                          </p:val>
                                        </p:tav>
                                        <p:tav tm="100000">
                                          <p:val>
                                            <p:strVal val="#ppt_w"/>
                                          </p:val>
                                        </p:tav>
                                      </p:tavLst>
                                    </p:anim>
                                    <p:anim calcmode="lin" valueType="num">
                                      <p:cBhvr>
                                        <p:cTn id="12" dur="500" fill="hold"/>
                                        <p:tgtEl>
                                          <p:spTgt spid="550811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5508110"/>
                                        </p:tgtEl>
                                        <p:attrNameLst>
                                          <p:attrName>style.visibility</p:attrName>
                                        </p:attrNameLst>
                                      </p:cBhvr>
                                      <p:to>
                                        <p:strVal val="visible"/>
                                      </p:to>
                                    </p:set>
                                    <p:anim calcmode="lin" valueType="num">
                                      <p:cBhvr>
                                        <p:cTn id="16" dur="500" fill="hold"/>
                                        <p:tgtEl>
                                          <p:spTgt spid="5508110"/>
                                        </p:tgtEl>
                                        <p:attrNameLst>
                                          <p:attrName>ppt_w</p:attrName>
                                        </p:attrNameLst>
                                      </p:cBhvr>
                                      <p:tavLst>
                                        <p:tav tm="0">
                                          <p:val>
                                            <p:fltVal val="0"/>
                                          </p:val>
                                        </p:tav>
                                        <p:tav tm="100000">
                                          <p:val>
                                            <p:strVal val="#ppt_w"/>
                                          </p:val>
                                        </p:tav>
                                      </p:tavLst>
                                    </p:anim>
                                    <p:anim calcmode="lin" valueType="num">
                                      <p:cBhvr>
                                        <p:cTn id="17" dur="500" fill="hold"/>
                                        <p:tgtEl>
                                          <p:spTgt spid="5508110"/>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5508105"/>
                                        </p:tgtEl>
                                        <p:attrNameLst>
                                          <p:attrName>style.visibility</p:attrName>
                                        </p:attrNameLst>
                                      </p:cBhvr>
                                      <p:to>
                                        <p:strVal val="visible"/>
                                      </p:to>
                                    </p:set>
                                    <p:anim calcmode="lin" valueType="num">
                                      <p:cBhvr>
                                        <p:cTn id="20" dur="500" fill="hold"/>
                                        <p:tgtEl>
                                          <p:spTgt spid="5508105"/>
                                        </p:tgtEl>
                                        <p:attrNameLst>
                                          <p:attrName>ppt_w</p:attrName>
                                        </p:attrNameLst>
                                      </p:cBhvr>
                                      <p:tavLst>
                                        <p:tav tm="0">
                                          <p:val>
                                            <p:fltVal val="0"/>
                                          </p:val>
                                        </p:tav>
                                        <p:tav tm="100000">
                                          <p:val>
                                            <p:strVal val="#ppt_w"/>
                                          </p:val>
                                        </p:tav>
                                      </p:tavLst>
                                    </p:anim>
                                    <p:anim calcmode="lin" valueType="num">
                                      <p:cBhvr>
                                        <p:cTn id="21" dur="500" fill="hold"/>
                                        <p:tgtEl>
                                          <p:spTgt spid="5508105"/>
                                        </p:tgtEl>
                                        <p:attrNameLst>
                                          <p:attrName>ppt_h</p:attrName>
                                        </p:attrNameLst>
                                      </p:cBhvr>
                                      <p:tavLst>
                                        <p:tav tm="0">
                                          <p:val>
                                            <p:flt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5508098"/>
                                        </p:tgtEl>
                                        <p:attrNameLst>
                                          <p:attrName>style.visibility</p:attrName>
                                        </p:attrNameLst>
                                      </p:cBhvr>
                                      <p:to>
                                        <p:strVal val="visible"/>
                                      </p:to>
                                    </p:set>
                                    <p:animEffect transition="in" filter="fade">
                                      <p:cBhvr>
                                        <p:cTn id="24" dur="2000"/>
                                        <p:tgtEl>
                                          <p:spTgt spid="5508098"/>
                                        </p:tgtEl>
                                      </p:cBhvr>
                                    </p:animEffect>
                                  </p:childTnLst>
                                </p:cTn>
                              </p:par>
                            </p:childTnLst>
                          </p:cTn>
                        </p:par>
                        <p:par>
                          <p:cTn id="25" fill="hold" nodeType="afterGroup">
                            <p:stCondLst>
                              <p:cond delay="2500"/>
                            </p:stCondLst>
                            <p:childTnLst>
                              <p:par>
                                <p:cTn id="26" presetID="10" presetClass="entr" presetSubtype="0" fill="hold" nodeType="afterEffect">
                                  <p:stCondLst>
                                    <p:cond delay="1000"/>
                                  </p:stCondLst>
                                  <p:childTnLst>
                                    <p:set>
                                      <p:cBhvr>
                                        <p:cTn id="27" dur="1" fill="hold">
                                          <p:stCondLst>
                                            <p:cond delay="0"/>
                                          </p:stCondLst>
                                        </p:cTn>
                                        <p:tgtEl>
                                          <p:spTgt spid="5508099"/>
                                        </p:tgtEl>
                                        <p:attrNameLst>
                                          <p:attrName>style.visibility</p:attrName>
                                        </p:attrNameLst>
                                      </p:cBhvr>
                                      <p:to>
                                        <p:strVal val="visible"/>
                                      </p:to>
                                    </p:set>
                                    <p:animEffect transition="in" filter="fade">
                                      <p:cBhvr>
                                        <p:cTn id="28" dur="2000"/>
                                        <p:tgtEl>
                                          <p:spTgt spid="5508099"/>
                                        </p:tgtEl>
                                      </p:cBhvr>
                                    </p:animEffect>
                                  </p:childTnLst>
                                </p:cTn>
                              </p:par>
                            </p:childTnLst>
                          </p:cTn>
                        </p:par>
                        <p:par>
                          <p:cTn id="29" fill="hold" nodeType="afterGroup">
                            <p:stCondLst>
                              <p:cond delay="5500"/>
                            </p:stCondLst>
                            <p:childTnLst>
                              <p:par>
                                <p:cTn id="30" presetID="10" presetClass="entr" presetSubtype="0" fill="hold" nodeType="afterEffect">
                                  <p:stCondLst>
                                    <p:cond delay="1000"/>
                                  </p:stCondLst>
                                  <p:childTnLst>
                                    <p:set>
                                      <p:cBhvr>
                                        <p:cTn id="31" dur="1" fill="hold">
                                          <p:stCondLst>
                                            <p:cond delay="0"/>
                                          </p:stCondLst>
                                        </p:cTn>
                                        <p:tgtEl>
                                          <p:spTgt spid="5508100"/>
                                        </p:tgtEl>
                                        <p:attrNameLst>
                                          <p:attrName>style.visibility</p:attrName>
                                        </p:attrNameLst>
                                      </p:cBhvr>
                                      <p:to>
                                        <p:strVal val="visible"/>
                                      </p:to>
                                    </p:set>
                                    <p:animEffect transition="in" filter="fade">
                                      <p:cBhvr>
                                        <p:cTn id="32" dur="2000"/>
                                        <p:tgtEl>
                                          <p:spTgt spid="5508100"/>
                                        </p:tgtEl>
                                      </p:cBhvr>
                                    </p:animEffect>
                                  </p:childTnLst>
                                </p:cTn>
                              </p:par>
                            </p:childTnLst>
                          </p:cTn>
                        </p:par>
                        <p:par>
                          <p:cTn id="33" fill="hold" nodeType="afterGroup">
                            <p:stCondLst>
                              <p:cond delay="8500"/>
                            </p:stCondLst>
                            <p:childTnLst>
                              <p:par>
                                <p:cTn id="34" presetID="10" presetClass="entr" presetSubtype="0" fill="hold" nodeType="afterEffect">
                                  <p:stCondLst>
                                    <p:cond delay="1000"/>
                                  </p:stCondLst>
                                  <p:childTnLst>
                                    <p:set>
                                      <p:cBhvr>
                                        <p:cTn id="35" dur="1" fill="hold">
                                          <p:stCondLst>
                                            <p:cond delay="0"/>
                                          </p:stCondLst>
                                        </p:cTn>
                                        <p:tgtEl>
                                          <p:spTgt spid="5508101"/>
                                        </p:tgtEl>
                                        <p:attrNameLst>
                                          <p:attrName>style.visibility</p:attrName>
                                        </p:attrNameLst>
                                      </p:cBhvr>
                                      <p:to>
                                        <p:strVal val="visible"/>
                                      </p:to>
                                    </p:set>
                                    <p:animEffect transition="in" filter="fade">
                                      <p:cBhvr>
                                        <p:cTn id="36" dur="2000"/>
                                        <p:tgtEl>
                                          <p:spTgt spid="5508101"/>
                                        </p:tgtEl>
                                      </p:cBhvr>
                                    </p:animEffect>
                                  </p:childTnLst>
                                </p:cTn>
                              </p:par>
                            </p:childTnLst>
                          </p:cTn>
                        </p:par>
                        <p:par>
                          <p:cTn id="37" fill="hold" nodeType="afterGroup">
                            <p:stCondLst>
                              <p:cond delay="11500"/>
                            </p:stCondLst>
                            <p:childTnLst>
                              <p:par>
                                <p:cTn id="38" presetID="23" presetClass="entr" presetSubtype="16" fill="hold" grpId="0" nodeType="afterEffect">
                                  <p:stCondLst>
                                    <p:cond delay="0"/>
                                  </p:stCondLst>
                                  <p:childTnLst>
                                    <p:set>
                                      <p:cBhvr>
                                        <p:cTn id="39" dur="1" fill="hold">
                                          <p:stCondLst>
                                            <p:cond delay="0"/>
                                          </p:stCondLst>
                                        </p:cTn>
                                        <p:tgtEl>
                                          <p:spTgt spid="5508104"/>
                                        </p:tgtEl>
                                        <p:attrNameLst>
                                          <p:attrName>style.visibility</p:attrName>
                                        </p:attrNameLst>
                                      </p:cBhvr>
                                      <p:to>
                                        <p:strVal val="visible"/>
                                      </p:to>
                                    </p:set>
                                    <p:anim calcmode="lin" valueType="num">
                                      <p:cBhvr>
                                        <p:cTn id="40" dur="500" fill="hold"/>
                                        <p:tgtEl>
                                          <p:spTgt spid="5508104"/>
                                        </p:tgtEl>
                                        <p:attrNameLst>
                                          <p:attrName>ppt_w</p:attrName>
                                        </p:attrNameLst>
                                      </p:cBhvr>
                                      <p:tavLst>
                                        <p:tav tm="0">
                                          <p:val>
                                            <p:fltVal val="0"/>
                                          </p:val>
                                        </p:tav>
                                        <p:tav tm="100000">
                                          <p:val>
                                            <p:strVal val="#ppt_w"/>
                                          </p:val>
                                        </p:tav>
                                      </p:tavLst>
                                    </p:anim>
                                    <p:anim calcmode="lin" valueType="num">
                                      <p:cBhvr>
                                        <p:cTn id="41" dur="500" fill="hold"/>
                                        <p:tgtEl>
                                          <p:spTgt spid="5508104"/>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5508109"/>
                                        </p:tgtEl>
                                        <p:attrNameLst>
                                          <p:attrName>style.visibility</p:attrName>
                                        </p:attrNameLst>
                                      </p:cBhvr>
                                      <p:to>
                                        <p:strVal val="visible"/>
                                      </p:to>
                                    </p:set>
                                    <p:anim calcmode="lin" valueType="num">
                                      <p:cBhvr>
                                        <p:cTn id="44" dur="500" fill="hold"/>
                                        <p:tgtEl>
                                          <p:spTgt spid="5508109"/>
                                        </p:tgtEl>
                                        <p:attrNameLst>
                                          <p:attrName>ppt_w</p:attrName>
                                        </p:attrNameLst>
                                      </p:cBhvr>
                                      <p:tavLst>
                                        <p:tav tm="0">
                                          <p:val>
                                            <p:fltVal val="0"/>
                                          </p:val>
                                        </p:tav>
                                        <p:tav tm="100000">
                                          <p:val>
                                            <p:strVal val="#ppt_w"/>
                                          </p:val>
                                        </p:tav>
                                      </p:tavLst>
                                    </p:anim>
                                    <p:anim calcmode="lin" valueType="num">
                                      <p:cBhvr>
                                        <p:cTn id="45" dur="500" fill="hold"/>
                                        <p:tgtEl>
                                          <p:spTgt spid="550810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5508106"/>
                                        </p:tgtEl>
                                        <p:attrNameLst>
                                          <p:attrName>style.visibility</p:attrName>
                                        </p:attrNameLst>
                                      </p:cBhvr>
                                      <p:to>
                                        <p:strVal val="visible"/>
                                      </p:to>
                                    </p:set>
                                    <p:anim calcmode="lin" valueType="num">
                                      <p:cBhvr>
                                        <p:cTn id="48" dur="500" fill="hold"/>
                                        <p:tgtEl>
                                          <p:spTgt spid="5508106"/>
                                        </p:tgtEl>
                                        <p:attrNameLst>
                                          <p:attrName>ppt_w</p:attrName>
                                        </p:attrNameLst>
                                      </p:cBhvr>
                                      <p:tavLst>
                                        <p:tav tm="0">
                                          <p:val>
                                            <p:fltVal val="0"/>
                                          </p:val>
                                        </p:tav>
                                        <p:tav tm="100000">
                                          <p:val>
                                            <p:strVal val="#ppt_w"/>
                                          </p:val>
                                        </p:tav>
                                      </p:tavLst>
                                    </p:anim>
                                    <p:anim calcmode="lin" valueType="num">
                                      <p:cBhvr>
                                        <p:cTn id="49" dur="500" fill="hold"/>
                                        <p:tgtEl>
                                          <p:spTgt spid="55081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8104" grpId="0" animBg="1"/>
      <p:bldP spid="5508105" grpId="0" animBg="1"/>
      <p:bldP spid="5508106" grpId="0" animBg="1"/>
      <p:bldP spid="5508109" grpId="0"/>
      <p:bldP spid="5508110" grpId="0"/>
      <p:bldP spid="5508112" grpId="0" animBg="1"/>
      <p:bldP spid="550811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826" name="Rectangle 2"/>
          <p:cNvSpPr>
            <a:spLocks noChangeArrowheads="1"/>
          </p:cNvSpPr>
          <p:nvPr/>
        </p:nvSpPr>
        <p:spPr bwMode="auto">
          <a:xfrm>
            <a:off x="381000" y="304800"/>
            <a:ext cx="7391400" cy="5334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None/>
              <a:defRPr/>
            </a:pPr>
            <a:r>
              <a:rPr lang="ca-ES" sz="2400" b="1" u="sng">
                <a:effectLst>
                  <a:outerShdw blurRad="38100" dist="38100" dir="2700000" algn="tl">
                    <a:srgbClr val="000000"/>
                  </a:outerShdw>
                </a:effectLst>
                <a:latin typeface="Tahoma" pitchFamily="34" charset="0"/>
              </a:rPr>
              <a:t>TRATAMIENTO FIBRINOLITICO</a:t>
            </a:r>
            <a:endParaRPr lang="ca-ES" sz="2400" b="1">
              <a:effectLst>
                <a:outerShdw blurRad="38100" dist="38100" dir="2700000" algn="tl">
                  <a:srgbClr val="000000"/>
                </a:outerShdw>
              </a:effectLst>
              <a:latin typeface="Tahoma" pitchFamily="34" charset="0"/>
            </a:endParaRPr>
          </a:p>
        </p:txBody>
      </p:sp>
      <p:sp>
        <p:nvSpPr>
          <p:cNvPr id="4813827" name="Text Box 3"/>
          <p:cNvSpPr txBox="1">
            <a:spLocks noChangeArrowheads="1"/>
          </p:cNvSpPr>
          <p:nvPr/>
        </p:nvSpPr>
        <p:spPr bwMode="auto">
          <a:xfrm>
            <a:off x="2514600" y="950913"/>
            <a:ext cx="5638800" cy="908050"/>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nSpc>
                <a:spcPct val="90000"/>
              </a:lnSpc>
              <a:spcBef>
                <a:spcPct val="35000"/>
              </a:spcBef>
              <a:buClr>
                <a:schemeClr val="bg1"/>
              </a:buClr>
              <a:buSzPct val="60000"/>
              <a:buFont typeface="Wingdings" pitchFamily="2" charset="2"/>
              <a:buNone/>
              <a:defRPr/>
            </a:pPr>
            <a:r>
              <a:rPr lang="es-ES" sz="5400" b="1">
                <a:solidFill>
                  <a:srgbClr val="003366"/>
                </a:solidFill>
                <a:effectLst>
                  <a:outerShdw blurRad="38100" dist="38100" dir="2700000" algn="tl">
                    <a:srgbClr val="000000"/>
                  </a:outerShdw>
                </a:effectLst>
                <a:latin typeface="Tahoma" pitchFamily="34" charset="0"/>
                <a:cs typeface="Tahoma" pitchFamily="34" charset="0"/>
              </a:rPr>
              <a:t>CODIGO ICTUS</a:t>
            </a:r>
          </a:p>
        </p:txBody>
      </p:sp>
      <p:sp>
        <p:nvSpPr>
          <p:cNvPr id="4813828" name="Rectangle 4"/>
          <p:cNvSpPr>
            <a:spLocks noChangeArrowheads="1"/>
          </p:cNvSpPr>
          <p:nvPr/>
        </p:nvSpPr>
        <p:spPr bwMode="auto">
          <a:xfrm>
            <a:off x="533400" y="3200400"/>
            <a:ext cx="8153400" cy="3048000"/>
          </a:xfrm>
          <a:prstGeom prst="rect">
            <a:avLst/>
          </a:prstGeom>
          <a:noFill/>
          <a:ln>
            <a:noFill/>
          </a:ln>
          <a:effectLst/>
          <a:extLst/>
        </p:spPr>
        <p:txBody>
          <a:bodyPr/>
          <a:lstStyle/>
          <a:p>
            <a:pPr marL="342900" indent="-342900" algn="just">
              <a:spcBef>
                <a:spcPct val="20000"/>
              </a:spcBef>
              <a:buClr>
                <a:schemeClr val="folHlink"/>
              </a:buClr>
              <a:buSzPct val="60000"/>
              <a:buFont typeface="Wingdings" pitchFamily="2" charset="2"/>
              <a:buChar char="n"/>
              <a:defRPr/>
            </a:pPr>
            <a:endParaRPr lang="es-ES_tradnl" sz="2400" b="1">
              <a:effectLst>
                <a:outerShdw blurRad="38100" dist="38100" dir="2700000" algn="tl">
                  <a:srgbClr val="000000"/>
                </a:outerShdw>
              </a:effectLst>
              <a:latin typeface="Tahoma" pitchFamily="34" charset="0"/>
            </a:endParaRPr>
          </a:p>
        </p:txBody>
      </p:sp>
      <p:sp>
        <p:nvSpPr>
          <p:cNvPr id="4813829" name="Rectangle 5"/>
          <p:cNvSpPr>
            <a:spLocks noGrp="1" noChangeArrowheads="1"/>
          </p:cNvSpPr>
          <p:nvPr>
            <p:ph type="body" idx="1"/>
          </p:nvPr>
        </p:nvSpPr>
        <p:spPr>
          <a:xfrm>
            <a:off x="2362200" y="2133600"/>
            <a:ext cx="6248400" cy="914400"/>
          </a:xfrm>
        </p:spPr>
        <p:txBody>
          <a:bodyPr/>
          <a:lstStyle/>
          <a:p>
            <a:pPr eaLnBrk="1" hangingPunct="1">
              <a:defRPr/>
            </a:pPr>
            <a:r>
              <a:rPr lang="es-MX" sz="2000" b="1" dirty="0" err="1">
                <a:effectLst>
                  <a:outerShdw blurRad="38100" dist="38100" dir="2700000" algn="tl">
                    <a:srgbClr val="000000"/>
                  </a:outerShdw>
                </a:effectLst>
              </a:rPr>
              <a:t>rTPA</a:t>
            </a:r>
            <a:r>
              <a:rPr lang="es-MX" sz="2000" b="1" dirty="0">
                <a:effectLst>
                  <a:outerShdw blurRad="38100" dist="38100" dir="2700000" algn="tl">
                    <a:srgbClr val="000000"/>
                  </a:outerShdw>
                </a:effectLst>
              </a:rPr>
              <a:t> = activador tisular del </a:t>
            </a:r>
            <a:r>
              <a:rPr lang="es-MX" sz="2000" b="1" dirty="0" err="1">
                <a:effectLst>
                  <a:outerShdw blurRad="38100" dist="38100" dir="2700000" algn="tl">
                    <a:srgbClr val="000000"/>
                  </a:outerShdw>
                </a:effectLst>
              </a:rPr>
              <a:t>plasminógeno</a:t>
            </a:r>
            <a:r>
              <a:rPr lang="es-MX" sz="2000" b="1" dirty="0">
                <a:effectLst>
                  <a:outerShdw blurRad="38100" dist="38100" dir="2700000" algn="tl">
                    <a:srgbClr val="000000"/>
                  </a:outerShdw>
                </a:effectLst>
              </a:rPr>
              <a:t> recombinado</a:t>
            </a:r>
            <a:endParaRPr lang="ca-ES" sz="2000" b="1" dirty="0">
              <a:effectLst>
                <a:outerShdw blurRad="38100" dist="38100" dir="2700000" algn="tl">
                  <a:srgbClr val="000000"/>
                </a:outerShdw>
              </a:effectLst>
            </a:endParaRPr>
          </a:p>
        </p:txBody>
      </p:sp>
      <p:pic>
        <p:nvPicPr>
          <p:cNvPr id="4813830" name="Picture 6" descr="24"/>
          <p:cNvPicPr>
            <a:picLocks noChangeAspect="1" noChangeArrowheads="1"/>
          </p:cNvPicPr>
          <p:nvPr/>
        </p:nvPicPr>
        <p:blipFill>
          <a:blip r:embed="rId3"/>
          <a:srcRect/>
          <a:stretch>
            <a:fillRect/>
          </a:stretch>
        </p:blipFill>
        <p:spPr bwMode="auto">
          <a:xfrm>
            <a:off x="4419600" y="2971800"/>
            <a:ext cx="4343400" cy="3571875"/>
          </a:xfrm>
          <a:prstGeom prst="rect">
            <a:avLst/>
          </a:prstGeom>
          <a:noFill/>
          <a:ln w="28575">
            <a:solidFill>
              <a:schemeClr val="bg1"/>
            </a:solidFill>
            <a:miter lim="800000"/>
            <a:headEnd/>
            <a:tailEnd/>
          </a:ln>
        </p:spPr>
      </p:pic>
      <p:sp>
        <p:nvSpPr>
          <p:cNvPr id="4813831" name="Text Box 7"/>
          <p:cNvSpPr txBox="1">
            <a:spLocks noChangeArrowheads="1"/>
          </p:cNvSpPr>
          <p:nvPr/>
        </p:nvSpPr>
        <p:spPr bwMode="auto">
          <a:xfrm>
            <a:off x="533400" y="5715000"/>
            <a:ext cx="4572000" cy="595313"/>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rPr>
              <a:t>Ictus hiperagudo &lt; 4.5h</a:t>
            </a:r>
          </a:p>
        </p:txBody>
      </p:sp>
      <p:sp>
        <p:nvSpPr>
          <p:cNvPr id="4813832" name="Rectangle 8"/>
          <p:cNvSpPr>
            <a:spLocks noChangeArrowheads="1"/>
          </p:cNvSpPr>
          <p:nvPr/>
        </p:nvSpPr>
        <p:spPr bwMode="auto">
          <a:xfrm>
            <a:off x="304800" y="4267200"/>
            <a:ext cx="3886200" cy="1143000"/>
          </a:xfrm>
          <a:prstGeom prst="rect">
            <a:avLst/>
          </a:prstGeom>
          <a:noFill/>
          <a:ln>
            <a:noFill/>
          </a:ln>
          <a:effectLst/>
          <a:extLst/>
        </p:spPr>
        <p:txBody>
          <a:bodyPr/>
          <a:lstStyle/>
          <a:p>
            <a:pPr marL="342900" indent="-342900" algn="ctr">
              <a:spcBef>
                <a:spcPct val="40000"/>
              </a:spcBef>
              <a:buClr>
                <a:schemeClr val="folHlink"/>
              </a:buClr>
              <a:buSzPct val="60000"/>
              <a:buFont typeface="Wingdings" pitchFamily="2" charset="2"/>
              <a:buNone/>
              <a:defRPr/>
            </a:pPr>
            <a:r>
              <a:rPr lang="es-ES" b="1" dirty="0">
                <a:effectLst>
                  <a:outerShdw blurRad="38100" dist="38100" dir="2700000" algn="tl">
                    <a:srgbClr val="000000"/>
                  </a:outerShdw>
                </a:effectLst>
                <a:latin typeface="Tahoma" pitchFamily="34" charset="0"/>
              </a:rPr>
              <a:t>	Reduce de forma significativa la incapacidad funcional a los 3 meses</a:t>
            </a:r>
            <a:endParaRPr lang="es-ES_tradnl" b="1" dirty="0">
              <a:effectLst>
                <a:outerShdw blurRad="38100" dist="38100" dir="2700000" algn="tl">
                  <a:srgbClr val="000000"/>
                </a:outerShdw>
              </a:effectLst>
              <a:latin typeface="Tahoma" pitchFamily="34" charset="0"/>
            </a:endParaRPr>
          </a:p>
        </p:txBody>
      </p:sp>
      <p:pic>
        <p:nvPicPr>
          <p:cNvPr id="10" name="Picture 6" descr="Picture in Atherothrombosis Summit"/>
          <p:cNvPicPr>
            <a:picLocks noChangeAspect="1" noChangeArrowheads="1"/>
          </p:cNvPicPr>
          <p:nvPr/>
        </p:nvPicPr>
        <p:blipFill>
          <a:blip r:embed="rId4"/>
          <a:srcRect/>
          <a:stretch>
            <a:fillRect/>
          </a:stretch>
        </p:blipFill>
        <p:spPr bwMode="auto">
          <a:xfrm>
            <a:off x="457200" y="914400"/>
            <a:ext cx="1600200" cy="3146425"/>
          </a:xfrm>
          <a:prstGeom prst="rect">
            <a:avLst/>
          </a:prstGeom>
          <a:noFill/>
          <a:ln w="2857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813826"/>
                                        </p:tgtEl>
                                        <p:attrNameLst>
                                          <p:attrName>style.visibility</p:attrName>
                                        </p:attrNameLst>
                                      </p:cBhvr>
                                      <p:to>
                                        <p:strVal val="visible"/>
                                      </p:to>
                                    </p:set>
                                    <p:anim calcmode="lin" valueType="num">
                                      <p:cBhvr>
                                        <p:cTn id="7" dur="500" fill="hold"/>
                                        <p:tgtEl>
                                          <p:spTgt spid="48138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3826"/>
                                        </p:tgtEl>
                                        <p:attrNameLst>
                                          <p:attrName>ppt_y</p:attrName>
                                        </p:attrNameLst>
                                      </p:cBhvr>
                                      <p:tavLst>
                                        <p:tav tm="0">
                                          <p:val>
                                            <p:strVal val="#ppt_y"/>
                                          </p:val>
                                        </p:tav>
                                        <p:tav tm="100000">
                                          <p:val>
                                            <p:strVal val="#ppt_y"/>
                                          </p:val>
                                        </p:tav>
                                      </p:tavLst>
                                    </p:anim>
                                    <p:anim calcmode="lin" valueType="num">
                                      <p:cBhvr>
                                        <p:cTn id="9" dur="500" fill="hold"/>
                                        <p:tgtEl>
                                          <p:spTgt spid="48138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38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3826"/>
                                        </p:tgtEl>
                                      </p:cBhvr>
                                    </p:animEffect>
                                  </p:childTnLst>
                                </p:cTn>
                              </p:par>
                            </p:childTnLst>
                          </p:cTn>
                        </p:par>
                        <p:par>
                          <p:cTn id="12" fill="hold" nodeType="afterGroup">
                            <p:stCondLst>
                              <p:cond delay="1650"/>
                            </p:stCondLst>
                            <p:childTnLst>
                              <p:par>
                                <p:cTn id="13" presetID="34" presetClass="entr" presetSubtype="0" fill="hold" grpId="0" nodeType="afterEffect">
                                  <p:stCondLst>
                                    <p:cond delay="0"/>
                                  </p:stCondLst>
                                  <p:childTnLst>
                                    <p:set>
                                      <p:cBhvr>
                                        <p:cTn id="14" dur="1" fill="hold">
                                          <p:stCondLst>
                                            <p:cond delay="0"/>
                                          </p:stCondLst>
                                        </p:cTn>
                                        <p:tgtEl>
                                          <p:spTgt spid="4813827"/>
                                        </p:tgtEl>
                                        <p:attrNameLst>
                                          <p:attrName>style.visibility</p:attrName>
                                        </p:attrNameLst>
                                      </p:cBhvr>
                                      <p:to>
                                        <p:strVal val="visible"/>
                                      </p:to>
                                    </p:set>
                                    <p:anim from="(-#ppt_w/2)" to="(#ppt_x)" calcmode="lin" valueType="num">
                                      <p:cBhvr>
                                        <p:cTn id="15" dur="600" fill="hold">
                                          <p:stCondLst>
                                            <p:cond delay="0"/>
                                          </p:stCondLst>
                                        </p:cTn>
                                        <p:tgtEl>
                                          <p:spTgt spid="4813827"/>
                                        </p:tgtEl>
                                        <p:attrNameLst>
                                          <p:attrName>ppt_x</p:attrName>
                                        </p:attrNameLst>
                                      </p:cBhvr>
                                    </p:anim>
                                    <p:anim from="0" to="-1.0" calcmode="lin" valueType="num">
                                      <p:cBhvr>
                                        <p:cTn id="16" dur="200" decel="50000" autoRev="1" fill="hold">
                                          <p:stCondLst>
                                            <p:cond delay="600"/>
                                          </p:stCondLst>
                                        </p:cTn>
                                        <p:tgtEl>
                                          <p:spTgt spid="4813827"/>
                                        </p:tgtEl>
                                        <p:attrNameLst>
                                          <p:attrName>xshear</p:attrName>
                                        </p:attrNameLst>
                                      </p:cBhvr>
                                    </p:anim>
                                    <p:animScale>
                                      <p:cBhvr>
                                        <p:cTn id="17" dur="200" decel="100000" autoRev="1" fill="hold">
                                          <p:stCondLst>
                                            <p:cond delay="600"/>
                                          </p:stCondLst>
                                        </p:cTn>
                                        <p:tgtEl>
                                          <p:spTgt spid="4813827"/>
                                        </p:tgtEl>
                                      </p:cBhvr>
                                      <p:from x="100000" y="100000"/>
                                      <p:to x="80000" y="100000"/>
                                    </p:animScale>
                                    <p:anim by="(#ppt_h/3+#ppt_w*0.1)" calcmode="lin" valueType="num">
                                      <p:cBhvr additive="sum">
                                        <p:cTn id="18" dur="200" decel="100000" autoRev="1" fill="hold">
                                          <p:stCondLst>
                                            <p:cond delay="600"/>
                                          </p:stCondLst>
                                        </p:cTn>
                                        <p:tgtEl>
                                          <p:spTgt spid="4813827"/>
                                        </p:tgtEl>
                                        <p:attrNameLst>
                                          <p:attrName>ppt_x</p:attrName>
                                        </p:attrNameLst>
                                      </p:cBhvr>
                                    </p:anim>
                                  </p:childTnLst>
                                </p:cTn>
                              </p:par>
                            </p:childTnLst>
                          </p:cTn>
                        </p:par>
                        <p:par>
                          <p:cTn id="19" fill="hold" nodeType="afterGroup">
                            <p:stCondLst>
                              <p:cond delay="2650"/>
                            </p:stCondLst>
                            <p:childTnLst>
                              <p:par>
                                <p:cTn id="20" presetID="44" presetClass="entr" presetSubtype="0" fill="hold" grpId="0" nodeType="afterEffect">
                                  <p:stCondLst>
                                    <p:cond delay="0"/>
                                  </p:stCondLst>
                                  <p:childTnLst>
                                    <p:set>
                                      <p:cBhvr>
                                        <p:cTn id="21" dur="1" fill="hold">
                                          <p:stCondLst>
                                            <p:cond delay="0"/>
                                          </p:stCondLst>
                                        </p:cTn>
                                        <p:tgtEl>
                                          <p:spTgt spid="4813829">
                                            <p:txEl>
                                              <p:pRg st="0" end="0"/>
                                            </p:txEl>
                                          </p:spTgt>
                                        </p:tgtEl>
                                        <p:attrNameLst>
                                          <p:attrName>style.visibility</p:attrName>
                                        </p:attrNameLst>
                                      </p:cBhvr>
                                      <p:to>
                                        <p:strVal val="visible"/>
                                      </p:to>
                                    </p:set>
                                    <p:animEffect transition="in" filter="fade">
                                      <p:cBhvr>
                                        <p:cTn id="22" dur="500"/>
                                        <p:tgtEl>
                                          <p:spTgt spid="4813829">
                                            <p:txEl>
                                              <p:pRg st="0" end="0"/>
                                            </p:txEl>
                                          </p:spTgt>
                                        </p:tgtEl>
                                      </p:cBhvr>
                                    </p:animEffect>
                                    <p:anim calcmode="lin" valueType="num">
                                      <p:cBhvr>
                                        <p:cTn id="23" dur="500" fill="hold"/>
                                        <p:tgtEl>
                                          <p:spTgt spid="4813829">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813829">
                                            <p:txEl>
                                              <p:pRg st="0" end="0"/>
                                            </p:txEl>
                                          </p:spTgt>
                                        </p:tgtEl>
                                        <p:attrNameLst>
                                          <p:attrName>ppt_y</p:attrName>
                                        </p:attrNameLst>
                                      </p:cBhvr>
                                      <p:tavLst>
                                        <p:tav tm="0">
                                          <p:val>
                                            <p:strVal val="#ppt_y+.05"/>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4813830"/>
                                        </p:tgtEl>
                                        <p:attrNameLst>
                                          <p:attrName>style.visibility</p:attrName>
                                        </p:attrNameLst>
                                      </p:cBhvr>
                                      <p:to>
                                        <p:strVal val="visible"/>
                                      </p:to>
                                    </p:set>
                                    <p:animEffect transition="in" filter="fade">
                                      <p:cBhvr>
                                        <p:cTn id="27" dur="2000"/>
                                        <p:tgtEl>
                                          <p:spTgt spid="4813830"/>
                                        </p:tgtEl>
                                      </p:cBhvr>
                                    </p:animEffect>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4813831"/>
                                        </p:tgtEl>
                                        <p:attrNameLst>
                                          <p:attrName>style.visibility</p:attrName>
                                        </p:attrNameLst>
                                      </p:cBhvr>
                                      <p:to>
                                        <p:strVal val="visible"/>
                                      </p:to>
                                    </p:set>
                                    <p:animEffect transition="in" filter="fade">
                                      <p:cBhvr>
                                        <p:cTn id="30" dur="1000"/>
                                        <p:tgtEl>
                                          <p:spTgt spid="4813831"/>
                                        </p:tgtEl>
                                      </p:cBhvr>
                                    </p:animEffect>
                                    <p:anim calcmode="lin" valueType="num">
                                      <p:cBhvr>
                                        <p:cTn id="31" dur="1000" fill="hold"/>
                                        <p:tgtEl>
                                          <p:spTgt spid="4813831"/>
                                        </p:tgtEl>
                                        <p:attrNameLst>
                                          <p:attrName>ppt_x</p:attrName>
                                        </p:attrNameLst>
                                      </p:cBhvr>
                                      <p:tavLst>
                                        <p:tav tm="0">
                                          <p:val>
                                            <p:strVal val="#ppt_x-.1"/>
                                          </p:val>
                                        </p:tav>
                                        <p:tav tm="100000">
                                          <p:val>
                                            <p:strVal val="#ppt_x"/>
                                          </p:val>
                                        </p:tav>
                                      </p:tavLst>
                                    </p:anim>
                                    <p:anim calcmode="lin" valueType="num">
                                      <p:cBhvr>
                                        <p:cTn id="32" dur="1000" fill="hold"/>
                                        <p:tgtEl>
                                          <p:spTgt spid="4813831"/>
                                        </p:tgtEl>
                                        <p:attrNameLst>
                                          <p:attrName>ppt_y</p:attrName>
                                        </p:attrNameLst>
                                      </p:cBhvr>
                                      <p:tavLst>
                                        <p:tav tm="0">
                                          <p:val>
                                            <p:strVal val="#ppt_y"/>
                                          </p:val>
                                        </p:tav>
                                        <p:tav tm="100000">
                                          <p:val>
                                            <p:strVal val="#ppt_y"/>
                                          </p:val>
                                        </p:tav>
                                      </p:tavLst>
                                    </p:anim>
                                  </p:childTnLst>
                                </p:cTn>
                              </p:par>
                              <p:par>
                                <p:cTn id="33" presetID="44" presetClass="entr" presetSubtype="0" fill="hold" grpId="0" nodeType="withEffect">
                                  <p:stCondLst>
                                    <p:cond delay="0"/>
                                  </p:stCondLst>
                                  <p:childTnLst>
                                    <p:set>
                                      <p:cBhvr>
                                        <p:cTn id="34" dur="1" fill="hold">
                                          <p:stCondLst>
                                            <p:cond delay="0"/>
                                          </p:stCondLst>
                                        </p:cTn>
                                        <p:tgtEl>
                                          <p:spTgt spid="4813832">
                                            <p:txEl>
                                              <p:pRg st="0" end="0"/>
                                            </p:txEl>
                                          </p:spTgt>
                                        </p:tgtEl>
                                        <p:attrNameLst>
                                          <p:attrName>style.visibility</p:attrName>
                                        </p:attrNameLst>
                                      </p:cBhvr>
                                      <p:to>
                                        <p:strVal val="visible"/>
                                      </p:to>
                                    </p:set>
                                    <p:animEffect transition="in" filter="fade">
                                      <p:cBhvr>
                                        <p:cTn id="35" dur="500"/>
                                        <p:tgtEl>
                                          <p:spTgt spid="4813832">
                                            <p:txEl>
                                              <p:pRg st="0" end="0"/>
                                            </p:txEl>
                                          </p:spTgt>
                                        </p:tgtEl>
                                      </p:cBhvr>
                                    </p:animEffect>
                                    <p:anim calcmode="lin" valueType="num">
                                      <p:cBhvr>
                                        <p:cTn id="36" dur="500" fill="hold"/>
                                        <p:tgtEl>
                                          <p:spTgt spid="481383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4813832">
                                            <p:txEl>
                                              <p:pRg st="0" end="0"/>
                                            </p:txEl>
                                          </p:spTgt>
                                        </p:tgtEl>
                                        <p:attrNameLst>
                                          <p:attrName>ppt_y</p:attrName>
                                        </p:attrNameLst>
                                      </p:cBhvr>
                                      <p:tavLst>
                                        <p:tav tm="0">
                                          <p:val>
                                            <p:strVal val="#ppt_y+.05"/>
                                          </p:val>
                                        </p:tav>
                                        <p:tav tm="100000">
                                          <p:val>
                                            <p:strVal val="#ppt_y"/>
                                          </p:val>
                                        </p:tav>
                                      </p:tavLst>
                                    </p:anim>
                                  </p:childTnLst>
                                </p:cTn>
                              </p:par>
                              <p:par>
                                <p:cTn id="38" presetID="7"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0" fill="hold"/>
                                        <p:tgtEl>
                                          <p:spTgt spid="10"/>
                                        </p:tgtEl>
                                        <p:attrNameLst>
                                          <p:attrName>ppt_x</p:attrName>
                                        </p:attrNameLst>
                                      </p:cBhvr>
                                      <p:tavLst>
                                        <p:tav tm="0">
                                          <p:val>
                                            <p:strVal val="#ppt_x"/>
                                          </p:val>
                                        </p:tav>
                                        <p:tav tm="100000">
                                          <p:val>
                                            <p:strVal val="#ppt_x"/>
                                          </p:val>
                                        </p:tav>
                                      </p:tavLst>
                                    </p:anim>
                                    <p:anim calcmode="lin" valueType="num">
                                      <p:cBhvr additive="base">
                                        <p:cTn id="41"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26" grpId="0"/>
      <p:bldP spid="4813827" grpId="0" animBg="1"/>
      <p:bldP spid="4813829" grpId="0" build="p"/>
      <p:bldP spid="4813831" grpId="0" animBg="1"/>
      <p:bldP spid="48138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0834" name="Text Box 2"/>
          <p:cNvSpPr txBox="1">
            <a:spLocks noChangeArrowheads="1"/>
          </p:cNvSpPr>
          <p:nvPr/>
        </p:nvSpPr>
        <p:spPr bwMode="auto">
          <a:xfrm>
            <a:off x="4343400" y="2333625"/>
            <a:ext cx="4572000" cy="4067175"/>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gn="ctr">
              <a:spcBef>
                <a:spcPct val="50000"/>
              </a:spcBef>
              <a:defRPr/>
            </a:pPr>
            <a:r>
              <a:rPr lang="es-ES" sz="3200" b="1">
                <a:solidFill>
                  <a:srgbClr val="003366"/>
                </a:solidFill>
                <a:effectLst>
                  <a:outerShdw blurRad="38100" dist="38100" dir="2700000" algn="tl">
                    <a:srgbClr val="000000"/>
                  </a:outerShdw>
                </a:effectLst>
                <a:latin typeface="Tahoma" pitchFamily="34" charset="0"/>
              </a:rPr>
              <a:t>Trastorno circulatorio cerebral que produce una alteración transitoria o definitiva del funcionamiento de una o varias partes del encéfalo</a:t>
            </a:r>
          </a:p>
        </p:txBody>
      </p:sp>
      <p:sp>
        <p:nvSpPr>
          <p:cNvPr id="4600835" name="Rectangle 3"/>
          <p:cNvSpPr>
            <a:spLocks noChangeArrowheads="1"/>
          </p:cNvSpPr>
          <p:nvPr/>
        </p:nvSpPr>
        <p:spPr bwMode="auto">
          <a:xfrm>
            <a:off x="1150938" y="214313"/>
            <a:ext cx="7793037" cy="1462087"/>
          </a:xfrm>
          <a:prstGeom prst="rect">
            <a:avLst/>
          </a:prstGeom>
          <a:noFill/>
          <a:ln>
            <a:noFill/>
          </a:ln>
          <a:effectLst/>
          <a:extLst/>
        </p:spPr>
        <p:txBody>
          <a:bodyPr anchor="b"/>
          <a:lstStyle/>
          <a:p>
            <a:pPr algn="ctr">
              <a:defRPr/>
            </a:pPr>
            <a:r>
              <a:rPr lang="es-ES" sz="4400" b="1">
                <a:solidFill>
                  <a:schemeClr val="tx2"/>
                </a:solidFill>
                <a:effectLst>
                  <a:outerShdw blurRad="38100" dist="38100" dir="2700000" algn="tl">
                    <a:srgbClr val="000000"/>
                  </a:outerShdw>
                </a:effectLst>
                <a:latin typeface="Tahoma" pitchFamily="34" charset="0"/>
              </a:rPr>
              <a:t>¿Que es un ictus?</a:t>
            </a:r>
          </a:p>
        </p:txBody>
      </p:sp>
      <p:graphicFrame>
        <p:nvGraphicFramePr>
          <p:cNvPr id="4600882" name="Object 50"/>
          <p:cNvGraphicFramePr>
            <a:graphicFrameLocks noChangeAspect="1"/>
          </p:cNvGraphicFramePr>
          <p:nvPr/>
        </p:nvGraphicFramePr>
        <p:xfrm>
          <a:off x="263525" y="2209800"/>
          <a:ext cx="3851275" cy="4386263"/>
        </p:xfrm>
        <a:graphic>
          <a:graphicData uri="http://schemas.openxmlformats.org/presentationml/2006/ole">
            <p:oleObj spid="_x0000_s4600882" name="Imatge de mapa de bits" r:id="rId4" imgW="2886478" imgH="3285714" progId="PBrush">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0834"/>
                                        </p:tgtEl>
                                        <p:attrNameLst>
                                          <p:attrName>style.visibility</p:attrName>
                                        </p:attrNameLst>
                                      </p:cBhvr>
                                      <p:to>
                                        <p:strVal val="visible"/>
                                      </p:to>
                                    </p:set>
                                    <p:animEffect transition="in" filter="fade">
                                      <p:cBhvr>
                                        <p:cTn id="7" dur="2000"/>
                                        <p:tgtEl>
                                          <p:spTgt spid="460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083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5874" name="Rectangle 2"/>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Criterios de inclusión</a:t>
            </a:r>
          </a:p>
        </p:txBody>
      </p:sp>
      <p:sp>
        <p:nvSpPr>
          <p:cNvPr id="4815875" name="Rectangle 3"/>
          <p:cNvSpPr>
            <a:spLocks noGrp="1" noChangeArrowheads="1"/>
          </p:cNvSpPr>
          <p:nvPr>
            <p:ph type="body" idx="1"/>
          </p:nvPr>
        </p:nvSpPr>
        <p:spPr>
          <a:xfrm>
            <a:off x="457200" y="2286000"/>
            <a:ext cx="8382000" cy="4114800"/>
          </a:xfrm>
          <a:ln w="38100">
            <a:solidFill>
              <a:schemeClr val="bg1"/>
            </a:solidFill>
          </a:ln>
        </p:spPr>
        <p:txBody>
          <a:bodyPr/>
          <a:lstStyle/>
          <a:p>
            <a:pPr marL="457200" indent="-457200" eaLnBrk="1" hangingPunct="1">
              <a:lnSpc>
                <a:spcPct val="90000"/>
              </a:lnSpc>
              <a:buClr>
                <a:schemeClr val="tx2"/>
              </a:buClr>
              <a:buSzPct val="80000"/>
              <a:defRPr/>
            </a:pPr>
            <a:r>
              <a:rPr lang="es-ES" sz="2800" b="1" dirty="0">
                <a:effectLst>
                  <a:outerShdw blurRad="38100" dist="38100" dir="2700000" algn="tl">
                    <a:srgbClr val="000000"/>
                  </a:outerShdw>
                </a:effectLst>
              </a:rPr>
              <a:t>Edad a partir de 18</a:t>
            </a:r>
          </a:p>
          <a:p>
            <a:pPr marL="457200" indent="-457200" eaLnBrk="1" hangingPunct="1">
              <a:lnSpc>
                <a:spcPct val="90000"/>
              </a:lnSpc>
              <a:buClr>
                <a:schemeClr val="tx2"/>
              </a:buClr>
              <a:buSzPct val="80000"/>
              <a:defRPr/>
            </a:pPr>
            <a:r>
              <a:rPr lang="es-ES" sz="2800" b="1" dirty="0">
                <a:effectLst>
                  <a:outerShdw blurRad="38100" dist="38100" dir="2700000" algn="tl">
                    <a:srgbClr val="000000"/>
                  </a:outerShdw>
                </a:effectLst>
              </a:rPr>
              <a:t>Diagnóstico clínico de ictus isquémico</a:t>
            </a:r>
          </a:p>
          <a:p>
            <a:pPr marL="457200" indent="-457200" eaLnBrk="1" hangingPunct="1">
              <a:lnSpc>
                <a:spcPct val="90000"/>
              </a:lnSpc>
              <a:buClr>
                <a:schemeClr val="tx2"/>
              </a:buClr>
              <a:buSzPct val="80000"/>
              <a:defRPr/>
            </a:pPr>
            <a:r>
              <a:rPr lang="es-ES" sz="2800" b="1" dirty="0">
                <a:effectLst>
                  <a:outerShdw blurRad="38100" dist="38100" dir="2700000" algn="tl">
                    <a:srgbClr val="000000"/>
                  </a:outerShdw>
                </a:effectLst>
              </a:rPr>
              <a:t>Déficit neurológico - NIH &gt; 4</a:t>
            </a:r>
          </a:p>
          <a:p>
            <a:pPr marL="457200" indent="-457200" eaLnBrk="1" hangingPunct="1">
              <a:lnSpc>
                <a:spcPct val="90000"/>
              </a:lnSpc>
              <a:buClr>
                <a:schemeClr val="tx2"/>
              </a:buClr>
              <a:buSzPct val="80000"/>
              <a:defRPr/>
            </a:pPr>
            <a:r>
              <a:rPr lang="es-ES" sz="2800" b="1" dirty="0">
                <a:effectLst>
                  <a:outerShdw blurRad="38100" dist="38100" dir="2700000" algn="tl">
                    <a:srgbClr val="000000"/>
                  </a:outerShdw>
                </a:effectLst>
              </a:rPr>
              <a:t>Los síntomas neurológicos están presentes &gt; 30 minutos y no presentan una mejoría significativa (NIH &lt;4) antes del tratamiento.</a:t>
            </a:r>
          </a:p>
          <a:p>
            <a:pPr marL="457200" indent="-457200" eaLnBrk="1" hangingPunct="1">
              <a:lnSpc>
                <a:spcPct val="90000"/>
              </a:lnSpc>
              <a:buClr>
                <a:schemeClr val="tx2"/>
              </a:buClr>
              <a:buSzPct val="80000"/>
              <a:defRPr/>
            </a:pPr>
            <a:r>
              <a:rPr lang="es-ES" sz="2800" b="1" dirty="0">
                <a:effectLst>
                  <a:outerShdw blurRad="38100" dist="38100" dir="2700000" algn="tl">
                    <a:srgbClr val="000000"/>
                  </a:outerShdw>
                </a:effectLst>
              </a:rPr>
              <a:t>Inicio de los síntomas &lt; 4.5h antes de la administración del tratamiento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15874"/>
                                        </p:tgtEl>
                                        <p:attrNameLst>
                                          <p:attrName>style.visibility</p:attrName>
                                        </p:attrNameLst>
                                      </p:cBhvr>
                                      <p:to>
                                        <p:strVal val="visible"/>
                                      </p:to>
                                    </p:set>
                                    <p:anim calcmode="lin" valueType="num">
                                      <p:cBhvr>
                                        <p:cTn id="7" dur="1000" fill="hold"/>
                                        <p:tgtEl>
                                          <p:spTgt spid="4815874"/>
                                        </p:tgtEl>
                                        <p:attrNameLst>
                                          <p:attrName>ppt_x</p:attrName>
                                        </p:attrNameLst>
                                      </p:cBhvr>
                                      <p:tavLst>
                                        <p:tav tm="0">
                                          <p:val>
                                            <p:strVal val="#ppt_x-.2"/>
                                          </p:val>
                                        </p:tav>
                                        <p:tav tm="100000">
                                          <p:val>
                                            <p:strVal val="#ppt_x"/>
                                          </p:val>
                                        </p:tav>
                                      </p:tavLst>
                                    </p:anim>
                                    <p:anim calcmode="lin" valueType="num">
                                      <p:cBhvr>
                                        <p:cTn id="8" dur="1000" fill="hold"/>
                                        <p:tgtEl>
                                          <p:spTgt spid="48158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587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15875">
                                            <p:bg/>
                                          </p:spTgt>
                                        </p:tgtEl>
                                        <p:attrNameLst>
                                          <p:attrName>style.visibility</p:attrName>
                                        </p:attrNameLst>
                                      </p:cBhvr>
                                      <p:to>
                                        <p:strVal val="visible"/>
                                      </p:to>
                                    </p:set>
                                    <p:anim calcmode="lin" valueType="num">
                                      <p:cBhvr>
                                        <p:cTn id="12" dur="1000" fill="hold"/>
                                        <p:tgtEl>
                                          <p:spTgt spid="4815875">
                                            <p:bg/>
                                          </p:spTgt>
                                        </p:tgtEl>
                                        <p:attrNameLst>
                                          <p:attrName>ppt_x</p:attrName>
                                        </p:attrNameLst>
                                      </p:cBhvr>
                                      <p:tavLst>
                                        <p:tav tm="0">
                                          <p:val>
                                            <p:strVal val="#ppt_x-.2"/>
                                          </p:val>
                                        </p:tav>
                                        <p:tav tm="100000">
                                          <p:val>
                                            <p:strVal val="#ppt_x"/>
                                          </p:val>
                                        </p:tav>
                                      </p:tavLst>
                                    </p:anim>
                                    <p:anim calcmode="lin" valueType="num">
                                      <p:cBhvr>
                                        <p:cTn id="13" dur="1000" fill="hold"/>
                                        <p:tgtEl>
                                          <p:spTgt spid="4815875">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5875">
                                            <p:bg/>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815875">
                                            <p:txEl>
                                              <p:pRg st="0" end="0"/>
                                            </p:txEl>
                                          </p:spTgt>
                                        </p:tgtEl>
                                        <p:attrNameLst>
                                          <p:attrName>style.visibility</p:attrName>
                                        </p:attrNameLst>
                                      </p:cBhvr>
                                      <p:to>
                                        <p:strVal val="visible"/>
                                      </p:to>
                                    </p:set>
                                    <p:anim calcmode="lin" valueType="num">
                                      <p:cBhvr>
                                        <p:cTn id="17" dur="1000" fill="hold"/>
                                        <p:tgtEl>
                                          <p:spTgt spid="481587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48158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815875">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815875">
                                            <p:txEl>
                                              <p:pRg st="1" end="1"/>
                                            </p:txEl>
                                          </p:spTgt>
                                        </p:tgtEl>
                                        <p:attrNameLst>
                                          <p:attrName>style.visibility</p:attrName>
                                        </p:attrNameLst>
                                      </p:cBhvr>
                                      <p:to>
                                        <p:strVal val="visible"/>
                                      </p:to>
                                    </p:set>
                                    <p:anim calcmode="lin" valueType="num">
                                      <p:cBhvr>
                                        <p:cTn id="22" dur="1000" fill="hold"/>
                                        <p:tgtEl>
                                          <p:spTgt spid="4815875">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48158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815875">
                                            <p:txEl>
                                              <p:pRg st="1" end="1"/>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15875">
                                            <p:txEl>
                                              <p:pRg st="2" end="2"/>
                                            </p:txEl>
                                          </p:spTgt>
                                        </p:tgtEl>
                                        <p:attrNameLst>
                                          <p:attrName>style.visibility</p:attrName>
                                        </p:attrNameLst>
                                      </p:cBhvr>
                                      <p:to>
                                        <p:strVal val="visible"/>
                                      </p:to>
                                    </p:set>
                                    <p:anim calcmode="lin" valueType="num">
                                      <p:cBhvr>
                                        <p:cTn id="27" dur="1000" fill="hold"/>
                                        <p:tgtEl>
                                          <p:spTgt spid="4815875">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48158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815875">
                                            <p:txEl>
                                              <p:pRg st="2" end="2"/>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4815875">
                                            <p:txEl>
                                              <p:pRg st="3" end="3"/>
                                            </p:txEl>
                                          </p:spTgt>
                                        </p:tgtEl>
                                        <p:attrNameLst>
                                          <p:attrName>style.visibility</p:attrName>
                                        </p:attrNameLst>
                                      </p:cBhvr>
                                      <p:to>
                                        <p:strVal val="visible"/>
                                      </p:to>
                                    </p:set>
                                    <p:anim calcmode="lin" valueType="num">
                                      <p:cBhvr>
                                        <p:cTn id="32" dur="1000" fill="hold"/>
                                        <p:tgtEl>
                                          <p:spTgt spid="4815875">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48158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815875">
                                            <p:txEl>
                                              <p:pRg st="3" end="3"/>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4815875">
                                            <p:txEl>
                                              <p:pRg st="4" end="4"/>
                                            </p:txEl>
                                          </p:spTgt>
                                        </p:tgtEl>
                                        <p:attrNameLst>
                                          <p:attrName>style.visibility</p:attrName>
                                        </p:attrNameLst>
                                      </p:cBhvr>
                                      <p:to>
                                        <p:strVal val="visible"/>
                                      </p:to>
                                    </p:set>
                                    <p:anim calcmode="lin" valueType="num">
                                      <p:cBhvr>
                                        <p:cTn id="37" dur="1000" fill="hold"/>
                                        <p:tgtEl>
                                          <p:spTgt spid="4815875">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48158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815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874" grpId="0"/>
      <p:bldP spid="481587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5874" name="Rectangle 2"/>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Criterios de inclusión</a:t>
            </a:r>
          </a:p>
        </p:txBody>
      </p:sp>
      <p:sp>
        <p:nvSpPr>
          <p:cNvPr id="4815875" name="Rectangle 3"/>
          <p:cNvSpPr>
            <a:spLocks noGrp="1" noChangeArrowheads="1"/>
          </p:cNvSpPr>
          <p:nvPr>
            <p:ph type="body" idx="1"/>
          </p:nvPr>
        </p:nvSpPr>
        <p:spPr>
          <a:xfrm>
            <a:off x="457200" y="2286000"/>
            <a:ext cx="8382000" cy="4114800"/>
          </a:xfrm>
          <a:ln w="38100">
            <a:solidFill>
              <a:schemeClr val="bg1"/>
            </a:solidFill>
          </a:ln>
        </p:spPr>
        <p:txBody>
          <a:bodyPr/>
          <a:lstStyle/>
          <a:p>
            <a:pPr marL="457200" indent="-457200" eaLnBrk="1" hangingPunct="1">
              <a:lnSpc>
                <a:spcPct val="90000"/>
              </a:lnSpc>
              <a:buClr>
                <a:schemeClr val="tx2"/>
              </a:buClr>
              <a:buSzPct val="80000"/>
              <a:defRPr/>
            </a:pPr>
            <a:r>
              <a:rPr lang="es-ES" sz="2800" b="1" smtClean="0">
                <a:effectLst>
                  <a:outerShdw blurRad="38100" dist="38100" dir="2700000" algn="tl">
                    <a:srgbClr val="000000"/>
                  </a:outerShdw>
                </a:effectLst>
              </a:rPr>
              <a:t>Edad a partir de 18</a:t>
            </a:r>
          </a:p>
          <a:p>
            <a:pPr marL="457200" indent="-457200" eaLnBrk="1" hangingPunct="1">
              <a:lnSpc>
                <a:spcPct val="90000"/>
              </a:lnSpc>
              <a:buClr>
                <a:schemeClr val="tx2"/>
              </a:buClr>
              <a:buSzPct val="80000"/>
              <a:defRPr/>
            </a:pPr>
            <a:r>
              <a:rPr lang="es-ES" sz="2800" b="1" smtClean="0">
                <a:solidFill>
                  <a:srgbClr val="CC3300"/>
                </a:solidFill>
                <a:effectLst>
                  <a:outerShdw blurRad="38100" dist="38100" dir="2700000" algn="tl">
                    <a:srgbClr val="000000"/>
                  </a:outerShdw>
                </a:effectLst>
              </a:rPr>
              <a:t>Diagnóstico clínico de ictus </a:t>
            </a:r>
            <a:r>
              <a:rPr lang="es-ES" sz="2800" b="1" smtClean="0">
                <a:effectLst>
                  <a:outerShdw blurRad="38100" dist="38100" dir="2700000" algn="tl">
                    <a:srgbClr val="000000"/>
                  </a:outerShdw>
                </a:effectLst>
              </a:rPr>
              <a:t>isquémico</a:t>
            </a:r>
          </a:p>
          <a:p>
            <a:pPr marL="457200" indent="-457200" eaLnBrk="1" hangingPunct="1">
              <a:lnSpc>
                <a:spcPct val="90000"/>
              </a:lnSpc>
              <a:buClr>
                <a:schemeClr val="tx2"/>
              </a:buClr>
              <a:buSzPct val="80000"/>
              <a:defRPr/>
            </a:pPr>
            <a:r>
              <a:rPr lang="es-ES" sz="2800" b="1" smtClean="0">
                <a:effectLst>
                  <a:outerShdw blurRad="38100" dist="38100" dir="2700000" algn="tl">
                    <a:srgbClr val="000000"/>
                  </a:outerShdw>
                </a:effectLst>
              </a:rPr>
              <a:t>Déficit neurológico - </a:t>
            </a:r>
            <a:r>
              <a:rPr lang="es-ES" sz="2800" b="1" smtClean="0">
                <a:solidFill>
                  <a:srgbClr val="CC3300"/>
                </a:solidFill>
                <a:effectLst>
                  <a:outerShdw blurRad="38100" dist="38100" dir="2700000" algn="tl">
                    <a:srgbClr val="000000"/>
                  </a:outerShdw>
                </a:effectLst>
              </a:rPr>
              <a:t>NIH &gt; 4</a:t>
            </a:r>
          </a:p>
          <a:p>
            <a:pPr marL="457200" indent="-457200" eaLnBrk="1" hangingPunct="1">
              <a:lnSpc>
                <a:spcPct val="90000"/>
              </a:lnSpc>
              <a:buClr>
                <a:schemeClr val="tx2"/>
              </a:buClr>
              <a:buSzPct val="80000"/>
              <a:defRPr/>
            </a:pPr>
            <a:r>
              <a:rPr lang="es-ES" sz="2800" b="1" smtClean="0">
                <a:effectLst>
                  <a:outerShdw blurRad="38100" dist="38100" dir="2700000" algn="tl">
                    <a:srgbClr val="000000"/>
                  </a:outerShdw>
                </a:effectLst>
              </a:rPr>
              <a:t>Los síntomas neurológicos están presentes &gt; 30 minutos y no presentan una mejoría significativa (NIH &lt;4) antes del tratamiento.</a:t>
            </a:r>
          </a:p>
          <a:p>
            <a:pPr marL="457200" indent="-457200" eaLnBrk="1" hangingPunct="1">
              <a:lnSpc>
                <a:spcPct val="90000"/>
              </a:lnSpc>
              <a:buClr>
                <a:schemeClr val="tx2"/>
              </a:buClr>
              <a:buSzPct val="80000"/>
              <a:defRPr/>
            </a:pPr>
            <a:r>
              <a:rPr lang="es-ES" sz="2800" b="1" smtClean="0">
                <a:effectLst>
                  <a:outerShdw blurRad="38100" dist="38100" dir="2700000" algn="tl">
                    <a:srgbClr val="000000"/>
                  </a:outerShdw>
                </a:effectLst>
              </a:rPr>
              <a:t>Inicio de los </a:t>
            </a:r>
            <a:r>
              <a:rPr lang="es-ES" sz="2800" b="1" smtClean="0">
                <a:solidFill>
                  <a:srgbClr val="CC3300"/>
                </a:solidFill>
                <a:effectLst>
                  <a:outerShdw blurRad="38100" dist="38100" dir="2700000" algn="tl">
                    <a:srgbClr val="000000"/>
                  </a:outerShdw>
                </a:effectLst>
              </a:rPr>
              <a:t>síntomas &lt; 4.5h </a:t>
            </a:r>
            <a:r>
              <a:rPr lang="es-ES" sz="2800" b="1" smtClean="0">
                <a:effectLst>
                  <a:outerShdw blurRad="38100" dist="38100" dir="2700000" algn="tl">
                    <a:srgbClr val="000000"/>
                  </a:outerShdw>
                </a:effectLst>
              </a:rPr>
              <a:t>antes de la administración del tratamiento</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6898" name="Rectangle 2"/>
          <p:cNvSpPr>
            <a:spLocks noGrp="1" noChangeArrowheads="1"/>
          </p:cNvSpPr>
          <p:nvPr>
            <p:ph type="title" idx="4294967295"/>
          </p:nvPr>
        </p:nvSpPr>
        <p:spPr/>
        <p:txBody>
          <a:bodyPr/>
          <a:lstStyle/>
          <a:p>
            <a:pPr algn="ctr" eaLnBrk="1" hangingPunct="1">
              <a:defRPr/>
            </a:pPr>
            <a:r>
              <a:rPr lang="es-ES" b="1">
                <a:effectLst>
                  <a:outerShdw blurRad="38100" dist="38100" dir="2700000" algn="tl">
                    <a:srgbClr val="000000"/>
                  </a:outerShdw>
                </a:effectLst>
              </a:rPr>
              <a:t>Criterios de exclusión</a:t>
            </a:r>
          </a:p>
        </p:txBody>
      </p:sp>
      <p:sp>
        <p:nvSpPr>
          <p:cNvPr id="4816899" name="Rectangle 3"/>
          <p:cNvSpPr>
            <a:spLocks noGrp="1" noChangeArrowheads="1"/>
          </p:cNvSpPr>
          <p:nvPr>
            <p:ph type="body" sz="half" idx="4294967295"/>
          </p:nvPr>
        </p:nvSpPr>
        <p:spPr>
          <a:xfrm>
            <a:off x="304800" y="2438400"/>
            <a:ext cx="4876800" cy="2667000"/>
          </a:xfrm>
          <a:ln w="38100">
            <a:solidFill>
              <a:schemeClr val="bg1"/>
            </a:solidFill>
          </a:ln>
        </p:spPr>
        <p:txBody>
          <a:bodyPr/>
          <a:lstStyle/>
          <a:p>
            <a:pPr eaLnBrk="1" hangingPunct="1">
              <a:lnSpc>
                <a:spcPct val="80000"/>
              </a:lnSpc>
              <a:defRPr/>
            </a:pPr>
            <a:endParaRPr lang="es-ES" sz="1600" b="1">
              <a:effectLst>
                <a:outerShdw blurRad="38100" dist="38100" dir="2700000" algn="tl">
                  <a:srgbClr val="000000"/>
                </a:outerShdw>
              </a:effectLst>
            </a:endParaRPr>
          </a:p>
          <a:p>
            <a:pPr eaLnBrk="1" hangingPunct="1">
              <a:lnSpc>
                <a:spcPct val="80000"/>
              </a:lnSpc>
              <a:defRPr/>
            </a:pPr>
            <a:r>
              <a:rPr lang="es-ES" sz="1200" b="1">
                <a:effectLst>
                  <a:outerShdw blurRad="38100" dist="38100" dir="2700000" algn="tl">
                    <a:srgbClr val="000000"/>
                  </a:outerShdw>
                </a:effectLst>
              </a:rPr>
              <a:t>Hemorragia TGI / tracto urinario  &lt; 3 semanas</a:t>
            </a:r>
          </a:p>
          <a:p>
            <a:pPr eaLnBrk="1" hangingPunct="1">
              <a:lnSpc>
                <a:spcPct val="80000"/>
              </a:lnSpc>
              <a:defRPr/>
            </a:pPr>
            <a:r>
              <a:rPr lang="es-ES" sz="1200" b="1">
                <a:effectLst>
                  <a:outerShdw blurRad="38100" dist="38100" dir="2700000" algn="tl">
                    <a:srgbClr val="000000"/>
                  </a:outerShdw>
                </a:effectLst>
              </a:rPr>
              <a:t>Hepatopatía severa (I. hepática, CH, HTTP (VE))</a:t>
            </a:r>
          </a:p>
          <a:p>
            <a:pPr eaLnBrk="1" hangingPunct="1">
              <a:lnSpc>
                <a:spcPct val="80000"/>
              </a:lnSpc>
              <a:defRPr/>
            </a:pPr>
            <a:r>
              <a:rPr lang="es-ES" sz="1200" b="1">
                <a:effectLst>
                  <a:outerShdw blurRad="38100" dist="38100" dir="2700000" algn="tl">
                    <a:srgbClr val="000000"/>
                  </a:outerShdw>
                </a:effectLst>
              </a:rPr>
              <a:t>IQ mayor o traumatismo (no TCE) &lt; 2 semanas</a:t>
            </a:r>
          </a:p>
          <a:p>
            <a:pPr eaLnBrk="1" hangingPunct="1">
              <a:lnSpc>
                <a:spcPct val="80000"/>
              </a:lnSpc>
              <a:defRPr/>
            </a:pPr>
            <a:r>
              <a:rPr lang="es-ES" sz="1200" b="1">
                <a:effectLst>
                  <a:outerShdw blurRad="38100" dist="38100" dir="2700000" algn="tl">
                    <a:srgbClr val="000000"/>
                  </a:outerShdw>
                </a:effectLst>
              </a:rPr>
              <a:t>Masaje cardíaco traumático &lt; 10 días y parto</a:t>
            </a:r>
          </a:p>
          <a:p>
            <a:pPr eaLnBrk="1" hangingPunct="1">
              <a:lnSpc>
                <a:spcPct val="80000"/>
              </a:lnSpc>
              <a:defRPr/>
            </a:pPr>
            <a:r>
              <a:rPr lang="es-ES" sz="1200" b="1">
                <a:effectLst>
                  <a:outerShdw blurRad="38100" dist="38100" dir="2700000" algn="tl">
                    <a:srgbClr val="000000"/>
                  </a:outerShdw>
                </a:effectLst>
              </a:rPr>
              <a:t>Punción arterial reciente en localización que no permita compresión externa (p. ej. punción subclavia, yugular)</a:t>
            </a:r>
          </a:p>
          <a:p>
            <a:pPr eaLnBrk="1" hangingPunct="1">
              <a:lnSpc>
                <a:spcPct val="80000"/>
              </a:lnSpc>
              <a:defRPr/>
            </a:pPr>
            <a:r>
              <a:rPr lang="es-ES" sz="1200" b="1">
                <a:effectLst>
                  <a:outerShdw blurRad="38100" dist="38100" dir="2700000" algn="tl">
                    <a:srgbClr val="000000"/>
                  </a:outerShdw>
                </a:effectLst>
              </a:rPr>
              <a:t>TAS&gt; 185 o TAD&gt; 110</a:t>
            </a:r>
          </a:p>
          <a:p>
            <a:pPr eaLnBrk="1" hangingPunct="1">
              <a:lnSpc>
                <a:spcPct val="80000"/>
              </a:lnSpc>
              <a:defRPr/>
            </a:pPr>
            <a:r>
              <a:rPr lang="es-ES" sz="1200" b="1">
                <a:effectLst>
                  <a:outerShdw blurRad="38100" dist="38100" dir="2700000" algn="tl">
                    <a:srgbClr val="000000"/>
                  </a:outerShdw>
                </a:effectLst>
              </a:rPr>
              <a:t>Neoplasia con riesgo aumentado de hemorragia</a:t>
            </a:r>
          </a:p>
          <a:p>
            <a:pPr eaLnBrk="1" hangingPunct="1">
              <a:lnSpc>
                <a:spcPct val="80000"/>
              </a:lnSpc>
              <a:defRPr/>
            </a:pPr>
            <a:r>
              <a:rPr lang="es-ES" sz="1200" b="1">
                <a:effectLst>
                  <a:outerShdw blurRad="38100" dist="38100" dir="2700000" algn="tl">
                    <a:srgbClr val="000000"/>
                  </a:outerShdw>
                </a:effectLst>
              </a:rPr>
              <a:t>Pancreatitis aguda</a:t>
            </a:r>
          </a:p>
          <a:p>
            <a:pPr eaLnBrk="1" hangingPunct="1">
              <a:lnSpc>
                <a:spcPct val="80000"/>
              </a:lnSpc>
              <a:defRPr/>
            </a:pPr>
            <a:r>
              <a:rPr lang="es-ES" sz="1200" b="1">
                <a:effectLst>
                  <a:outerShdw blurRad="38100" dist="38100" dir="2700000" algn="tl">
                    <a:srgbClr val="000000"/>
                  </a:outerShdw>
                </a:effectLst>
              </a:rPr>
              <a:t>Cardiopatías susceptibles de sangrado: Pericarditis, Endocarditis</a:t>
            </a:r>
          </a:p>
          <a:p>
            <a:pPr eaLnBrk="1" hangingPunct="1">
              <a:lnSpc>
                <a:spcPct val="80000"/>
              </a:lnSpc>
              <a:defRPr/>
            </a:pPr>
            <a:r>
              <a:rPr lang="es-ES" sz="1200" b="1">
                <a:effectLst>
                  <a:outerShdw blurRad="38100" dist="38100" dir="2700000" algn="tl">
                    <a:srgbClr val="000000"/>
                  </a:outerShdw>
                </a:effectLst>
              </a:rPr>
              <a:t>Retinopatía hemorrágica</a:t>
            </a:r>
          </a:p>
          <a:p>
            <a:pPr eaLnBrk="1" hangingPunct="1">
              <a:lnSpc>
                <a:spcPct val="80000"/>
              </a:lnSpc>
              <a:defRPr/>
            </a:pPr>
            <a:r>
              <a:rPr lang="es-ES" sz="1200" b="1">
                <a:effectLst>
                  <a:outerShdw blurRad="38100" dist="38100" dir="2700000" algn="tl">
                    <a:srgbClr val="000000"/>
                  </a:outerShdw>
                </a:effectLst>
              </a:rPr>
              <a:t>Enfermedad gastrointestinal activa &lt; 3 meses</a:t>
            </a:r>
          </a:p>
          <a:p>
            <a:pPr eaLnBrk="1" hangingPunct="1">
              <a:lnSpc>
                <a:spcPct val="80000"/>
              </a:lnSpc>
              <a:defRPr/>
            </a:pPr>
            <a:endParaRPr lang="es-ES" sz="1000" b="1">
              <a:effectLst>
                <a:outerShdw blurRad="38100" dist="38100" dir="2700000" algn="tl">
                  <a:srgbClr val="000000"/>
                </a:outerShdw>
              </a:effectLst>
            </a:endParaRPr>
          </a:p>
        </p:txBody>
      </p:sp>
      <p:sp>
        <p:nvSpPr>
          <p:cNvPr id="4816900" name="Rectangle 4"/>
          <p:cNvSpPr>
            <a:spLocks noChangeArrowheads="1"/>
          </p:cNvSpPr>
          <p:nvPr/>
        </p:nvSpPr>
        <p:spPr bwMode="auto">
          <a:xfrm>
            <a:off x="304800" y="5638800"/>
            <a:ext cx="4876800" cy="1066800"/>
          </a:xfrm>
          <a:prstGeom prst="rect">
            <a:avLst/>
          </a:prstGeom>
          <a:noFill/>
          <a:ln w="38100">
            <a:solidFill>
              <a:schemeClr val="bg1"/>
            </a:solidFill>
            <a:miter lim="800000"/>
            <a:headEnd/>
            <a:tailEnd/>
          </a:ln>
          <a:effectLst/>
          <a:extLst/>
        </p:spPr>
        <p:txBody>
          <a:bodyPr/>
          <a:lstStyle/>
          <a:p>
            <a:pPr marL="342900" indent="-342900">
              <a:spcBef>
                <a:spcPct val="20000"/>
              </a:spcBef>
              <a:buClr>
                <a:schemeClr val="folHlink"/>
              </a:buClr>
              <a:buSzPct val="60000"/>
              <a:buFont typeface="Wingdings" pitchFamily="2" charset="2"/>
              <a:buChar char="n"/>
              <a:defRPr/>
            </a:pPr>
            <a:endParaRPr lang="es-ES" sz="1200" b="1">
              <a:effectLst>
                <a:outerShdw blurRad="38100" dist="38100" dir="2700000" algn="tl">
                  <a:srgbClr val="000000"/>
                </a:outerShdw>
              </a:effectLst>
              <a:latin typeface="Tahoma" pitchFamily="34" charset="0"/>
            </a:endParaRPr>
          </a:p>
          <a:p>
            <a:pPr marL="342900" indent="-342900">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Lesión hipodensa y edema</a:t>
            </a:r>
          </a:p>
          <a:p>
            <a:pPr marL="342900" indent="-342900">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Evidencia de hemorragia intracraneal</a:t>
            </a:r>
          </a:p>
          <a:p>
            <a:pPr marL="342900" indent="-342900">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Lesión cerebral (neoplasia, MAV, aneurisma).</a:t>
            </a:r>
          </a:p>
        </p:txBody>
      </p:sp>
      <p:sp>
        <p:nvSpPr>
          <p:cNvPr id="4816901" name="Text Box 5"/>
          <p:cNvSpPr txBox="1">
            <a:spLocks noChangeArrowheads="1"/>
          </p:cNvSpPr>
          <p:nvPr/>
        </p:nvSpPr>
        <p:spPr bwMode="auto">
          <a:xfrm>
            <a:off x="2362200" y="5410200"/>
            <a:ext cx="2667000" cy="412750"/>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defRPr/>
            </a:pPr>
            <a:r>
              <a:rPr lang="es-ES" sz="1600" b="1">
                <a:solidFill>
                  <a:srgbClr val="FFCCCC"/>
                </a:solidFill>
                <a:effectLst>
                  <a:outerShdw blurRad="38100" dist="38100" dir="2700000" algn="tl">
                    <a:srgbClr val="000000"/>
                  </a:outerShdw>
                </a:effectLst>
              </a:rPr>
              <a:t>Hallazgos radiológicos</a:t>
            </a:r>
          </a:p>
        </p:txBody>
      </p:sp>
      <p:sp>
        <p:nvSpPr>
          <p:cNvPr id="4816902" name="Text Box 6"/>
          <p:cNvSpPr txBox="1">
            <a:spLocks noChangeArrowheads="1"/>
          </p:cNvSpPr>
          <p:nvPr/>
        </p:nvSpPr>
        <p:spPr bwMode="auto">
          <a:xfrm>
            <a:off x="762000" y="2178050"/>
            <a:ext cx="4267200" cy="412750"/>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defRPr/>
            </a:pPr>
            <a:r>
              <a:rPr lang="es-ES" sz="1600" b="1">
                <a:solidFill>
                  <a:srgbClr val="FFCCCC"/>
                </a:solidFill>
                <a:effectLst>
                  <a:outerShdw blurRad="38100" dist="38100" dir="2700000" algn="tl">
                    <a:srgbClr val="000000"/>
                  </a:outerShdw>
                </a:effectLst>
              </a:rPr>
              <a:t>Hemorragia / predisposición al sangrado</a:t>
            </a:r>
          </a:p>
        </p:txBody>
      </p:sp>
      <p:sp>
        <p:nvSpPr>
          <p:cNvPr id="4817923" name="Rectangle 3"/>
          <p:cNvSpPr>
            <a:spLocks noChangeArrowheads="1"/>
          </p:cNvSpPr>
          <p:nvPr/>
        </p:nvSpPr>
        <p:spPr bwMode="auto">
          <a:xfrm>
            <a:off x="5410200" y="2438400"/>
            <a:ext cx="3505200" cy="2209800"/>
          </a:xfrm>
          <a:prstGeom prst="rect">
            <a:avLst/>
          </a:prstGeom>
          <a:noFill/>
          <a:ln w="38100">
            <a:solidFill>
              <a:schemeClr val="bg1"/>
            </a:solidFill>
            <a:miter lim="800000"/>
            <a:headEnd/>
            <a:tailEnd/>
          </a:ln>
          <a:extLst>
            <a:ext uri="{909E8E84-426E-40DD-AFC4-6F175D3DCCD1}"/>
          </a:extLst>
        </p:spPr>
        <p:txBody>
          <a:bodyPr/>
          <a:lstStyle/>
          <a:p>
            <a:pPr marL="342900" indent="-342900">
              <a:lnSpc>
                <a:spcPct val="80000"/>
              </a:lnSpc>
              <a:spcBef>
                <a:spcPct val="20000"/>
              </a:spcBef>
              <a:buClr>
                <a:schemeClr val="folHlink"/>
              </a:buClr>
              <a:buSzPct val="60000"/>
              <a:buFont typeface="Wingdings" pitchFamily="2" charset="2"/>
              <a:buChar char="n"/>
              <a:defRPr/>
            </a:pPr>
            <a:endParaRPr lang="es-ES" sz="1200" b="1">
              <a:effectLst>
                <a:outerShdw blurRad="38100" dist="38100" dir="2700000" algn="tl">
                  <a:srgbClr val="000000"/>
                </a:outerShdw>
              </a:effectLst>
              <a:latin typeface="Tahoma" pitchFamily="34" charset="0"/>
            </a:endParaRPr>
          </a:p>
          <a:p>
            <a:pPr marL="342900" indent="-342900">
              <a:lnSpc>
                <a:spcPct val="80000"/>
              </a:lnSpc>
              <a:spcBef>
                <a:spcPct val="20000"/>
              </a:spcBef>
              <a:buClr>
                <a:schemeClr val="folHlink"/>
              </a:buClr>
              <a:buSzPct val="60000"/>
              <a:buFont typeface="Wingdings" pitchFamily="2" charset="2"/>
              <a:buChar char="n"/>
              <a:defRPr/>
            </a:pPr>
            <a:endParaRPr lang="es-ES" sz="1200" b="1">
              <a:effectLst>
                <a:outerShdw blurRad="38100" dist="38100" dir="2700000" algn="tl">
                  <a:srgbClr val="000000"/>
                </a:outerShdw>
              </a:effectLst>
              <a:latin typeface="Tahoma" pitchFamily="34" charset="0"/>
            </a:endParaRP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Hemorragia cerebral previa  </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Lesión cerebral (neo, MAV, aneurism)</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Sospecha de HSA</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Ictus en &lt; 3 meses (no incluye AIT)</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Diabéticos con ictus previos</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IQ intracraneal o TCE en &lt; 3 meses  </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Punción lumbar reciente</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Crisis epiléptica al inicio del ictus</a:t>
            </a:r>
          </a:p>
          <a:p>
            <a:pPr marL="342900" indent="-342900">
              <a:lnSpc>
                <a:spcPct val="80000"/>
              </a:lnSpc>
              <a:spcBef>
                <a:spcPct val="20000"/>
              </a:spcBef>
              <a:buClr>
                <a:schemeClr val="folHlink"/>
              </a:buClr>
              <a:buSzPct val="60000"/>
              <a:buFont typeface="Wingdings" pitchFamily="2" charset="2"/>
              <a:buChar char="n"/>
              <a:defRPr/>
            </a:pPr>
            <a:r>
              <a:rPr lang="es-ES" sz="1200" b="1">
                <a:effectLst>
                  <a:outerShdw blurRad="38100" dist="38100" dir="2700000" algn="tl">
                    <a:srgbClr val="000000"/>
                  </a:outerShdw>
                </a:effectLst>
                <a:latin typeface="Tahoma" pitchFamily="34" charset="0"/>
              </a:rPr>
              <a:t>Ictus severo NIHSS &gt;25 (CI relativa)</a:t>
            </a:r>
          </a:p>
        </p:txBody>
      </p:sp>
      <p:sp>
        <p:nvSpPr>
          <p:cNvPr id="4817926" name="Text Box 6"/>
          <p:cNvSpPr txBox="1">
            <a:spLocks noChangeArrowheads="1"/>
          </p:cNvSpPr>
          <p:nvPr/>
        </p:nvSpPr>
        <p:spPr bwMode="auto">
          <a:xfrm>
            <a:off x="5791200" y="2209800"/>
            <a:ext cx="2971800" cy="412750"/>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defRPr/>
            </a:pPr>
            <a:r>
              <a:rPr lang="es-ES" sz="1600" b="1">
                <a:solidFill>
                  <a:srgbClr val="FFCCCC"/>
                </a:solidFill>
                <a:effectLst>
                  <a:outerShdw blurRad="38100" dist="38100" dir="2700000" algn="tl">
                    <a:srgbClr val="000000"/>
                  </a:outerShdw>
                </a:effectLst>
              </a:rPr>
              <a:t>Antecedentes neurológicos</a:t>
            </a:r>
          </a:p>
        </p:txBody>
      </p:sp>
      <p:sp>
        <p:nvSpPr>
          <p:cNvPr id="4817924" name="Rectangle 4"/>
          <p:cNvSpPr>
            <a:spLocks noChangeArrowheads="1"/>
          </p:cNvSpPr>
          <p:nvPr/>
        </p:nvSpPr>
        <p:spPr bwMode="auto">
          <a:xfrm>
            <a:off x="5410200" y="5410200"/>
            <a:ext cx="3505200" cy="1295400"/>
          </a:xfrm>
          <a:prstGeom prst="rect">
            <a:avLst/>
          </a:prstGeom>
          <a:noFill/>
          <a:ln w="38100">
            <a:solidFill>
              <a:schemeClr val="bg1"/>
            </a:solidFill>
            <a:miter lim="800000"/>
            <a:headEnd/>
            <a:tailEnd/>
          </a:ln>
          <a:effectLst/>
          <a:extLst/>
        </p:spPr>
        <p:txBody>
          <a:bodyPr/>
          <a:lstStyle/>
          <a:p>
            <a:pPr marL="342900" indent="-342900">
              <a:spcBef>
                <a:spcPct val="20000"/>
              </a:spcBef>
              <a:buClr>
                <a:schemeClr val="folHlink"/>
              </a:buClr>
              <a:buSzPct val="60000"/>
              <a:buFont typeface="Wingdings" pitchFamily="2" charset="2"/>
              <a:buNone/>
              <a:defRPr/>
            </a:pPr>
            <a:endParaRPr lang="pt-BR" sz="1200" b="1">
              <a:effectLst>
                <a:outerShdw blurRad="38100" dist="38100" dir="2700000" algn="tl">
                  <a:srgbClr val="000000"/>
                </a:outerShdw>
              </a:effectLst>
              <a:latin typeface="Tahoma" pitchFamily="34" charset="0"/>
            </a:endParaRPr>
          </a:p>
          <a:p>
            <a:pPr marL="342900" indent="-342900">
              <a:spcBef>
                <a:spcPct val="20000"/>
              </a:spcBef>
              <a:buClr>
                <a:schemeClr val="folHlink"/>
              </a:buClr>
              <a:buSzPct val="60000"/>
              <a:buFont typeface="Wingdings" pitchFamily="2" charset="2"/>
              <a:buChar char="n"/>
              <a:defRPr/>
            </a:pPr>
            <a:r>
              <a:rPr lang="pt-BR" sz="1200" b="1">
                <a:effectLst>
                  <a:outerShdw blurRad="38100" dist="38100" dir="2700000" algn="tl">
                    <a:srgbClr val="000000"/>
                  </a:outerShdw>
                </a:effectLst>
                <a:latin typeface="Tahoma" pitchFamily="34" charset="0"/>
              </a:rPr>
              <a:t>Diátesis hemorrágica</a:t>
            </a:r>
          </a:p>
          <a:p>
            <a:pPr marL="742950" lvl="1" indent="-285750">
              <a:spcBef>
                <a:spcPct val="20000"/>
              </a:spcBef>
              <a:buClr>
                <a:schemeClr val="hlink"/>
              </a:buClr>
              <a:buSzPct val="55000"/>
              <a:buFont typeface="Wingdings" pitchFamily="2" charset="2"/>
              <a:buChar char="n"/>
              <a:defRPr/>
            </a:pPr>
            <a:r>
              <a:rPr lang="pt-BR" sz="1000" b="1">
                <a:effectLst>
                  <a:outerShdw blurRad="38100" dist="38100" dir="2700000" algn="tl">
                    <a:srgbClr val="000000"/>
                  </a:outerShdw>
                </a:effectLst>
                <a:latin typeface="Tahoma" pitchFamily="34" charset="0"/>
              </a:rPr>
              <a:t>Plaquetas &lt; 100.000 por mm3</a:t>
            </a:r>
          </a:p>
          <a:p>
            <a:pPr marL="742950" lvl="1" indent="-285750">
              <a:spcBef>
                <a:spcPct val="20000"/>
              </a:spcBef>
              <a:buClr>
                <a:schemeClr val="hlink"/>
              </a:buClr>
              <a:buSzPct val="55000"/>
              <a:buFont typeface="Wingdings" pitchFamily="2" charset="2"/>
              <a:buChar char="n"/>
              <a:defRPr/>
            </a:pPr>
            <a:r>
              <a:rPr lang="pt-BR" sz="1000" b="1">
                <a:effectLst>
                  <a:outerShdw blurRad="38100" dist="38100" dir="2700000" algn="tl">
                    <a:srgbClr val="000000"/>
                  </a:outerShdw>
                </a:effectLst>
                <a:latin typeface="Tahoma" pitchFamily="34" charset="0"/>
              </a:rPr>
              <a:t>Terapia con Sintrom – INR &gt; 1.7</a:t>
            </a:r>
          </a:p>
          <a:p>
            <a:pPr marL="742950" lvl="1" indent="-285750">
              <a:spcBef>
                <a:spcPct val="20000"/>
              </a:spcBef>
              <a:buClr>
                <a:schemeClr val="hlink"/>
              </a:buClr>
              <a:buSzPct val="55000"/>
              <a:buFont typeface="Wingdings" pitchFamily="2" charset="2"/>
              <a:buChar char="n"/>
              <a:defRPr/>
            </a:pPr>
            <a:r>
              <a:rPr lang="pt-BR" sz="1000" b="1">
                <a:effectLst>
                  <a:outerShdw blurRad="38100" dist="38100" dir="2700000" algn="tl">
                    <a:srgbClr val="000000"/>
                  </a:outerShdw>
                </a:effectLst>
                <a:latin typeface="Tahoma" pitchFamily="34" charset="0"/>
              </a:rPr>
              <a:t>Heparina &lt; 48h ó TTPa  alargado</a:t>
            </a:r>
          </a:p>
          <a:p>
            <a:pPr marL="342900" indent="-342900">
              <a:spcBef>
                <a:spcPct val="20000"/>
              </a:spcBef>
              <a:buClr>
                <a:schemeClr val="folHlink"/>
              </a:buClr>
              <a:buSzPct val="60000"/>
              <a:buFont typeface="Wingdings" pitchFamily="2" charset="2"/>
              <a:buChar char="n"/>
              <a:defRPr/>
            </a:pPr>
            <a:r>
              <a:rPr lang="pt-BR" sz="1200" b="1">
                <a:effectLst>
                  <a:outerShdw blurRad="38100" dist="38100" dir="2700000" algn="tl">
                    <a:srgbClr val="000000"/>
                  </a:outerShdw>
                </a:effectLst>
                <a:latin typeface="Tahoma" pitchFamily="34" charset="0"/>
              </a:rPr>
              <a:t>Glucemia &gt; 400 mg/dl  o  &lt; 50 mg/dl</a:t>
            </a:r>
            <a:endParaRPr lang="es-ES" sz="1200" b="1">
              <a:effectLst>
                <a:outerShdw blurRad="38100" dist="38100" dir="2700000" algn="tl">
                  <a:srgbClr val="000000"/>
                </a:outerShdw>
              </a:effectLst>
              <a:latin typeface="Tahoma" pitchFamily="34" charset="0"/>
            </a:endParaRPr>
          </a:p>
        </p:txBody>
      </p:sp>
      <p:sp>
        <p:nvSpPr>
          <p:cNvPr id="4817925" name="Text Box 5"/>
          <p:cNvSpPr txBox="1">
            <a:spLocks noChangeArrowheads="1"/>
          </p:cNvSpPr>
          <p:nvPr/>
        </p:nvSpPr>
        <p:spPr bwMode="auto">
          <a:xfrm>
            <a:off x="6400800" y="5149850"/>
            <a:ext cx="2362200" cy="412750"/>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defRPr/>
            </a:pPr>
            <a:r>
              <a:rPr lang="es-ES" sz="1600" b="1">
                <a:solidFill>
                  <a:srgbClr val="FFCCCC"/>
                </a:solidFill>
                <a:effectLst>
                  <a:outerShdw blurRad="38100" dist="38100" dir="2700000" algn="tl">
                    <a:srgbClr val="000000"/>
                  </a:outerShdw>
                </a:effectLst>
              </a:rPr>
              <a:t>Hallazgos analíticos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16898"/>
                                        </p:tgtEl>
                                        <p:attrNameLst>
                                          <p:attrName>style.visibility</p:attrName>
                                        </p:attrNameLst>
                                      </p:cBhvr>
                                      <p:to>
                                        <p:strVal val="visible"/>
                                      </p:to>
                                    </p:set>
                                    <p:anim calcmode="lin" valueType="num">
                                      <p:cBhvr>
                                        <p:cTn id="7" dur="1000" fill="hold"/>
                                        <p:tgtEl>
                                          <p:spTgt spid="4816898"/>
                                        </p:tgtEl>
                                        <p:attrNameLst>
                                          <p:attrName>ppt_x</p:attrName>
                                        </p:attrNameLst>
                                      </p:cBhvr>
                                      <p:tavLst>
                                        <p:tav tm="0">
                                          <p:val>
                                            <p:strVal val="#ppt_x-.2"/>
                                          </p:val>
                                        </p:tav>
                                        <p:tav tm="100000">
                                          <p:val>
                                            <p:strVal val="#ppt_x"/>
                                          </p:val>
                                        </p:tav>
                                      </p:tavLst>
                                    </p:anim>
                                    <p:anim calcmode="lin" valueType="num">
                                      <p:cBhvr>
                                        <p:cTn id="8" dur="1000" fill="hold"/>
                                        <p:tgtEl>
                                          <p:spTgt spid="48168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689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16902"/>
                                        </p:tgtEl>
                                        <p:attrNameLst>
                                          <p:attrName>style.visibility</p:attrName>
                                        </p:attrNameLst>
                                      </p:cBhvr>
                                      <p:to>
                                        <p:strVal val="visible"/>
                                      </p:to>
                                    </p:set>
                                    <p:anim calcmode="lin" valueType="num">
                                      <p:cBhvr>
                                        <p:cTn id="12" dur="1000" fill="hold"/>
                                        <p:tgtEl>
                                          <p:spTgt spid="4816902"/>
                                        </p:tgtEl>
                                        <p:attrNameLst>
                                          <p:attrName>ppt_x</p:attrName>
                                        </p:attrNameLst>
                                      </p:cBhvr>
                                      <p:tavLst>
                                        <p:tav tm="0">
                                          <p:val>
                                            <p:strVal val="#ppt_x-.2"/>
                                          </p:val>
                                        </p:tav>
                                        <p:tav tm="100000">
                                          <p:val>
                                            <p:strVal val="#ppt_x"/>
                                          </p:val>
                                        </p:tav>
                                      </p:tavLst>
                                    </p:anim>
                                    <p:anim calcmode="lin" valueType="num">
                                      <p:cBhvr>
                                        <p:cTn id="13" dur="1000" fill="hold"/>
                                        <p:tgtEl>
                                          <p:spTgt spid="48169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690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816899">
                                            <p:bg/>
                                          </p:spTgt>
                                        </p:tgtEl>
                                        <p:attrNameLst>
                                          <p:attrName>style.visibility</p:attrName>
                                        </p:attrNameLst>
                                      </p:cBhvr>
                                      <p:to>
                                        <p:strVal val="visible"/>
                                      </p:to>
                                    </p:set>
                                    <p:anim calcmode="lin" valueType="num">
                                      <p:cBhvr>
                                        <p:cTn id="17" dur="1000" fill="hold"/>
                                        <p:tgtEl>
                                          <p:spTgt spid="4816899">
                                            <p:bg/>
                                          </p:spTgt>
                                        </p:tgtEl>
                                        <p:attrNameLst>
                                          <p:attrName>ppt_x</p:attrName>
                                        </p:attrNameLst>
                                      </p:cBhvr>
                                      <p:tavLst>
                                        <p:tav tm="0">
                                          <p:val>
                                            <p:strVal val="#ppt_x-.2"/>
                                          </p:val>
                                        </p:tav>
                                        <p:tav tm="100000">
                                          <p:val>
                                            <p:strVal val="#ppt_x"/>
                                          </p:val>
                                        </p:tav>
                                      </p:tavLst>
                                    </p:anim>
                                    <p:anim calcmode="lin" valueType="num">
                                      <p:cBhvr>
                                        <p:cTn id="18" dur="1000" fill="hold"/>
                                        <p:tgtEl>
                                          <p:spTgt spid="4816899">
                                            <p:bg/>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816899">
                                            <p:bg/>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816899">
                                            <p:txEl>
                                              <p:pRg st="1" end="1"/>
                                            </p:txEl>
                                          </p:spTgt>
                                        </p:tgtEl>
                                        <p:attrNameLst>
                                          <p:attrName>style.visibility</p:attrName>
                                        </p:attrNameLst>
                                      </p:cBhvr>
                                      <p:to>
                                        <p:strVal val="visible"/>
                                      </p:to>
                                    </p:set>
                                    <p:anim calcmode="lin" valueType="num">
                                      <p:cBhvr>
                                        <p:cTn id="22" dur="2000" fill="hold"/>
                                        <p:tgtEl>
                                          <p:spTgt spid="4816899">
                                            <p:txEl>
                                              <p:pRg st="1" end="1"/>
                                            </p:txEl>
                                          </p:spTgt>
                                        </p:tgtEl>
                                        <p:attrNameLst>
                                          <p:attrName>ppt_x</p:attrName>
                                        </p:attrNameLst>
                                      </p:cBhvr>
                                      <p:tavLst>
                                        <p:tav tm="0">
                                          <p:val>
                                            <p:strVal val="#ppt_x-.2"/>
                                          </p:val>
                                        </p:tav>
                                        <p:tav tm="100000">
                                          <p:val>
                                            <p:strVal val="#ppt_x"/>
                                          </p:val>
                                        </p:tav>
                                      </p:tavLst>
                                    </p:anim>
                                    <p:anim calcmode="lin" valueType="num">
                                      <p:cBhvr>
                                        <p:cTn id="23" dur="2000" fill="hold"/>
                                        <p:tgtEl>
                                          <p:spTgt spid="48168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2000"/>
                                        <p:tgtEl>
                                          <p:spTgt spid="4816899">
                                            <p:txEl>
                                              <p:pRg st="1" end="1"/>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16899">
                                            <p:txEl>
                                              <p:pRg st="2" end="2"/>
                                            </p:txEl>
                                          </p:spTgt>
                                        </p:tgtEl>
                                        <p:attrNameLst>
                                          <p:attrName>style.visibility</p:attrName>
                                        </p:attrNameLst>
                                      </p:cBhvr>
                                      <p:to>
                                        <p:strVal val="visible"/>
                                      </p:to>
                                    </p:set>
                                    <p:anim calcmode="lin" valueType="num">
                                      <p:cBhvr>
                                        <p:cTn id="27" dur="2000" fill="hold"/>
                                        <p:tgtEl>
                                          <p:spTgt spid="4816899">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48168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2000"/>
                                        <p:tgtEl>
                                          <p:spTgt spid="4816899">
                                            <p:txEl>
                                              <p:pRg st="2" end="2"/>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4816899">
                                            <p:txEl>
                                              <p:pRg st="3" end="3"/>
                                            </p:txEl>
                                          </p:spTgt>
                                        </p:tgtEl>
                                        <p:attrNameLst>
                                          <p:attrName>style.visibility</p:attrName>
                                        </p:attrNameLst>
                                      </p:cBhvr>
                                      <p:to>
                                        <p:strVal val="visible"/>
                                      </p:to>
                                    </p:set>
                                    <p:anim calcmode="lin" valueType="num">
                                      <p:cBhvr>
                                        <p:cTn id="32" dur="2000" fill="hold"/>
                                        <p:tgtEl>
                                          <p:spTgt spid="4816899">
                                            <p:txEl>
                                              <p:pRg st="3" end="3"/>
                                            </p:txEl>
                                          </p:spTgt>
                                        </p:tgtEl>
                                        <p:attrNameLst>
                                          <p:attrName>ppt_x</p:attrName>
                                        </p:attrNameLst>
                                      </p:cBhvr>
                                      <p:tavLst>
                                        <p:tav tm="0">
                                          <p:val>
                                            <p:strVal val="#ppt_x-.2"/>
                                          </p:val>
                                        </p:tav>
                                        <p:tav tm="100000">
                                          <p:val>
                                            <p:strVal val="#ppt_x"/>
                                          </p:val>
                                        </p:tav>
                                      </p:tavLst>
                                    </p:anim>
                                    <p:anim calcmode="lin" valueType="num">
                                      <p:cBhvr>
                                        <p:cTn id="33" dur="2000" fill="hold"/>
                                        <p:tgtEl>
                                          <p:spTgt spid="48168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2000"/>
                                        <p:tgtEl>
                                          <p:spTgt spid="4816899">
                                            <p:txEl>
                                              <p:pRg st="3" end="3"/>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4816899">
                                            <p:txEl>
                                              <p:pRg st="4" end="4"/>
                                            </p:txEl>
                                          </p:spTgt>
                                        </p:tgtEl>
                                        <p:attrNameLst>
                                          <p:attrName>style.visibility</p:attrName>
                                        </p:attrNameLst>
                                      </p:cBhvr>
                                      <p:to>
                                        <p:strVal val="visible"/>
                                      </p:to>
                                    </p:set>
                                    <p:anim calcmode="lin" valueType="num">
                                      <p:cBhvr>
                                        <p:cTn id="37" dur="2000" fill="hold"/>
                                        <p:tgtEl>
                                          <p:spTgt spid="4816899">
                                            <p:txEl>
                                              <p:pRg st="4" end="4"/>
                                            </p:txEl>
                                          </p:spTgt>
                                        </p:tgtEl>
                                        <p:attrNameLst>
                                          <p:attrName>ppt_x</p:attrName>
                                        </p:attrNameLst>
                                      </p:cBhvr>
                                      <p:tavLst>
                                        <p:tav tm="0">
                                          <p:val>
                                            <p:strVal val="#ppt_x-.2"/>
                                          </p:val>
                                        </p:tav>
                                        <p:tav tm="100000">
                                          <p:val>
                                            <p:strVal val="#ppt_x"/>
                                          </p:val>
                                        </p:tav>
                                      </p:tavLst>
                                    </p:anim>
                                    <p:anim calcmode="lin" valueType="num">
                                      <p:cBhvr>
                                        <p:cTn id="38" dur="2000" fill="hold"/>
                                        <p:tgtEl>
                                          <p:spTgt spid="481689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2000"/>
                                        <p:tgtEl>
                                          <p:spTgt spid="4816899">
                                            <p:txEl>
                                              <p:pRg st="4" end="4"/>
                                            </p:txEl>
                                          </p:spTgt>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4816899">
                                            <p:txEl>
                                              <p:pRg st="5" end="5"/>
                                            </p:txEl>
                                          </p:spTgt>
                                        </p:tgtEl>
                                        <p:attrNameLst>
                                          <p:attrName>style.visibility</p:attrName>
                                        </p:attrNameLst>
                                      </p:cBhvr>
                                      <p:to>
                                        <p:strVal val="visible"/>
                                      </p:to>
                                    </p:set>
                                    <p:anim calcmode="lin" valueType="num">
                                      <p:cBhvr>
                                        <p:cTn id="42" dur="2000" fill="hold"/>
                                        <p:tgtEl>
                                          <p:spTgt spid="4816899">
                                            <p:txEl>
                                              <p:pRg st="5" end="5"/>
                                            </p:txEl>
                                          </p:spTgt>
                                        </p:tgtEl>
                                        <p:attrNameLst>
                                          <p:attrName>ppt_x</p:attrName>
                                        </p:attrNameLst>
                                      </p:cBhvr>
                                      <p:tavLst>
                                        <p:tav tm="0">
                                          <p:val>
                                            <p:strVal val="#ppt_x-.2"/>
                                          </p:val>
                                        </p:tav>
                                        <p:tav tm="100000">
                                          <p:val>
                                            <p:strVal val="#ppt_x"/>
                                          </p:val>
                                        </p:tav>
                                      </p:tavLst>
                                    </p:anim>
                                    <p:anim calcmode="lin" valueType="num">
                                      <p:cBhvr>
                                        <p:cTn id="43" dur="2000" fill="hold"/>
                                        <p:tgtEl>
                                          <p:spTgt spid="48168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2000"/>
                                        <p:tgtEl>
                                          <p:spTgt spid="4816899">
                                            <p:txEl>
                                              <p:pRg st="5" end="5"/>
                                            </p:txEl>
                                          </p:spTgt>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4816899">
                                            <p:txEl>
                                              <p:pRg st="6" end="6"/>
                                            </p:txEl>
                                          </p:spTgt>
                                        </p:tgtEl>
                                        <p:attrNameLst>
                                          <p:attrName>style.visibility</p:attrName>
                                        </p:attrNameLst>
                                      </p:cBhvr>
                                      <p:to>
                                        <p:strVal val="visible"/>
                                      </p:to>
                                    </p:set>
                                    <p:anim calcmode="lin" valueType="num">
                                      <p:cBhvr>
                                        <p:cTn id="47" dur="2000" fill="hold"/>
                                        <p:tgtEl>
                                          <p:spTgt spid="4816899">
                                            <p:txEl>
                                              <p:pRg st="6" end="6"/>
                                            </p:txEl>
                                          </p:spTgt>
                                        </p:tgtEl>
                                        <p:attrNameLst>
                                          <p:attrName>ppt_x</p:attrName>
                                        </p:attrNameLst>
                                      </p:cBhvr>
                                      <p:tavLst>
                                        <p:tav tm="0">
                                          <p:val>
                                            <p:strVal val="#ppt_x-.2"/>
                                          </p:val>
                                        </p:tav>
                                        <p:tav tm="100000">
                                          <p:val>
                                            <p:strVal val="#ppt_x"/>
                                          </p:val>
                                        </p:tav>
                                      </p:tavLst>
                                    </p:anim>
                                    <p:anim calcmode="lin" valueType="num">
                                      <p:cBhvr>
                                        <p:cTn id="48" dur="2000" fill="hold"/>
                                        <p:tgtEl>
                                          <p:spTgt spid="481689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2000"/>
                                        <p:tgtEl>
                                          <p:spTgt spid="4816899">
                                            <p:txEl>
                                              <p:pRg st="6" end="6"/>
                                            </p:txEl>
                                          </p:spTgt>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816899">
                                            <p:txEl>
                                              <p:pRg st="7" end="7"/>
                                            </p:txEl>
                                          </p:spTgt>
                                        </p:tgtEl>
                                        <p:attrNameLst>
                                          <p:attrName>style.visibility</p:attrName>
                                        </p:attrNameLst>
                                      </p:cBhvr>
                                      <p:to>
                                        <p:strVal val="visible"/>
                                      </p:to>
                                    </p:set>
                                    <p:anim calcmode="lin" valueType="num">
                                      <p:cBhvr>
                                        <p:cTn id="52" dur="2000" fill="hold"/>
                                        <p:tgtEl>
                                          <p:spTgt spid="4816899">
                                            <p:txEl>
                                              <p:pRg st="7" end="7"/>
                                            </p:txEl>
                                          </p:spTgt>
                                        </p:tgtEl>
                                        <p:attrNameLst>
                                          <p:attrName>ppt_x</p:attrName>
                                        </p:attrNameLst>
                                      </p:cBhvr>
                                      <p:tavLst>
                                        <p:tav tm="0">
                                          <p:val>
                                            <p:strVal val="#ppt_x-.2"/>
                                          </p:val>
                                        </p:tav>
                                        <p:tav tm="100000">
                                          <p:val>
                                            <p:strVal val="#ppt_x"/>
                                          </p:val>
                                        </p:tav>
                                      </p:tavLst>
                                    </p:anim>
                                    <p:anim calcmode="lin" valueType="num">
                                      <p:cBhvr>
                                        <p:cTn id="53" dur="2000" fill="hold"/>
                                        <p:tgtEl>
                                          <p:spTgt spid="48168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4" dur="2000"/>
                                        <p:tgtEl>
                                          <p:spTgt spid="4816899">
                                            <p:txEl>
                                              <p:pRg st="7" end="7"/>
                                            </p:txEl>
                                          </p:spTgt>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4816899">
                                            <p:txEl>
                                              <p:pRg st="8" end="8"/>
                                            </p:txEl>
                                          </p:spTgt>
                                        </p:tgtEl>
                                        <p:attrNameLst>
                                          <p:attrName>style.visibility</p:attrName>
                                        </p:attrNameLst>
                                      </p:cBhvr>
                                      <p:to>
                                        <p:strVal val="visible"/>
                                      </p:to>
                                    </p:set>
                                    <p:anim calcmode="lin" valueType="num">
                                      <p:cBhvr>
                                        <p:cTn id="57" dur="2000" fill="hold"/>
                                        <p:tgtEl>
                                          <p:spTgt spid="4816899">
                                            <p:txEl>
                                              <p:pRg st="8" end="8"/>
                                            </p:txEl>
                                          </p:spTgt>
                                        </p:tgtEl>
                                        <p:attrNameLst>
                                          <p:attrName>ppt_x</p:attrName>
                                        </p:attrNameLst>
                                      </p:cBhvr>
                                      <p:tavLst>
                                        <p:tav tm="0">
                                          <p:val>
                                            <p:strVal val="#ppt_x-.2"/>
                                          </p:val>
                                        </p:tav>
                                        <p:tav tm="100000">
                                          <p:val>
                                            <p:strVal val="#ppt_x"/>
                                          </p:val>
                                        </p:tav>
                                      </p:tavLst>
                                    </p:anim>
                                    <p:anim calcmode="lin" valueType="num">
                                      <p:cBhvr>
                                        <p:cTn id="58" dur="2000" fill="hold"/>
                                        <p:tgtEl>
                                          <p:spTgt spid="481689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9" dur="2000"/>
                                        <p:tgtEl>
                                          <p:spTgt spid="4816899">
                                            <p:txEl>
                                              <p:pRg st="8" end="8"/>
                                            </p:txEl>
                                          </p:spTgt>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4816899">
                                            <p:txEl>
                                              <p:pRg st="9" end="9"/>
                                            </p:txEl>
                                          </p:spTgt>
                                        </p:tgtEl>
                                        <p:attrNameLst>
                                          <p:attrName>style.visibility</p:attrName>
                                        </p:attrNameLst>
                                      </p:cBhvr>
                                      <p:to>
                                        <p:strVal val="visible"/>
                                      </p:to>
                                    </p:set>
                                    <p:anim calcmode="lin" valueType="num">
                                      <p:cBhvr>
                                        <p:cTn id="62" dur="2000" fill="hold"/>
                                        <p:tgtEl>
                                          <p:spTgt spid="4816899">
                                            <p:txEl>
                                              <p:pRg st="9" end="9"/>
                                            </p:txEl>
                                          </p:spTgt>
                                        </p:tgtEl>
                                        <p:attrNameLst>
                                          <p:attrName>ppt_x</p:attrName>
                                        </p:attrNameLst>
                                      </p:cBhvr>
                                      <p:tavLst>
                                        <p:tav tm="0">
                                          <p:val>
                                            <p:strVal val="#ppt_x-.2"/>
                                          </p:val>
                                        </p:tav>
                                        <p:tav tm="100000">
                                          <p:val>
                                            <p:strVal val="#ppt_x"/>
                                          </p:val>
                                        </p:tav>
                                      </p:tavLst>
                                    </p:anim>
                                    <p:anim calcmode="lin" valueType="num">
                                      <p:cBhvr>
                                        <p:cTn id="63" dur="2000" fill="hold"/>
                                        <p:tgtEl>
                                          <p:spTgt spid="481689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4" dur="2000"/>
                                        <p:tgtEl>
                                          <p:spTgt spid="4816899">
                                            <p:txEl>
                                              <p:pRg st="9" end="9"/>
                                            </p:txEl>
                                          </p:spTgt>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4816899">
                                            <p:txEl>
                                              <p:pRg st="10" end="10"/>
                                            </p:txEl>
                                          </p:spTgt>
                                        </p:tgtEl>
                                        <p:attrNameLst>
                                          <p:attrName>style.visibility</p:attrName>
                                        </p:attrNameLst>
                                      </p:cBhvr>
                                      <p:to>
                                        <p:strVal val="visible"/>
                                      </p:to>
                                    </p:set>
                                    <p:anim calcmode="lin" valueType="num">
                                      <p:cBhvr>
                                        <p:cTn id="67" dur="2000" fill="hold"/>
                                        <p:tgtEl>
                                          <p:spTgt spid="4816899">
                                            <p:txEl>
                                              <p:pRg st="10" end="10"/>
                                            </p:txEl>
                                          </p:spTgt>
                                        </p:tgtEl>
                                        <p:attrNameLst>
                                          <p:attrName>ppt_x</p:attrName>
                                        </p:attrNameLst>
                                      </p:cBhvr>
                                      <p:tavLst>
                                        <p:tav tm="0">
                                          <p:val>
                                            <p:strVal val="#ppt_x-.2"/>
                                          </p:val>
                                        </p:tav>
                                        <p:tav tm="100000">
                                          <p:val>
                                            <p:strVal val="#ppt_x"/>
                                          </p:val>
                                        </p:tav>
                                      </p:tavLst>
                                    </p:anim>
                                    <p:anim calcmode="lin" valueType="num">
                                      <p:cBhvr>
                                        <p:cTn id="68" dur="2000" fill="hold"/>
                                        <p:tgtEl>
                                          <p:spTgt spid="4816899">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9" dur="2000"/>
                                        <p:tgtEl>
                                          <p:spTgt spid="4816899">
                                            <p:txEl>
                                              <p:pRg st="10" end="10"/>
                                            </p:txEl>
                                          </p:spTgt>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4816899">
                                            <p:txEl>
                                              <p:pRg st="11" end="11"/>
                                            </p:txEl>
                                          </p:spTgt>
                                        </p:tgtEl>
                                        <p:attrNameLst>
                                          <p:attrName>style.visibility</p:attrName>
                                        </p:attrNameLst>
                                      </p:cBhvr>
                                      <p:to>
                                        <p:strVal val="visible"/>
                                      </p:to>
                                    </p:set>
                                    <p:anim calcmode="lin" valueType="num">
                                      <p:cBhvr>
                                        <p:cTn id="72" dur="2000" fill="hold"/>
                                        <p:tgtEl>
                                          <p:spTgt spid="4816899">
                                            <p:txEl>
                                              <p:pRg st="11" end="11"/>
                                            </p:txEl>
                                          </p:spTgt>
                                        </p:tgtEl>
                                        <p:attrNameLst>
                                          <p:attrName>ppt_x</p:attrName>
                                        </p:attrNameLst>
                                      </p:cBhvr>
                                      <p:tavLst>
                                        <p:tav tm="0">
                                          <p:val>
                                            <p:strVal val="#ppt_x-.2"/>
                                          </p:val>
                                        </p:tav>
                                        <p:tav tm="100000">
                                          <p:val>
                                            <p:strVal val="#ppt_x"/>
                                          </p:val>
                                        </p:tav>
                                      </p:tavLst>
                                    </p:anim>
                                    <p:anim calcmode="lin" valueType="num">
                                      <p:cBhvr>
                                        <p:cTn id="73" dur="2000" fill="hold"/>
                                        <p:tgtEl>
                                          <p:spTgt spid="4816899">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4" dur="2000"/>
                                        <p:tgtEl>
                                          <p:spTgt spid="4816899">
                                            <p:txEl>
                                              <p:pRg st="11" end="11"/>
                                            </p:txEl>
                                          </p:spTgt>
                                        </p:tgtEl>
                                      </p:cBhvr>
                                    </p:animEffect>
                                  </p:childTnLst>
                                </p:cTn>
                              </p:par>
                              <p:par>
                                <p:cTn id="75" presetID="23" presetClass="entr" presetSubtype="16" fill="hold" grpId="1" nodeType="withEffect">
                                  <p:stCondLst>
                                    <p:cond delay="0"/>
                                  </p:stCondLst>
                                  <p:childTnLst>
                                    <p:set>
                                      <p:cBhvr>
                                        <p:cTn id="76" dur="1" fill="hold">
                                          <p:stCondLst>
                                            <p:cond delay="0"/>
                                          </p:stCondLst>
                                        </p:cTn>
                                        <p:tgtEl>
                                          <p:spTgt spid="4816902"/>
                                        </p:tgtEl>
                                        <p:attrNameLst>
                                          <p:attrName>style.visibility</p:attrName>
                                        </p:attrNameLst>
                                      </p:cBhvr>
                                      <p:to>
                                        <p:strVal val="visible"/>
                                      </p:to>
                                    </p:set>
                                    <p:anim calcmode="lin" valueType="num">
                                      <p:cBhvr>
                                        <p:cTn id="77" dur="500" fill="hold"/>
                                        <p:tgtEl>
                                          <p:spTgt spid="4816902"/>
                                        </p:tgtEl>
                                        <p:attrNameLst>
                                          <p:attrName>ppt_w</p:attrName>
                                        </p:attrNameLst>
                                      </p:cBhvr>
                                      <p:tavLst>
                                        <p:tav tm="0">
                                          <p:val>
                                            <p:fltVal val="0"/>
                                          </p:val>
                                        </p:tav>
                                        <p:tav tm="100000">
                                          <p:val>
                                            <p:strVal val="#ppt_w"/>
                                          </p:val>
                                        </p:tav>
                                      </p:tavLst>
                                    </p:anim>
                                    <p:anim calcmode="lin" valueType="num">
                                      <p:cBhvr>
                                        <p:cTn id="78" dur="500" fill="hold"/>
                                        <p:tgtEl>
                                          <p:spTgt spid="4816902"/>
                                        </p:tgtEl>
                                        <p:attrNameLst>
                                          <p:attrName>ppt_h</p:attrName>
                                        </p:attrNameLst>
                                      </p:cBhvr>
                                      <p:tavLst>
                                        <p:tav tm="0">
                                          <p:val>
                                            <p:fltVal val="0"/>
                                          </p:val>
                                        </p:tav>
                                        <p:tav tm="100000">
                                          <p:val>
                                            <p:strVal val="#ppt_h"/>
                                          </p:val>
                                        </p:tav>
                                      </p:tavLst>
                                    </p:anim>
                                  </p:childTnLst>
                                </p:cTn>
                              </p:par>
                            </p:childTnLst>
                          </p:cTn>
                        </p:par>
                        <p:par>
                          <p:cTn id="79" fill="hold" nodeType="afterGroup">
                            <p:stCondLst>
                              <p:cond delay="2000"/>
                            </p:stCondLst>
                            <p:childTnLst>
                              <p:par>
                                <p:cTn id="80" presetID="29" presetClass="entr" presetSubtype="0" fill="hold" grpId="0" nodeType="afterEffect">
                                  <p:stCondLst>
                                    <p:cond delay="0"/>
                                  </p:stCondLst>
                                  <p:childTnLst>
                                    <p:set>
                                      <p:cBhvr>
                                        <p:cTn id="81" dur="1" fill="hold">
                                          <p:stCondLst>
                                            <p:cond delay="0"/>
                                          </p:stCondLst>
                                        </p:cTn>
                                        <p:tgtEl>
                                          <p:spTgt spid="4816900"/>
                                        </p:tgtEl>
                                        <p:attrNameLst>
                                          <p:attrName>style.visibility</p:attrName>
                                        </p:attrNameLst>
                                      </p:cBhvr>
                                      <p:to>
                                        <p:strVal val="visible"/>
                                      </p:to>
                                    </p:set>
                                    <p:anim calcmode="lin" valueType="num">
                                      <p:cBhvr>
                                        <p:cTn id="82" dur="2000" fill="hold"/>
                                        <p:tgtEl>
                                          <p:spTgt spid="4816900"/>
                                        </p:tgtEl>
                                        <p:attrNameLst>
                                          <p:attrName>ppt_x</p:attrName>
                                        </p:attrNameLst>
                                      </p:cBhvr>
                                      <p:tavLst>
                                        <p:tav tm="0">
                                          <p:val>
                                            <p:strVal val="#ppt_x-.2"/>
                                          </p:val>
                                        </p:tav>
                                        <p:tav tm="100000">
                                          <p:val>
                                            <p:strVal val="#ppt_x"/>
                                          </p:val>
                                        </p:tav>
                                      </p:tavLst>
                                    </p:anim>
                                    <p:anim calcmode="lin" valueType="num">
                                      <p:cBhvr>
                                        <p:cTn id="83" dur="2000" fill="hold"/>
                                        <p:tgtEl>
                                          <p:spTgt spid="4816900"/>
                                        </p:tgtEl>
                                        <p:attrNameLst>
                                          <p:attrName>ppt_y</p:attrName>
                                        </p:attrNameLst>
                                      </p:cBhvr>
                                      <p:tavLst>
                                        <p:tav tm="0">
                                          <p:val>
                                            <p:strVal val="#ppt_y"/>
                                          </p:val>
                                        </p:tav>
                                        <p:tav tm="100000">
                                          <p:val>
                                            <p:strVal val="#ppt_y"/>
                                          </p:val>
                                        </p:tav>
                                      </p:tavLst>
                                    </p:anim>
                                    <p:animEffect transition="in" filter="wipe(right)" prLst="gradientSize: 0.1">
                                      <p:cBhvr>
                                        <p:cTn id="84" dur="2000"/>
                                        <p:tgtEl>
                                          <p:spTgt spid="4816900"/>
                                        </p:tgtEl>
                                      </p:cBhvr>
                                    </p:animEffect>
                                  </p:childTnLst>
                                </p:cTn>
                              </p:par>
                              <p:par>
                                <p:cTn id="85" presetID="23" presetClass="entr" presetSubtype="16" fill="hold" grpId="0" nodeType="withEffect">
                                  <p:stCondLst>
                                    <p:cond delay="0"/>
                                  </p:stCondLst>
                                  <p:childTnLst>
                                    <p:set>
                                      <p:cBhvr>
                                        <p:cTn id="86" dur="1" fill="hold">
                                          <p:stCondLst>
                                            <p:cond delay="0"/>
                                          </p:stCondLst>
                                        </p:cTn>
                                        <p:tgtEl>
                                          <p:spTgt spid="4816901"/>
                                        </p:tgtEl>
                                        <p:attrNameLst>
                                          <p:attrName>style.visibility</p:attrName>
                                        </p:attrNameLst>
                                      </p:cBhvr>
                                      <p:to>
                                        <p:strVal val="visible"/>
                                      </p:to>
                                    </p:set>
                                    <p:anim calcmode="lin" valueType="num">
                                      <p:cBhvr>
                                        <p:cTn id="87" dur="500" fill="hold"/>
                                        <p:tgtEl>
                                          <p:spTgt spid="4816901"/>
                                        </p:tgtEl>
                                        <p:attrNameLst>
                                          <p:attrName>ppt_w</p:attrName>
                                        </p:attrNameLst>
                                      </p:cBhvr>
                                      <p:tavLst>
                                        <p:tav tm="0">
                                          <p:val>
                                            <p:fltVal val="0"/>
                                          </p:val>
                                        </p:tav>
                                        <p:tav tm="100000">
                                          <p:val>
                                            <p:strVal val="#ppt_w"/>
                                          </p:val>
                                        </p:tav>
                                      </p:tavLst>
                                    </p:anim>
                                    <p:anim calcmode="lin" valueType="num">
                                      <p:cBhvr>
                                        <p:cTn id="88" dur="500" fill="hold"/>
                                        <p:tgtEl>
                                          <p:spTgt spid="4816901"/>
                                        </p:tgtEl>
                                        <p:attrNameLst>
                                          <p:attrName>ppt_h</p:attrName>
                                        </p:attrNameLst>
                                      </p:cBhvr>
                                      <p:tavLst>
                                        <p:tav tm="0">
                                          <p:val>
                                            <p:fltVal val="0"/>
                                          </p:val>
                                        </p:tav>
                                        <p:tav tm="100000">
                                          <p:val>
                                            <p:strVal val="#ppt_h"/>
                                          </p:val>
                                        </p:tav>
                                      </p:tavLst>
                                    </p:anim>
                                  </p:childTnLst>
                                </p:cTn>
                              </p:par>
                              <p:par>
                                <p:cTn id="89" presetID="29" presetClass="entr" presetSubtype="0" fill="hold" grpId="0" nodeType="withEffect">
                                  <p:stCondLst>
                                    <p:cond delay="0"/>
                                  </p:stCondLst>
                                  <p:childTnLst>
                                    <p:set>
                                      <p:cBhvr>
                                        <p:cTn id="90" dur="1" fill="hold">
                                          <p:stCondLst>
                                            <p:cond delay="0"/>
                                          </p:stCondLst>
                                        </p:cTn>
                                        <p:tgtEl>
                                          <p:spTgt spid="4817923">
                                            <p:bg/>
                                          </p:spTgt>
                                        </p:tgtEl>
                                        <p:attrNameLst>
                                          <p:attrName>style.visibility</p:attrName>
                                        </p:attrNameLst>
                                      </p:cBhvr>
                                      <p:to>
                                        <p:strVal val="visible"/>
                                      </p:to>
                                    </p:set>
                                    <p:anim calcmode="lin" valueType="num">
                                      <p:cBhvr>
                                        <p:cTn id="91" dur="1000" fill="hold"/>
                                        <p:tgtEl>
                                          <p:spTgt spid="4817923">
                                            <p:bg/>
                                          </p:spTgt>
                                        </p:tgtEl>
                                        <p:attrNameLst>
                                          <p:attrName>ppt_x</p:attrName>
                                        </p:attrNameLst>
                                      </p:cBhvr>
                                      <p:tavLst>
                                        <p:tav tm="0">
                                          <p:val>
                                            <p:strVal val="#ppt_x-.2"/>
                                          </p:val>
                                        </p:tav>
                                        <p:tav tm="100000">
                                          <p:val>
                                            <p:strVal val="#ppt_x"/>
                                          </p:val>
                                        </p:tav>
                                      </p:tavLst>
                                    </p:anim>
                                    <p:anim calcmode="lin" valueType="num">
                                      <p:cBhvr>
                                        <p:cTn id="92" dur="1000" fill="hold"/>
                                        <p:tgtEl>
                                          <p:spTgt spid="4817923">
                                            <p:bg/>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4817923">
                                            <p:bg/>
                                          </p:spTgt>
                                        </p:tgtEl>
                                      </p:cBhvr>
                                    </p:animEffect>
                                  </p:childTnLst>
                                </p:cTn>
                              </p:par>
                            </p:childTnLst>
                          </p:cTn>
                        </p:par>
                        <p:par>
                          <p:cTn id="94" fill="hold" nodeType="withGroup">
                            <p:stCondLst>
                              <p:cond delay="4000"/>
                            </p:stCondLst>
                            <p:childTnLst>
                              <p:par>
                                <p:cTn id="95" presetID="29" presetClass="entr" presetSubtype="0" fill="hold" grpId="0" nodeType="afterEffect">
                                  <p:stCondLst>
                                    <p:cond delay="0"/>
                                  </p:stCondLst>
                                  <p:childTnLst>
                                    <p:set>
                                      <p:cBhvr>
                                        <p:cTn id="96" dur="1" fill="hold">
                                          <p:stCondLst>
                                            <p:cond delay="0"/>
                                          </p:stCondLst>
                                        </p:cTn>
                                        <p:tgtEl>
                                          <p:spTgt spid="4817923">
                                            <p:txEl>
                                              <p:pRg st="2" end="2"/>
                                            </p:txEl>
                                          </p:spTgt>
                                        </p:tgtEl>
                                        <p:attrNameLst>
                                          <p:attrName>style.visibility</p:attrName>
                                        </p:attrNameLst>
                                      </p:cBhvr>
                                      <p:to>
                                        <p:strVal val="visible"/>
                                      </p:to>
                                    </p:set>
                                    <p:anim calcmode="lin" valueType="num">
                                      <p:cBhvr>
                                        <p:cTn id="97" dur="1000" fill="hold"/>
                                        <p:tgtEl>
                                          <p:spTgt spid="4817923">
                                            <p:txEl>
                                              <p:pRg st="2" end="2"/>
                                            </p:txEl>
                                          </p:spTgt>
                                        </p:tgtEl>
                                        <p:attrNameLst>
                                          <p:attrName>ppt_x</p:attrName>
                                        </p:attrNameLst>
                                      </p:cBhvr>
                                      <p:tavLst>
                                        <p:tav tm="0">
                                          <p:val>
                                            <p:strVal val="#ppt_x-.2"/>
                                          </p:val>
                                        </p:tav>
                                        <p:tav tm="100000">
                                          <p:val>
                                            <p:strVal val="#ppt_x"/>
                                          </p:val>
                                        </p:tav>
                                      </p:tavLst>
                                    </p:anim>
                                    <p:anim calcmode="lin" valueType="num">
                                      <p:cBhvr>
                                        <p:cTn id="98" dur="1000" fill="hold"/>
                                        <p:tgtEl>
                                          <p:spTgt spid="48179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817923">
                                            <p:txEl>
                                              <p:pRg st="2" end="2"/>
                                            </p:txEl>
                                          </p:spTgt>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4817923">
                                            <p:txEl>
                                              <p:pRg st="3" end="3"/>
                                            </p:txEl>
                                          </p:spTgt>
                                        </p:tgtEl>
                                        <p:attrNameLst>
                                          <p:attrName>style.visibility</p:attrName>
                                        </p:attrNameLst>
                                      </p:cBhvr>
                                      <p:to>
                                        <p:strVal val="visible"/>
                                      </p:to>
                                    </p:set>
                                    <p:anim calcmode="lin" valueType="num">
                                      <p:cBhvr>
                                        <p:cTn id="102" dur="1000" fill="hold"/>
                                        <p:tgtEl>
                                          <p:spTgt spid="4817923">
                                            <p:txEl>
                                              <p:pRg st="3" end="3"/>
                                            </p:txEl>
                                          </p:spTgt>
                                        </p:tgtEl>
                                        <p:attrNameLst>
                                          <p:attrName>ppt_x</p:attrName>
                                        </p:attrNameLst>
                                      </p:cBhvr>
                                      <p:tavLst>
                                        <p:tav tm="0">
                                          <p:val>
                                            <p:strVal val="#ppt_x-.2"/>
                                          </p:val>
                                        </p:tav>
                                        <p:tav tm="100000">
                                          <p:val>
                                            <p:strVal val="#ppt_x"/>
                                          </p:val>
                                        </p:tav>
                                      </p:tavLst>
                                    </p:anim>
                                    <p:anim calcmode="lin" valueType="num">
                                      <p:cBhvr>
                                        <p:cTn id="103" dur="1000" fill="hold"/>
                                        <p:tgtEl>
                                          <p:spTgt spid="48179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817923">
                                            <p:txEl>
                                              <p:pRg st="3" end="3"/>
                                            </p:txEl>
                                          </p:spTgt>
                                        </p:tgtEl>
                                      </p:cBhvr>
                                    </p:animEffect>
                                  </p:childTnLst>
                                </p:cTn>
                              </p:par>
                              <p:par>
                                <p:cTn id="105" presetID="29" presetClass="entr" presetSubtype="0" fill="hold" grpId="0" nodeType="withEffect">
                                  <p:stCondLst>
                                    <p:cond delay="0"/>
                                  </p:stCondLst>
                                  <p:childTnLst>
                                    <p:set>
                                      <p:cBhvr>
                                        <p:cTn id="106" dur="1" fill="hold">
                                          <p:stCondLst>
                                            <p:cond delay="0"/>
                                          </p:stCondLst>
                                        </p:cTn>
                                        <p:tgtEl>
                                          <p:spTgt spid="4817923">
                                            <p:txEl>
                                              <p:pRg st="4" end="4"/>
                                            </p:txEl>
                                          </p:spTgt>
                                        </p:tgtEl>
                                        <p:attrNameLst>
                                          <p:attrName>style.visibility</p:attrName>
                                        </p:attrNameLst>
                                      </p:cBhvr>
                                      <p:to>
                                        <p:strVal val="visible"/>
                                      </p:to>
                                    </p:set>
                                    <p:anim calcmode="lin" valueType="num">
                                      <p:cBhvr>
                                        <p:cTn id="107" dur="1000" fill="hold"/>
                                        <p:tgtEl>
                                          <p:spTgt spid="4817923">
                                            <p:txEl>
                                              <p:pRg st="4" end="4"/>
                                            </p:txEl>
                                          </p:spTgt>
                                        </p:tgtEl>
                                        <p:attrNameLst>
                                          <p:attrName>ppt_x</p:attrName>
                                        </p:attrNameLst>
                                      </p:cBhvr>
                                      <p:tavLst>
                                        <p:tav tm="0">
                                          <p:val>
                                            <p:strVal val="#ppt_x-.2"/>
                                          </p:val>
                                        </p:tav>
                                        <p:tav tm="100000">
                                          <p:val>
                                            <p:strVal val="#ppt_x"/>
                                          </p:val>
                                        </p:tav>
                                      </p:tavLst>
                                    </p:anim>
                                    <p:anim calcmode="lin" valueType="num">
                                      <p:cBhvr>
                                        <p:cTn id="108" dur="1000" fill="hold"/>
                                        <p:tgtEl>
                                          <p:spTgt spid="48179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4817923">
                                            <p:txEl>
                                              <p:pRg st="4" end="4"/>
                                            </p:txEl>
                                          </p:spTgt>
                                        </p:tgtEl>
                                      </p:cBhvr>
                                    </p:animEffect>
                                  </p:childTnLst>
                                </p:cTn>
                              </p:par>
                              <p:par>
                                <p:cTn id="110" presetID="29" presetClass="entr" presetSubtype="0" fill="hold" grpId="0" nodeType="withEffect">
                                  <p:stCondLst>
                                    <p:cond delay="0"/>
                                  </p:stCondLst>
                                  <p:childTnLst>
                                    <p:set>
                                      <p:cBhvr>
                                        <p:cTn id="111" dur="1" fill="hold">
                                          <p:stCondLst>
                                            <p:cond delay="0"/>
                                          </p:stCondLst>
                                        </p:cTn>
                                        <p:tgtEl>
                                          <p:spTgt spid="4817923">
                                            <p:txEl>
                                              <p:pRg st="5" end="5"/>
                                            </p:txEl>
                                          </p:spTgt>
                                        </p:tgtEl>
                                        <p:attrNameLst>
                                          <p:attrName>style.visibility</p:attrName>
                                        </p:attrNameLst>
                                      </p:cBhvr>
                                      <p:to>
                                        <p:strVal val="visible"/>
                                      </p:to>
                                    </p:set>
                                    <p:anim calcmode="lin" valueType="num">
                                      <p:cBhvr>
                                        <p:cTn id="112" dur="1000" fill="hold"/>
                                        <p:tgtEl>
                                          <p:spTgt spid="4817923">
                                            <p:txEl>
                                              <p:pRg st="5" end="5"/>
                                            </p:txEl>
                                          </p:spTgt>
                                        </p:tgtEl>
                                        <p:attrNameLst>
                                          <p:attrName>ppt_x</p:attrName>
                                        </p:attrNameLst>
                                      </p:cBhvr>
                                      <p:tavLst>
                                        <p:tav tm="0">
                                          <p:val>
                                            <p:strVal val="#ppt_x-.2"/>
                                          </p:val>
                                        </p:tav>
                                        <p:tav tm="100000">
                                          <p:val>
                                            <p:strVal val="#ppt_x"/>
                                          </p:val>
                                        </p:tav>
                                      </p:tavLst>
                                    </p:anim>
                                    <p:anim calcmode="lin" valueType="num">
                                      <p:cBhvr>
                                        <p:cTn id="113" dur="1000" fill="hold"/>
                                        <p:tgtEl>
                                          <p:spTgt spid="48179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4817923">
                                            <p:txEl>
                                              <p:pRg st="5" end="5"/>
                                            </p:txEl>
                                          </p:spTgt>
                                        </p:tgtEl>
                                      </p:cBhvr>
                                    </p:animEffect>
                                  </p:childTnLst>
                                </p:cTn>
                              </p:par>
                              <p:par>
                                <p:cTn id="115" presetID="29" presetClass="entr" presetSubtype="0" fill="hold" grpId="0" nodeType="withEffect">
                                  <p:stCondLst>
                                    <p:cond delay="0"/>
                                  </p:stCondLst>
                                  <p:childTnLst>
                                    <p:set>
                                      <p:cBhvr>
                                        <p:cTn id="116" dur="1" fill="hold">
                                          <p:stCondLst>
                                            <p:cond delay="0"/>
                                          </p:stCondLst>
                                        </p:cTn>
                                        <p:tgtEl>
                                          <p:spTgt spid="4817923">
                                            <p:txEl>
                                              <p:pRg st="6" end="6"/>
                                            </p:txEl>
                                          </p:spTgt>
                                        </p:tgtEl>
                                        <p:attrNameLst>
                                          <p:attrName>style.visibility</p:attrName>
                                        </p:attrNameLst>
                                      </p:cBhvr>
                                      <p:to>
                                        <p:strVal val="visible"/>
                                      </p:to>
                                    </p:set>
                                    <p:anim calcmode="lin" valueType="num">
                                      <p:cBhvr>
                                        <p:cTn id="117" dur="1000" fill="hold"/>
                                        <p:tgtEl>
                                          <p:spTgt spid="4817923">
                                            <p:txEl>
                                              <p:pRg st="6" end="6"/>
                                            </p:txEl>
                                          </p:spTgt>
                                        </p:tgtEl>
                                        <p:attrNameLst>
                                          <p:attrName>ppt_x</p:attrName>
                                        </p:attrNameLst>
                                      </p:cBhvr>
                                      <p:tavLst>
                                        <p:tav tm="0">
                                          <p:val>
                                            <p:strVal val="#ppt_x-.2"/>
                                          </p:val>
                                        </p:tav>
                                        <p:tav tm="100000">
                                          <p:val>
                                            <p:strVal val="#ppt_x"/>
                                          </p:val>
                                        </p:tav>
                                      </p:tavLst>
                                    </p:anim>
                                    <p:anim calcmode="lin" valueType="num">
                                      <p:cBhvr>
                                        <p:cTn id="118" dur="1000" fill="hold"/>
                                        <p:tgtEl>
                                          <p:spTgt spid="481792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4817923">
                                            <p:txEl>
                                              <p:pRg st="6" end="6"/>
                                            </p:txEl>
                                          </p:spTgt>
                                        </p:tgtEl>
                                      </p:cBhvr>
                                    </p:animEffect>
                                  </p:childTnLst>
                                </p:cTn>
                              </p:par>
                              <p:par>
                                <p:cTn id="120" presetID="29" presetClass="entr" presetSubtype="0" fill="hold" grpId="0" nodeType="withEffect">
                                  <p:stCondLst>
                                    <p:cond delay="0"/>
                                  </p:stCondLst>
                                  <p:childTnLst>
                                    <p:set>
                                      <p:cBhvr>
                                        <p:cTn id="121" dur="1" fill="hold">
                                          <p:stCondLst>
                                            <p:cond delay="0"/>
                                          </p:stCondLst>
                                        </p:cTn>
                                        <p:tgtEl>
                                          <p:spTgt spid="4817923">
                                            <p:txEl>
                                              <p:pRg st="7" end="7"/>
                                            </p:txEl>
                                          </p:spTgt>
                                        </p:tgtEl>
                                        <p:attrNameLst>
                                          <p:attrName>style.visibility</p:attrName>
                                        </p:attrNameLst>
                                      </p:cBhvr>
                                      <p:to>
                                        <p:strVal val="visible"/>
                                      </p:to>
                                    </p:set>
                                    <p:anim calcmode="lin" valueType="num">
                                      <p:cBhvr>
                                        <p:cTn id="122" dur="1000" fill="hold"/>
                                        <p:tgtEl>
                                          <p:spTgt spid="4817923">
                                            <p:txEl>
                                              <p:pRg st="7" end="7"/>
                                            </p:txEl>
                                          </p:spTgt>
                                        </p:tgtEl>
                                        <p:attrNameLst>
                                          <p:attrName>ppt_x</p:attrName>
                                        </p:attrNameLst>
                                      </p:cBhvr>
                                      <p:tavLst>
                                        <p:tav tm="0">
                                          <p:val>
                                            <p:strVal val="#ppt_x-.2"/>
                                          </p:val>
                                        </p:tav>
                                        <p:tav tm="100000">
                                          <p:val>
                                            <p:strVal val="#ppt_x"/>
                                          </p:val>
                                        </p:tav>
                                      </p:tavLst>
                                    </p:anim>
                                    <p:anim calcmode="lin" valueType="num">
                                      <p:cBhvr>
                                        <p:cTn id="123" dur="1000" fill="hold"/>
                                        <p:tgtEl>
                                          <p:spTgt spid="481792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817923">
                                            <p:txEl>
                                              <p:pRg st="7" end="7"/>
                                            </p:txEl>
                                          </p:spTgt>
                                        </p:tgtEl>
                                      </p:cBhvr>
                                    </p:animEffect>
                                  </p:childTnLst>
                                </p:cTn>
                              </p:par>
                              <p:par>
                                <p:cTn id="125" presetID="29" presetClass="entr" presetSubtype="0" fill="hold" grpId="0" nodeType="withEffect">
                                  <p:stCondLst>
                                    <p:cond delay="0"/>
                                  </p:stCondLst>
                                  <p:childTnLst>
                                    <p:set>
                                      <p:cBhvr>
                                        <p:cTn id="126" dur="1" fill="hold">
                                          <p:stCondLst>
                                            <p:cond delay="0"/>
                                          </p:stCondLst>
                                        </p:cTn>
                                        <p:tgtEl>
                                          <p:spTgt spid="4817923">
                                            <p:txEl>
                                              <p:pRg st="8" end="8"/>
                                            </p:txEl>
                                          </p:spTgt>
                                        </p:tgtEl>
                                        <p:attrNameLst>
                                          <p:attrName>style.visibility</p:attrName>
                                        </p:attrNameLst>
                                      </p:cBhvr>
                                      <p:to>
                                        <p:strVal val="visible"/>
                                      </p:to>
                                    </p:set>
                                    <p:anim calcmode="lin" valueType="num">
                                      <p:cBhvr>
                                        <p:cTn id="127" dur="1000" fill="hold"/>
                                        <p:tgtEl>
                                          <p:spTgt spid="4817923">
                                            <p:txEl>
                                              <p:pRg st="8" end="8"/>
                                            </p:txEl>
                                          </p:spTgt>
                                        </p:tgtEl>
                                        <p:attrNameLst>
                                          <p:attrName>ppt_x</p:attrName>
                                        </p:attrNameLst>
                                      </p:cBhvr>
                                      <p:tavLst>
                                        <p:tav tm="0">
                                          <p:val>
                                            <p:strVal val="#ppt_x-.2"/>
                                          </p:val>
                                        </p:tav>
                                        <p:tav tm="100000">
                                          <p:val>
                                            <p:strVal val="#ppt_x"/>
                                          </p:val>
                                        </p:tav>
                                      </p:tavLst>
                                    </p:anim>
                                    <p:anim calcmode="lin" valueType="num">
                                      <p:cBhvr>
                                        <p:cTn id="128" dur="1000" fill="hold"/>
                                        <p:tgtEl>
                                          <p:spTgt spid="481792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817923">
                                            <p:txEl>
                                              <p:pRg st="8" end="8"/>
                                            </p:txEl>
                                          </p:spTgt>
                                        </p:tgtEl>
                                      </p:cBhvr>
                                    </p:animEffect>
                                  </p:childTnLst>
                                </p:cTn>
                              </p:par>
                              <p:par>
                                <p:cTn id="130" presetID="29" presetClass="entr" presetSubtype="0" fill="hold" grpId="0" nodeType="withEffect">
                                  <p:stCondLst>
                                    <p:cond delay="0"/>
                                  </p:stCondLst>
                                  <p:childTnLst>
                                    <p:set>
                                      <p:cBhvr>
                                        <p:cTn id="131" dur="1" fill="hold">
                                          <p:stCondLst>
                                            <p:cond delay="0"/>
                                          </p:stCondLst>
                                        </p:cTn>
                                        <p:tgtEl>
                                          <p:spTgt spid="4817923">
                                            <p:txEl>
                                              <p:pRg st="9" end="9"/>
                                            </p:txEl>
                                          </p:spTgt>
                                        </p:tgtEl>
                                        <p:attrNameLst>
                                          <p:attrName>style.visibility</p:attrName>
                                        </p:attrNameLst>
                                      </p:cBhvr>
                                      <p:to>
                                        <p:strVal val="visible"/>
                                      </p:to>
                                    </p:set>
                                    <p:anim calcmode="lin" valueType="num">
                                      <p:cBhvr>
                                        <p:cTn id="132" dur="1000" fill="hold"/>
                                        <p:tgtEl>
                                          <p:spTgt spid="4817923">
                                            <p:txEl>
                                              <p:pRg st="9" end="9"/>
                                            </p:txEl>
                                          </p:spTgt>
                                        </p:tgtEl>
                                        <p:attrNameLst>
                                          <p:attrName>ppt_x</p:attrName>
                                        </p:attrNameLst>
                                      </p:cBhvr>
                                      <p:tavLst>
                                        <p:tav tm="0">
                                          <p:val>
                                            <p:strVal val="#ppt_x-.2"/>
                                          </p:val>
                                        </p:tav>
                                        <p:tav tm="100000">
                                          <p:val>
                                            <p:strVal val="#ppt_x"/>
                                          </p:val>
                                        </p:tav>
                                      </p:tavLst>
                                    </p:anim>
                                    <p:anim calcmode="lin" valueType="num">
                                      <p:cBhvr>
                                        <p:cTn id="133" dur="1000" fill="hold"/>
                                        <p:tgtEl>
                                          <p:spTgt spid="481792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4817923">
                                            <p:txEl>
                                              <p:pRg st="9" end="9"/>
                                            </p:txEl>
                                          </p:spTgt>
                                        </p:tgtEl>
                                      </p:cBhvr>
                                    </p:animEffect>
                                  </p:childTnLst>
                                </p:cTn>
                              </p:par>
                              <p:par>
                                <p:cTn id="135" presetID="29" presetClass="entr" presetSubtype="0" fill="hold" grpId="0" nodeType="withEffect">
                                  <p:stCondLst>
                                    <p:cond delay="0"/>
                                  </p:stCondLst>
                                  <p:childTnLst>
                                    <p:set>
                                      <p:cBhvr>
                                        <p:cTn id="136" dur="1" fill="hold">
                                          <p:stCondLst>
                                            <p:cond delay="0"/>
                                          </p:stCondLst>
                                        </p:cTn>
                                        <p:tgtEl>
                                          <p:spTgt spid="4817923">
                                            <p:txEl>
                                              <p:pRg st="10" end="10"/>
                                            </p:txEl>
                                          </p:spTgt>
                                        </p:tgtEl>
                                        <p:attrNameLst>
                                          <p:attrName>style.visibility</p:attrName>
                                        </p:attrNameLst>
                                      </p:cBhvr>
                                      <p:to>
                                        <p:strVal val="visible"/>
                                      </p:to>
                                    </p:set>
                                    <p:anim calcmode="lin" valueType="num">
                                      <p:cBhvr>
                                        <p:cTn id="137" dur="1000" fill="hold"/>
                                        <p:tgtEl>
                                          <p:spTgt spid="4817923">
                                            <p:txEl>
                                              <p:pRg st="10" end="10"/>
                                            </p:txEl>
                                          </p:spTgt>
                                        </p:tgtEl>
                                        <p:attrNameLst>
                                          <p:attrName>ppt_x</p:attrName>
                                        </p:attrNameLst>
                                      </p:cBhvr>
                                      <p:tavLst>
                                        <p:tav tm="0">
                                          <p:val>
                                            <p:strVal val="#ppt_x-.2"/>
                                          </p:val>
                                        </p:tav>
                                        <p:tav tm="100000">
                                          <p:val>
                                            <p:strVal val="#ppt_x"/>
                                          </p:val>
                                        </p:tav>
                                      </p:tavLst>
                                    </p:anim>
                                    <p:anim calcmode="lin" valueType="num">
                                      <p:cBhvr>
                                        <p:cTn id="138" dur="1000" fill="hold"/>
                                        <p:tgtEl>
                                          <p:spTgt spid="481792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4817923">
                                            <p:txEl>
                                              <p:pRg st="10" end="10"/>
                                            </p:txEl>
                                          </p:spTgt>
                                        </p:tgtEl>
                                      </p:cBhvr>
                                    </p:animEffect>
                                  </p:childTnLst>
                                </p:cTn>
                              </p:par>
                            </p:childTnLst>
                          </p:cTn>
                        </p:par>
                        <p:par>
                          <p:cTn id="140" fill="hold">
                            <p:stCondLst>
                              <p:cond delay="5000"/>
                            </p:stCondLst>
                            <p:childTnLst>
                              <p:par>
                                <p:cTn id="141" presetID="23" presetClass="entr" presetSubtype="16" fill="hold" grpId="0" nodeType="afterEffect">
                                  <p:stCondLst>
                                    <p:cond delay="0"/>
                                  </p:stCondLst>
                                  <p:childTnLst>
                                    <p:set>
                                      <p:cBhvr>
                                        <p:cTn id="142" dur="1" fill="hold">
                                          <p:stCondLst>
                                            <p:cond delay="0"/>
                                          </p:stCondLst>
                                        </p:cTn>
                                        <p:tgtEl>
                                          <p:spTgt spid="4817926"/>
                                        </p:tgtEl>
                                        <p:attrNameLst>
                                          <p:attrName>style.visibility</p:attrName>
                                        </p:attrNameLst>
                                      </p:cBhvr>
                                      <p:to>
                                        <p:strVal val="visible"/>
                                      </p:to>
                                    </p:set>
                                    <p:anim calcmode="lin" valueType="num">
                                      <p:cBhvr>
                                        <p:cTn id="143" dur="1000" fill="hold"/>
                                        <p:tgtEl>
                                          <p:spTgt spid="4817926"/>
                                        </p:tgtEl>
                                        <p:attrNameLst>
                                          <p:attrName>ppt_w</p:attrName>
                                        </p:attrNameLst>
                                      </p:cBhvr>
                                      <p:tavLst>
                                        <p:tav tm="0">
                                          <p:val>
                                            <p:fltVal val="0"/>
                                          </p:val>
                                        </p:tav>
                                        <p:tav tm="100000">
                                          <p:val>
                                            <p:strVal val="#ppt_w"/>
                                          </p:val>
                                        </p:tav>
                                      </p:tavLst>
                                    </p:anim>
                                    <p:anim calcmode="lin" valueType="num">
                                      <p:cBhvr>
                                        <p:cTn id="144" dur="1000" fill="hold"/>
                                        <p:tgtEl>
                                          <p:spTgt spid="4817926"/>
                                        </p:tgtEl>
                                        <p:attrNameLst>
                                          <p:attrName>ppt_h</p:attrName>
                                        </p:attrNameLst>
                                      </p:cBhvr>
                                      <p:tavLst>
                                        <p:tav tm="0">
                                          <p:val>
                                            <p:fltVal val="0"/>
                                          </p:val>
                                        </p:tav>
                                        <p:tav tm="100000">
                                          <p:val>
                                            <p:strVal val="#ppt_h"/>
                                          </p:val>
                                        </p:tav>
                                      </p:tavLst>
                                    </p:anim>
                                  </p:childTnLst>
                                </p:cTn>
                              </p:par>
                            </p:childTnLst>
                          </p:cTn>
                        </p:par>
                        <p:par>
                          <p:cTn id="145" fill="hold" nodeType="afterGroup">
                            <p:stCondLst>
                              <p:cond delay="6000"/>
                            </p:stCondLst>
                            <p:childTnLst>
                              <p:par>
                                <p:cTn id="146" presetID="29" presetClass="entr" presetSubtype="0" fill="hold" grpId="0" nodeType="afterEffect">
                                  <p:stCondLst>
                                    <p:cond delay="0"/>
                                  </p:stCondLst>
                                  <p:childTnLst>
                                    <p:set>
                                      <p:cBhvr>
                                        <p:cTn id="147" dur="1" fill="hold">
                                          <p:stCondLst>
                                            <p:cond delay="0"/>
                                          </p:stCondLst>
                                        </p:cTn>
                                        <p:tgtEl>
                                          <p:spTgt spid="4817924"/>
                                        </p:tgtEl>
                                        <p:attrNameLst>
                                          <p:attrName>style.visibility</p:attrName>
                                        </p:attrNameLst>
                                      </p:cBhvr>
                                      <p:to>
                                        <p:strVal val="visible"/>
                                      </p:to>
                                    </p:set>
                                    <p:anim calcmode="lin" valueType="num">
                                      <p:cBhvr>
                                        <p:cTn id="148" dur="1000" fill="hold"/>
                                        <p:tgtEl>
                                          <p:spTgt spid="4817924"/>
                                        </p:tgtEl>
                                        <p:attrNameLst>
                                          <p:attrName>ppt_x</p:attrName>
                                        </p:attrNameLst>
                                      </p:cBhvr>
                                      <p:tavLst>
                                        <p:tav tm="0">
                                          <p:val>
                                            <p:strVal val="#ppt_x-.2"/>
                                          </p:val>
                                        </p:tav>
                                        <p:tav tm="100000">
                                          <p:val>
                                            <p:strVal val="#ppt_x"/>
                                          </p:val>
                                        </p:tav>
                                      </p:tavLst>
                                    </p:anim>
                                    <p:anim calcmode="lin" valueType="num">
                                      <p:cBhvr>
                                        <p:cTn id="149" dur="1000" fill="hold"/>
                                        <p:tgtEl>
                                          <p:spTgt spid="4817924"/>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4817924"/>
                                        </p:tgtEl>
                                      </p:cBhvr>
                                    </p:animEffect>
                                  </p:childTnLst>
                                </p:cTn>
                              </p:par>
                              <p:par>
                                <p:cTn id="151" presetID="23" presetClass="entr" presetSubtype="16" fill="hold" nodeType="withEffect">
                                  <p:stCondLst>
                                    <p:cond delay="0"/>
                                  </p:stCondLst>
                                  <p:childTnLst>
                                    <p:set>
                                      <p:cBhvr>
                                        <p:cTn id="152" dur="1" fill="hold">
                                          <p:stCondLst>
                                            <p:cond delay="0"/>
                                          </p:stCondLst>
                                        </p:cTn>
                                        <p:tgtEl>
                                          <p:spTgt spid="4817925"/>
                                        </p:tgtEl>
                                        <p:attrNameLst>
                                          <p:attrName>style.visibility</p:attrName>
                                        </p:attrNameLst>
                                      </p:cBhvr>
                                      <p:to>
                                        <p:strVal val="visible"/>
                                      </p:to>
                                    </p:set>
                                    <p:anim calcmode="lin" valueType="num">
                                      <p:cBhvr>
                                        <p:cTn id="153" dur="1000" fill="hold"/>
                                        <p:tgtEl>
                                          <p:spTgt spid="4817925"/>
                                        </p:tgtEl>
                                        <p:attrNameLst>
                                          <p:attrName>ppt_w</p:attrName>
                                        </p:attrNameLst>
                                      </p:cBhvr>
                                      <p:tavLst>
                                        <p:tav tm="0">
                                          <p:val>
                                            <p:fltVal val="0"/>
                                          </p:val>
                                        </p:tav>
                                        <p:tav tm="100000">
                                          <p:val>
                                            <p:strVal val="#ppt_w"/>
                                          </p:val>
                                        </p:tav>
                                      </p:tavLst>
                                    </p:anim>
                                    <p:anim calcmode="lin" valueType="num">
                                      <p:cBhvr>
                                        <p:cTn id="154" dur="1000" fill="hold"/>
                                        <p:tgtEl>
                                          <p:spTgt spid="48179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898" grpId="0"/>
      <p:bldP spid="4816899" grpId="0" build="p" animBg="1"/>
      <p:bldP spid="4816900" grpId="0" animBg="1"/>
      <p:bldP spid="4816901" grpId="0" animBg="1"/>
      <p:bldP spid="4816902" grpId="0" animBg="1"/>
      <p:bldP spid="4816902" grpId="1" animBg="1"/>
      <p:bldP spid="4817923" grpId="0" uiExpand="1" build="p" animBg="1"/>
      <p:bldP spid="4817926" grpId="0" animBg="1"/>
      <p:bldP spid="48179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874" name="Rectangle 2"/>
          <p:cNvSpPr>
            <a:spLocks noGrp="1" noChangeArrowheads="1"/>
          </p:cNvSpPr>
          <p:nvPr>
            <p:ph type="title"/>
          </p:nvPr>
        </p:nvSpPr>
        <p:spPr/>
        <p:txBody>
          <a:bodyPr/>
          <a:lstStyle/>
          <a:p>
            <a:pPr algn="ctr" eaLnBrk="1" hangingPunct="1">
              <a:defRPr/>
            </a:pPr>
            <a:r>
              <a:rPr lang="es-ES" b="1" smtClean="0">
                <a:effectLst>
                  <a:outerShdw blurRad="38100" dist="38100" dir="2700000" algn="tl">
                    <a:srgbClr val="000000"/>
                  </a:outerShdw>
                </a:effectLst>
              </a:rPr>
              <a:t>Neuroimagen avanzada</a:t>
            </a:r>
          </a:p>
        </p:txBody>
      </p:sp>
      <p:sp>
        <p:nvSpPr>
          <p:cNvPr id="5652486" name="Rectangle 6"/>
          <p:cNvSpPr>
            <a:spLocks noChangeArrowheads="1"/>
          </p:cNvSpPr>
          <p:nvPr/>
        </p:nvSpPr>
        <p:spPr bwMode="auto">
          <a:xfrm>
            <a:off x="533400" y="4648200"/>
            <a:ext cx="8229600" cy="1981200"/>
          </a:xfrm>
          <a:prstGeom prst="rect">
            <a:avLst/>
          </a:prstGeom>
          <a:noFill/>
          <a:ln w="38100">
            <a:solidFill>
              <a:schemeClr val="tx1"/>
            </a:solidFill>
            <a:miter lim="800000"/>
            <a:headEnd/>
            <a:tailEnd/>
          </a:ln>
        </p:spPr>
        <p:txBody>
          <a:bodyPr wrap="none" anchor="ctr"/>
          <a:lstStyle/>
          <a:p>
            <a:endParaRPr lang="en-US"/>
          </a:p>
        </p:txBody>
      </p:sp>
      <p:sp>
        <p:nvSpPr>
          <p:cNvPr id="5652487" name="Rectangle 7"/>
          <p:cNvSpPr>
            <a:spLocks noChangeArrowheads="1"/>
          </p:cNvSpPr>
          <p:nvPr/>
        </p:nvSpPr>
        <p:spPr bwMode="auto">
          <a:xfrm>
            <a:off x="533400" y="4648200"/>
            <a:ext cx="8229600" cy="457200"/>
          </a:xfrm>
          <a:prstGeom prst="rect">
            <a:avLst/>
          </a:prstGeom>
          <a:solidFill>
            <a:schemeClr val="bg1"/>
          </a:solidFill>
          <a:ln w="38100">
            <a:solidFill>
              <a:schemeClr val="tx1"/>
            </a:solidFill>
            <a:miter lim="800000"/>
            <a:headEnd/>
            <a:tailEnd/>
          </a:ln>
          <a:effectLst/>
          <a:extLst>
            <a:ext uri="{AF507438-7753-43E0-B8FC-AC1667EBCBE1}"/>
          </a:extLst>
        </p:spPr>
        <p:txBody>
          <a:bodyPr wrap="none" anchor="ctr"/>
          <a:lstStyle/>
          <a:p>
            <a:pPr algn="ctr">
              <a:defRPr/>
            </a:pPr>
            <a:r>
              <a:rPr lang="es-ES" sz="1600" b="1" dirty="0">
                <a:solidFill>
                  <a:schemeClr val="tx2"/>
                </a:solidFill>
                <a:effectLst>
                  <a:outerShdw blurRad="38100" dist="38100" dir="2700000" algn="tl">
                    <a:srgbClr val="000000"/>
                  </a:outerShdw>
                </a:effectLst>
                <a:latin typeface="Arial" pitchFamily="34" charset="0"/>
              </a:rPr>
              <a:t>INDICACIONES</a:t>
            </a:r>
          </a:p>
        </p:txBody>
      </p:sp>
      <p:sp>
        <p:nvSpPr>
          <p:cNvPr id="5652488" name="Rectangle 8"/>
          <p:cNvSpPr>
            <a:spLocks noChangeArrowheads="1"/>
          </p:cNvSpPr>
          <p:nvPr/>
        </p:nvSpPr>
        <p:spPr bwMode="auto">
          <a:xfrm>
            <a:off x="762000" y="5181600"/>
            <a:ext cx="7924800" cy="1293813"/>
          </a:xfrm>
          <a:prstGeom prst="rect">
            <a:avLst/>
          </a:prstGeom>
          <a:noFill/>
          <a:ln>
            <a:noFill/>
          </a:ln>
          <a:effectLst/>
          <a:extLst>
            <a:ext uri="{909E8E84-426E-40DD-AFC4-6F175D3DCCD1}"/>
            <a:ext uri="{91240B29-F687-4F45-9708-019B960494DF}"/>
            <a:ext uri="{AF507438-7753-43E0-B8FC-AC1667EBCBE1}"/>
          </a:extLst>
        </p:spPr>
        <p:txBody>
          <a:bodyPr tIns="82800" bIns="82800">
            <a:spAutoFit/>
          </a:bodyPr>
          <a:lstStyle/>
          <a:p>
            <a:pPr>
              <a:buFontTx/>
              <a:buChar char="-"/>
              <a:defRPr/>
            </a:pPr>
            <a:r>
              <a:rPr lang="es-ES" b="1" dirty="0">
                <a:effectLst>
                  <a:outerShdw blurRad="38100" dist="38100" dir="2700000" algn="tl">
                    <a:srgbClr val="000000"/>
                  </a:outerShdw>
                </a:effectLst>
                <a:latin typeface="Arial" pitchFamily="34" charset="0"/>
              </a:rPr>
              <a:t> Ictus </a:t>
            </a:r>
            <a:r>
              <a:rPr lang="es-ES" b="1" dirty="0">
                <a:solidFill>
                  <a:srgbClr val="CC3300"/>
                </a:solidFill>
                <a:effectLst>
                  <a:outerShdw blurRad="38100" dist="38100" dir="2700000" algn="tl">
                    <a:srgbClr val="000000"/>
                  </a:outerShdw>
                </a:effectLst>
                <a:latin typeface="Arial" pitchFamily="34" charset="0"/>
              </a:rPr>
              <a:t>inicio indeterminado</a:t>
            </a:r>
            <a:r>
              <a:rPr lang="es-ES" b="1" dirty="0">
                <a:effectLst>
                  <a:outerShdw blurRad="38100" dist="38100" dir="2700000" algn="tl">
                    <a:srgbClr val="000000"/>
                  </a:outerShdw>
                </a:effectLst>
                <a:latin typeface="Arial" pitchFamily="34" charset="0"/>
              </a:rPr>
              <a:t> (ictus del despertar)</a:t>
            </a:r>
            <a:endParaRPr lang="es-ES" b="1" i="1" dirty="0">
              <a:effectLst>
                <a:outerShdw blurRad="38100" dist="38100" dir="2700000" algn="tl">
                  <a:srgbClr val="000000"/>
                </a:outerShdw>
              </a:effectLst>
              <a:latin typeface="Arial" pitchFamily="34" charset="0"/>
            </a:endParaRPr>
          </a:p>
          <a:p>
            <a:pPr>
              <a:buFontTx/>
              <a:buChar char="-"/>
              <a:defRPr/>
            </a:pPr>
            <a:r>
              <a:rPr lang="es-ES" b="1" dirty="0">
                <a:effectLst>
                  <a:outerShdw blurRad="38100" dist="38100" dir="2700000" algn="tl">
                    <a:srgbClr val="000000"/>
                  </a:outerShdw>
                </a:effectLst>
                <a:latin typeface="Arial" pitchFamily="34" charset="0"/>
              </a:rPr>
              <a:t> </a:t>
            </a:r>
            <a:r>
              <a:rPr lang="es-ES" b="1" dirty="0">
                <a:effectLst>
                  <a:outerShdw blurRad="38100" dist="38100" dir="2700000" algn="tl">
                    <a:srgbClr val="000000"/>
                  </a:outerShdw>
                </a:effectLst>
                <a:latin typeface="Arial" pitchFamily="34" charset="0"/>
              </a:rPr>
              <a:t>Ictus de </a:t>
            </a:r>
            <a:r>
              <a:rPr lang="es-ES" b="1" dirty="0">
                <a:solidFill>
                  <a:srgbClr val="CC3300"/>
                </a:solidFill>
                <a:effectLst>
                  <a:outerShdw blurRad="38100" dist="38100" dir="2700000" algn="tl">
                    <a:srgbClr val="000000"/>
                  </a:outerShdw>
                </a:effectLst>
                <a:latin typeface="Arial" pitchFamily="34" charset="0"/>
              </a:rPr>
              <a:t>3 a 6h</a:t>
            </a:r>
            <a:r>
              <a:rPr lang="es-ES" b="1" dirty="0">
                <a:effectLst>
                  <a:outerShdw blurRad="38100" dist="38100" dir="2700000" algn="tl">
                    <a:srgbClr val="000000"/>
                  </a:outerShdw>
                </a:effectLst>
                <a:latin typeface="Arial" pitchFamily="34" charset="0"/>
              </a:rPr>
              <a:t> (en la franja de 3 a 4.5h podríamos tratar en caso de no poder realizar </a:t>
            </a:r>
            <a:r>
              <a:rPr lang="es-ES" b="1" dirty="0" err="1">
                <a:effectLst>
                  <a:outerShdw blurRad="38100" dist="38100" dir="2700000" algn="tl">
                    <a:srgbClr val="000000"/>
                  </a:outerShdw>
                </a:effectLst>
                <a:latin typeface="Arial" pitchFamily="34" charset="0"/>
              </a:rPr>
              <a:t>neuroimagen</a:t>
            </a:r>
            <a:r>
              <a:rPr lang="es-ES" b="1" dirty="0">
                <a:effectLst>
                  <a:outerShdw blurRad="38100" dist="38100" dir="2700000" algn="tl">
                    <a:srgbClr val="000000"/>
                  </a:outerShdw>
                </a:effectLst>
                <a:latin typeface="Arial" pitchFamily="34" charset="0"/>
              </a:rPr>
              <a:t> avanzada según estudio ECAS III)</a:t>
            </a:r>
          </a:p>
          <a:p>
            <a:pPr>
              <a:buFontTx/>
              <a:buChar char="-"/>
              <a:defRPr/>
            </a:pPr>
            <a:r>
              <a:rPr lang="es-ES" b="1" dirty="0">
                <a:effectLst>
                  <a:outerShdw blurRad="38100" dist="38100" dir="2700000" algn="tl">
                    <a:srgbClr val="000000"/>
                  </a:outerShdw>
                </a:effectLst>
                <a:latin typeface="Arial" pitchFamily="34" charset="0"/>
              </a:rPr>
              <a:t> Ictus con presentación clínica en forma de </a:t>
            </a:r>
            <a:r>
              <a:rPr lang="es-ES" b="1" dirty="0">
                <a:solidFill>
                  <a:srgbClr val="CC3300"/>
                </a:solidFill>
                <a:effectLst>
                  <a:outerShdw blurRad="38100" dist="38100" dir="2700000" algn="tl">
                    <a:srgbClr val="000000"/>
                  </a:outerShdw>
                </a:effectLst>
                <a:latin typeface="Arial" pitchFamily="34" charset="0"/>
              </a:rPr>
              <a:t>crisis comicial</a:t>
            </a:r>
            <a:r>
              <a:rPr lang="es-ES" b="1" dirty="0">
                <a:effectLst>
                  <a:outerShdw blurRad="38100" dist="38100" dir="2700000" algn="tl">
                    <a:srgbClr val="000000"/>
                  </a:outerShdw>
                </a:effectLst>
                <a:latin typeface="Arial" pitchFamily="34" charset="0"/>
              </a:rPr>
              <a:t>. </a:t>
            </a:r>
            <a:endParaRPr lang="es-ES" dirty="0">
              <a:latin typeface="Arial" pitchFamily="34" charset="0"/>
            </a:endParaRPr>
          </a:p>
        </p:txBody>
      </p:sp>
      <p:sp>
        <p:nvSpPr>
          <p:cNvPr id="4813829" name="Rectangle 5"/>
          <p:cNvSpPr>
            <a:spLocks noChangeArrowheads="1"/>
          </p:cNvSpPr>
          <p:nvPr/>
        </p:nvSpPr>
        <p:spPr bwMode="auto">
          <a:xfrm>
            <a:off x="533400" y="2133600"/>
            <a:ext cx="7848600" cy="914400"/>
          </a:xfrm>
          <a:prstGeom prst="rect">
            <a:avLst/>
          </a:prstGeom>
          <a:noFill/>
          <a:ln>
            <a:noFill/>
          </a:ln>
          <a:extLst>
            <a:ext uri="{909E8E84-426E-40DD-AFC4-6F175D3DCCD1}"/>
            <a:ext uri="{91240B29-F687-4F45-9708-019B960494DF}"/>
          </a:extLst>
        </p:spPr>
        <p:txBody>
          <a:bodyPr/>
          <a:lstStyle/>
          <a:p>
            <a:pPr marL="342900" indent="-342900" algn="ctr">
              <a:spcBef>
                <a:spcPct val="20000"/>
              </a:spcBef>
              <a:buClr>
                <a:schemeClr val="folHlink"/>
              </a:buClr>
              <a:buSzPct val="60000"/>
              <a:buFont typeface="Wingdings" pitchFamily="2" charset="2"/>
              <a:buNone/>
              <a:defRPr/>
            </a:pPr>
            <a:r>
              <a:rPr lang="es-MX" sz="2400" dirty="0">
                <a:effectLst>
                  <a:outerShdw blurRad="38100" dist="38100" dir="2700000" algn="tl">
                    <a:srgbClr val="000000"/>
                  </a:outerShdw>
                </a:effectLst>
                <a:latin typeface="Tahoma" pitchFamily="34" charset="0"/>
              </a:rPr>
              <a:t>TC Craneal simple + TC Perfusión + </a:t>
            </a:r>
            <a:r>
              <a:rPr lang="es-MX" sz="2400" dirty="0" err="1">
                <a:effectLst>
                  <a:outerShdw blurRad="38100" dist="38100" dir="2700000" algn="tl">
                    <a:srgbClr val="000000"/>
                  </a:outerShdw>
                </a:effectLst>
                <a:latin typeface="Tahoma" pitchFamily="34" charset="0"/>
              </a:rPr>
              <a:t>Angio</a:t>
            </a:r>
            <a:r>
              <a:rPr lang="es-MX" sz="2400" dirty="0">
                <a:effectLst>
                  <a:outerShdw blurRad="38100" dist="38100" dir="2700000" algn="tl">
                    <a:srgbClr val="000000"/>
                  </a:outerShdw>
                </a:effectLst>
                <a:latin typeface="Tahoma" pitchFamily="34" charset="0"/>
              </a:rPr>
              <a:t>-TC</a:t>
            </a:r>
            <a:endParaRPr lang="ca-ES" sz="2400" dirty="0">
              <a:effectLst>
                <a:outerShdw blurRad="38100" dist="38100" dir="2700000" algn="tl">
                  <a:srgbClr val="000000"/>
                </a:outerShdw>
              </a:effectLst>
              <a:latin typeface="Tahoma" pitchFamily="34" charset="0"/>
            </a:endParaRPr>
          </a:p>
        </p:txBody>
      </p:sp>
      <p:pic>
        <p:nvPicPr>
          <p:cNvPr id="5517318" name="Picture 12" descr="C:\Users\Carme\Documents\MI BIBLIOTECA\MIS APUNTES-NEURO\VASCULAR\AIT - AVC ISQUEMICO\IMAGEN - AVC ISQUEMICO ANTERIOR\ACM IZQUIERDA-42.jpg"/>
          <p:cNvPicPr>
            <a:picLocks noChangeAspect="1" noChangeArrowheads="1"/>
          </p:cNvPicPr>
          <p:nvPr/>
        </p:nvPicPr>
        <p:blipFill>
          <a:blip r:embed="rId2"/>
          <a:srcRect/>
          <a:stretch>
            <a:fillRect/>
          </a:stretch>
        </p:blipFill>
        <p:spPr bwMode="auto">
          <a:xfrm>
            <a:off x="1093788" y="2667000"/>
            <a:ext cx="7135812" cy="1782763"/>
          </a:xfrm>
          <a:prstGeom prst="rect">
            <a:avLst/>
          </a:prstGeom>
          <a:noFill/>
          <a:ln w="952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4813829">
                                            <p:txEl>
                                              <p:pRg st="0" end="0"/>
                                            </p:txEl>
                                          </p:spTgt>
                                        </p:tgtEl>
                                        <p:attrNameLst>
                                          <p:attrName>style.visibility</p:attrName>
                                        </p:attrNameLst>
                                      </p:cBhvr>
                                      <p:to>
                                        <p:strVal val="visible"/>
                                      </p:to>
                                    </p:set>
                                    <p:animEffect transition="in" filter="fade">
                                      <p:cBhvr>
                                        <p:cTn id="7" dur="500"/>
                                        <p:tgtEl>
                                          <p:spTgt spid="4813829">
                                            <p:txEl>
                                              <p:pRg st="0" end="0"/>
                                            </p:txEl>
                                          </p:spTgt>
                                        </p:tgtEl>
                                      </p:cBhvr>
                                    </p:animEffect>
                                    <p:anim calcmode="lin" valueType="num">
                                      <p:cBhvr>
                                        <p:cTn id="8" dur="500" fill="hold"/>
                                        <p:tgtEl>
                                          <p:spTgt spid="481382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813829">
                                            <p:txEl>
                                              <p:pRg st="0" end="0"/>
                                            </p:txEl>
                                          </p:spTgt>
                                        </p:tgtEl>
                                        <p:attrNameLst>
                                          <p:attrName>ppt_y</p:attrName>
                                        </p:attrNameLst>
                                      </p:cBhvr>
                                      <p:tavLst>
                                        <p:tav tm="0">
                                          <p:val>
                                            <p:strVal val="#ppt_y+.05"/>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1000"/>
                                  </p:stCondLst>
                                  <p:childTnLst>
                                    <p:set>
                                      <p:cBhvr>
                                        <p:cTn id="12" dur="1" fill="hold">
                                          <p:stCondLst>
                                            <p:cond delay="0"/>
                                          </p:stCondLst>
                                        </p:cTn>
                                        <p:tgtEl>
                                          <p:spTgt spid="5652487"/>
                                        </p:tgtEl>
                                        <p:attrNameLst>
                                          <p:attrName>style.visibility</p:attrName>
                                        </p:attrNameLst>
                                      </p:cBhvr>
                                      <p:to>
                                        <p:strVal val="visible"/>
                                      </p:to>
                                    </p:set>
                                    <p:animEffect transition="in" filter="wheel(1)">
                                      <p:cBhvr>
                                        <p:cTn id="13" dur="2000"/>
                                        <p:tgtEl>
                                          <p:spTgt spid="5652487"/>
                                        </p:tgtEl>
                                      </p:cBhvr>
                                    </p:animEffect>
                                  </p:childTnLst>
                                </p:cTn>
                              </p:par>
                            </p:childTnLst>
                          </p:cTn>
                        </p:par>
                        <p:par>
                          <p:cTn id="14" fill="hold">
                            <p:stCondLst>
                              <p:cond delay="3500"/>
                            </p:stCondLst>
                            <p:childTnLst>
                              <p:par>
                                <p:cTn id="15" presetID="21" presetClass="entr" presetSubtype="1" fill="hold" grpId="0" nodeType="afterEffect">
                                  <p:stCondLst>
                                    <p:cond delay="1000"/>
                                  </p:stCondLst>
                                  <p:childTnLst>
                                    <p:set>
                                      <p:cBhvr>
                                        <p:cTn id="16" dur="1" fill="hold">
                                          <p:stCondLst>
                                            <p:cond delay="0"/>
                                          </p:stCondLst>
                                        </p:cTn>
                                        <p:tgtEl>
                                          <p:spTgt spid="5652488"/>
                                        </p:tgtEl>
                                        <p:attrNameLst>
                                          <p:attrName>style.visibility</p:attrName>
                                        </p:attrNameLst>
                                      </p:cBhvr>
                                      <p:to>
                                        <p:strVal val="visible"/>
                                      </p:to>
                                    </p:set>
                                    <p:animEffect transition="in" filter="wheel(1)">
                                      <p:cBhvr>
                                        <p:cTn id="17" dur="2000"/>
                                        <p:tgtEl>
                                          <p:spTgt spid="5652488"/>
                                        </p:tgtEl>
                                      </p:cBhvr>
                                    </p:animEffect>
                                  </p:childTnLst>
                                </p:cTn>
                              </p:par>
                            </p:childTnLst>
                          </p:cTn>
                        </p:par>
                        <p:par>
                          <p:cTn id="18" fill="hold">
                            <p:stCondLst>
                              <p:cond delay="6500"/>
                            </p:stCondLst>
                            <p:childTnLst>
                              <p:par>
                                <p:cTn id="19" presetID="21" presetClass="entr" presetSubtype="1" fill="hold" grpId="0" nodeType="afterEffect">
                                  <p:stCondLst>
                                    <p:cond delay="2000"/>
                                  </p:stCondLst>
                                  <p:childTnLst>
                                    <p:set>
                                      <p:cBhvr>
                                        <p:cTn id="20" dur="1" fill="hold">
                                          <p:stCondLst>
                                            <p:cond delay="0"/>
                                          </p:stCondLst>
                                        </p:cTn>
                                        <p:tgtEl>
                                          <p:spTgt spid="5652486"/>
                                        </p:tgtEl>
                                        <p:attrNameLst>
                                          <p:attrName>style.visibility</p:attrName>
                                        </p:attrNameLst>
                                      </p:cBhvr>
                                      <p:to>
                                        <p:strVal val="visible"/>
                                      </p:to>
                                    </p:set>
                                    <p:animEffect transition="in" filter="wheel(1)">
                                      <p:cBhvr>
                                        <p:cTn id="21" dur="2000"/>
                                        <p:tgtEl>
                                          <p:spTgt spid="5652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486" grpId="0" animBg="1"/>
      <p:bldP spid="5652487" grpId="0" animBg="1"/>
      <p:bldP spid="5652488" grpId="0"/>
      <p:bldP spid="481382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527556" name="Object 129"/>
          <p:cNvGraphicFramePr>
            <a:graphicFrameLocks noChangeAspect="1"/>
          </p:cNvGraphicFramePr>
          <p:nvPr/>
        </p:nvGraphicFramePr>
        <p:xfrm>
          <a:off x="3997325" y="3871913"/>
          <a:ext cx="4232275" cy="1766887"/>
        </p:xfrm>
        <a:graphic>
          <a:graphicData uri="http://schemas.openxmlformats.org/presentationml/2006/ole">
            <p:oleObj spid="_x0000_s5527681" name="Diapositiva" r:id="rId4" imgW="5726880" imgH="4521240" progId="PowerPoint.Slide.8">
              <p:embed/>
            </p:oleObj>
          </a:graphicData>
        </a:graphic>
      </p:graphicFrame>
      <p:sp>
        <p:nvSpPr>
          <p:cNvPr id="5527557" name="AutoShape 5"/>
          <p:cNvSpPr>
            <a:spLocks noChangeArrowheads="1"/>
          </p:cNvSpPr>
          <p:nvPr/>
        </p:nvSpPr>
        <p:spPr bwMode="auto">
          <a:xfrm>
            <a:off x="5334000" y="4495800"/>
            <a:ext cx="990600" cy="609600"/>
          </a:xfrm>
          <a:custGeom>
            <a:avLst/>
            <a:gdLst>
              <a:gd name="T0" fmla="*/ 742950 w 21600"/>
              <a:gd name="T1" fmla="*/ 0 h 21600"/>
              <a:gd name="T2" fmla="*/ 0 w 21600"/>
              <a:gd name="T3" fmla="*/ 304800 h 21600"/>
              <a:gd name="T4" fmla="*/ 742950 w 21600"/>
              <a:gd name="T5" fmla="*/ 609600 h 21600"/>
              <a:gd name="T6" fmla="*/ 990600 w 21600"/>
              <a:gd name="T7" fmla="*/ 30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5527558" name="Text Box 6"/>
          <p:cNvSpPr txBox="1">
            <a:spLocks noChangeArrowheads="1"/>
          </p:cNvSpPr>
          <p:nvPr/>
        </p:nvSpPr>
        <p:spPr bwMode="auto">
          <a:xfrm>
            <a:off x="3810000" y="5881688"/>
            <a:ext cx="4572000" cy="595312"/>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a:ext uri="{AF507438-7753-43E0-B8FC-AC1667EBCBE1}"/>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latin typeface="Arial" pitchFamily="34" charset="0"/>
              </a:rPr>
              <a:t>Ictus hiperagudo 3-6 h</a:t>
            </a:r>
          </a:p>
        </p:txBody>
      </p:sp>
      <p:sp>
        <p:nvSpPr>
          <p:cNvPr id="5527684" name="Rectangle 12"/>
          <p:cNvSpPr>
            <a:spLocks noChangeArrowheads="1"/>
          </p:cNvSpPr>
          <p:nvPr/>
        </p:nvSpPr>
        <p:spPr bwMode="auto">
          <a:xfrm>
            <a:off x="533400" y="2362200"/>
            <a:ext cx="8001000" cy="1190625"/>
          </a:xfrm>
          <a:prstGeom prst="rect">
            <a:avLst/>
          </a:prstGeom>
          <a:noFill/>
          <a:ln w="9525">
            <a:noFill/>
            <a:miter lim="800000"/>
            <a:headEnd/>
            <a:tailEnd/>
          </a:ln>
        </p:spPr>
        <p:txBody>
          <a:bodyPr>
            <a:spAutoFit/>
          </a:bodyPr>
          <a:lstStyle/>
          <a:p>
            <a:pPr algn="ctr"/>
            <a:r>
              <a:rPr lang="es-ES" b="1"/>
              <a:t>Consiste en asociar al fibrinolítico IV una técnica endovascular (farmacológica y/o mecánica) que permite aumentar las posibilidades de recanalización cuando ésta no se ha conseguido mediante el tratamiento IV. </a:t>
            </a:r>
            <a:endParaRPr lang="ca-ES" b="1"/>
          </a:p>
        </p:txBody>
      </p:sp>
      <p:sp>
        <p:nvSpPr>
          <p:cNvPr id="3143682" name="Text Box 2"/>
          <p:cNvSpPr txBox="1">
            <a:spLocks noChangeArrowheads="1"/>
          </p:cNvSpPr>
          <p:nvPr/>
        </p:nvSpPr>
        <p:spPr bwMode="auto">
          <a:xfrm>
            <a:off x="457200" y="533400"/>
            <a:ext cx="8153400" cy="1431925"/>
          </a:xfrm>
          <a:prstGeom prst="rect">
            <a:avLst/>
          </a:prstGeom>
          <a:noFill/>
          <a:ln>
            <a:noFill/>
          </a:ln>
          <a:effectLs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defRPr/>
            </a:pPr>
            <a:r>
              <a:rPr lang="es-ES" sz="4400" b="1">
                <a:solidFill>
                  <a:schemeClr val="tx2"/>
                </a:solidFill>
                <a:effectLst>
                  <a:outerShdw blurRad="38100" dist="38100" dir="2700000" algn="tl">
                    <a:srgbClr val="000000"/>
                  </a:outerShdw>
                </a:effectLst>
                <a:latin typeface="Tahoma" pitchFamily="34" charset="0"/>
              </a:rPr>
              <a:t>Fibrinolisis ia +/- Tto endovascular</a:t>
            </a:r>
          </a:p>
        </p:txBody>
      </p:sp>
      <p:grpSp>
        <p:nvGrpSpPr>
          <p:cNvPr id="5527686" name="Group 17"/>
          <p:cNvGrpSpPr>
            <a:grpSpLocks/>
          </p:cNvGrpSpPr>
          <p:nvPr/>
        </p:nvGrpSpPr>
        <p:grpSpPr bwMode="auto">
          <a:xfrm flipH="1">
            <a:off x="990600" y="4038600"/>
            <a:ext cx="2057400" cy="2438400"/>
            <a:chOff x="891" y="2861"/>
            <a:chExt cx="464" cy="1180"/>
          </a:xfrm>
        </p:grpSpPr>
        <p:sp>
          <p:nvSpPr>
            <p:cNvPr id="5527687" name="Freeform 18"/>
            <p:cNvSpPr>
              <a:spLocks/>
            </p:cNvSpPr>
            <p:nvPr/>
          </p:nvSpPr>
          <p:spPr bwMode="auto">
            <a:xfrm>
              <a:off x="891" y="2861"/>
              <a:ext cx="464" cy="1180"/>
            </a:xfrm>
            <a:custGeom>
              <a:avLst/>
              <a:gdLst>
                <a:gd name="T0" fmla="*/ 214 w 464"/>
                <a:gd name="T1" fmla="*/ 87 h 1180"/>
                <a:gd name="T2" fmla="*/ 248 w 464"/>
                <a:gd name="T3" fmla="*/ 104 h 1180"/>
                <a:gd name="T4" fmla="*/ 262 w 464"/>
                <a:gd name="T5" fmla="*/ 116 h 1180"/>
                <a:gd name="T6" fmla="*/ 262 w 464"/>
                <a:gd name="T7" fmla="*/ 130 h 1180"/>
                <a:gd name="T8" fmla="*/ 256 w 464"/>
                <a:gd name="T9" fmla="*/ 170 h 1180"/>
                <a:gd name="T10" fmla="*/ 282 w 464"/>
                <a:gd name="T11" fmla="*/ 198 h 1180"/>
                <a:gd name="T12" fmla="*/ 269 w 464"/>
                <a:gd name="T13" fmla="*/ 237 h 1180"/>
                <a:gd name="T14" fmla="*/ 295 w 464"/>
                <a:gd name="T15" fmla="*/ 278 h 1180"/>
                <a:gd name="T16" fmla="*/ 335 w 464"/>
                <a:gd name="T17" fmla="*/ 306 h 1180"/>
                <a:gd name="T18" fmla="*/ 381 w 464"/>
                <a:gd name="T19" fmla="*/ 346 h 1180"/>
                <a:gd name="T20" fmla="*/ 417 w 464"/>
                <a:gd name="T21" fmla="*/ 409 h 1180"/>
                <a:gd name="T22" fmla="*/ 442 w 464"/>
                <a:gd name="T23" fmla="*/ 493 h 1180"/>
                <a:gd name="T24" fmla="*/ 456 w 464"/>
                <a:gd name="T25" fmla="*/ 588 h 1180"/>
                <a:gd name="T26" fmla="*/ 461 w 464"/>
                <a:gd name="T27" fmla="*/ 688 h 1180"/>
                <a:gd name="T28" fmla="*/ 463 w 464"/>
                <a:gd name="T29" fmla="*/ 787 h 1180"/>
                <a:gd name="T30" fmla="*/ 439 w 464"/>
                <a:gd name="T31" fmla="*/ 868 h 1180"/>
                <a:gd name="T32" fmla="*/ 375 w 464"/>
                <a:gd name="T33" fmla="*/ 901 h 1180"/>
                <a:gd name="T34" fmla="*/ 355 w 464"/>
                <a:gd name="T35" fmla="*/ 958 h 1180"/>
                <a:gd name="T36" fmla="*/ 361 w 464"/>
                <a:gd name="T37" fmla="*/ 995 h 1180"/>
                <a:gd name="T38" fmla="*/ 354 w 464"/>
                <a:gd name="T39" fmla="*/ 1024 h 1180"/>
                <a:gd name="T40" fmla="*/ 359 w 464"/>
                <a:gd name="T41" fmla="*/ 1088 h 1180"/>
                <a:gd name="T42" fmla="*/ 372 w 464"/>
                <a:gd name="T43" fmla="*/ 1098 h 1180"/>
                <a:gd name="T44" fmla="*/ 419 w 464"/>
                <a:gd name="T45" fmla="*/ 1120 h 1180"/>
                <a:gd name="T46" fmla="*/ 448 w 464"/>
                <a:gd name="T47" fmla="*/ 1171 h 1180"/>
                <a:gd name="T48" fmla="*/ 386 w 464"/>
                <a:gd name="T49" fmla="*/ 1168 h 1180"/>
                <a:gd name="T50" fmla="*/ 316 w 464"/>
                <a:gd name="T51" fmla="*/ 1148 h 1180"/>
                <a:gd name="T52" fmla="*/ 284 w 464"/>
                <a:gd name="T53" fmla="*/ 1142 h 1180"/>
                <a:gd name="T54" fmla="*/ 246 w 464"/>
                <a:gd name="T55" fmla="*/ 1144 h 1180"/>
                <a:gd name="T56" fmla="*/ 194 w 464"/>
                <a:gd name="T57" fmla="*/ 1146 h 1180"/>
                <a:gd name="T58" fmla="*/ 149 w 464"/>
                <a:gd name="T59" fmla="*/ 1140 h 1180"/>
                <a:gd name="T60" fmla="*/ 43 w 464"/>
                <a:gd name="T61" fmla="*/ 1145 h 1180"/>
                <a:gd name="T62" fmla="*/ 0 w 464"/>
                <a:gd name="T63" fmla="*/ 1122 h 1180"/>
                <a:gd name="T64" fmla="*/ 33 w 464"/>
                <a:gd name="T65" fmla="*/ 1095 h 1180"/>
                <a:gd name="T66" fmla="*/ 62 w 464"/>
                <a:gd name="T67" fmla="*/ 1082 h 1180"/>
                <a:gd name="T68" fmla="*/ 73 w 464"/>
                <a:gd name="T69" fmla="*/ 1079 h 1180"/>
                <a:gd name="T70" fmla="*/ 112 w 464"/>
                <a:gd name="T71" fmla="*/ 1073 h 1180"/>
                <a:gd name="T72" fmla="*/ 124 w 464"/>
                <a:gd name="T73" fmla="*/ 1014 h 1180"/>
                <a:gd name="T74" fmla="*/ 125 w 464"/>
                <a:gd name="T75" fmla="*/ 925 h 1180"/>
                <a:gd name="T76" fmla="*/ 113 w 464"/>
                <a:gd name="T77" fmla="*/ 888 h 1180"/>
                <a:gd name="T78" fmla="*/ 109 w 464"/>
                <a:gd name="T79" fmla="*/ 842 h 1180"/>
                <a:gd name="T80" fmla="*/ 97 w 464"/>
                <a:gd name="T81" fmla="*/ 818 h 1180"/>
                <a:gd name="T82" fmla="*/ 70 w 464"/>
                <a:gd name="T83" fmla="*/ 790 h 1180"/>
                <a:gd name="T84" fmla="*/ 56 w 464"/>
                <a:gd name="T85" fmla="*/ 749 h 1180"/>
                <a:gd name="T86" fmla="*/ 52 w 464"/>
                <a:gd name="T87" fmla="*/ 687 h 1180"/>
                <a:gd name="T88" fmla="*/ 44 w 464"/>
                <a:gd name="T89" fmla="*/ 656 h 1180"/>
                <a:gd name="T90" fmla="*/ 39 w 464"/>
                <a:gd name="T91" fmla="*/ 554 h 1180"/>
                <a:gd name="T92" fmla="*/ 1 w 464"/>
                <a:gd name="T93" fmla="*/ 519 h 1180"/>
                <a:gd name="T94" fmla="*/ 31 w 464"/>
                <a:gd name="T95" fmla="*/ 538 h 1180"/>
                <a:gd name="T96" fmla="*/ 50 w 464"/>
                <a:gd name="T97" fmla="*/ 509 h 1180"/>
                <a:gd name="T98" fmla="*/ 57 w 464"/>
                <a:gd name="T99" fmla="*/ 429 h 1180"/>
                <a:gd name="T100" fmla="*/ 86 w 464"/>
                <a:gd name="T101" fmla="*/ 376 h 1180"/>
                <a:gd name="T102" fmla="*/ 105 w 464"/>
                <a:gd name="T103" fmla="*/ 336 h 1180"/>
                <a:gd name="T104" fmla="*/ 100 w 464"/>
                <a:gd name="T105" fmla="*/ 288 h 1180"/>
                <a:gd name="T106" fmla="*/ 40 w 464"/>
                <a:gd name="T107" fmla="*/ 292 h 1180"/>
                <a:gd name="T108" fmla="*/ 39 w 464"/>
                <a:gd name="T109" fmla="*/ 255 h 1180"/>
                <a:gd name="T110" fmla="*/ 87 w 464"/>
                <a:gd name="T111" fmla="*/ 214 h 1180"/>
                <a:gd name="T112" fmla="*/ 108 w 464"/>
                <a:gd name="T113" fmla="*/ 169 h 1180"/>
                <a:gd name="T114" fmla="*/ 61 w 464"/>
                <a:gd name="T115" fmla="*/ 106 h 1180"/>
                <a:gd name="T116" fmla="*/ 78 w 464"/>
                <a:gd name="T117" fmla="*/ 25 h 1180"/>
                <a:gd name="T118" fmla="*/ 135 w 464"/>
                <a:gd name="T119" fmla="*/ 0 h 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4"/>
                <a:gd name="T181" fmla="*/ 0 h 1180"/>
                <a:gd name="T182" fmla="*/ 464 w 464"/>
                <a:gd name="T183" fmla="*/ 1180 h 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4" h="1180">
                  <a:moveTo>
                    <a:pt x="187" y="25"/>
                  </a:moveTo>
                  <a:lnTo>
                    <a:pt x="191" y="28"/>
                  </a:lnTo>
                  <a:lnTo>
                    <a:pt x="193" y="31"/>
                  </a:lnTo>
                  <a:lnTo>
                    <a:pt x="197" y="35"/>
                  </a:lnTo>
                  <a:lnTo>
                    <a:pt x="200" y="39"/>
                  </a:lnTo>
                  <a:lnTo>
                    <a:pt x="202" y="43"/>
                  </a:lnTo>
                  <a:lnTo>
                    <a:pt x="204" y="48"/>
                  </a:lnTo>
                  <a:lnTo>
                    <a:pt x="206" y="52"/>
                  </a:lnTo>
                  <a:lnTo>
                    <a:pt x="208" y="57"/>
                  </a:lnTo>
                  <a:lnTo>
                    <a:pt x="209" y="62"/>
                  </a:lnTo>
                  <a:lnTo>
                    <a:pt x="210" y="67"/>
                  </a:lnTo>
                  <a:lnTo>
                    <a:pt x="212" y="72"/>
                  </a:lnTo>
                  <a:lnTo>
                    <a:pt x="212" y="77"/>
                  </a:lnTo>
                  <a:lnTo>
                    <a:pt x="213" y="82"/>
                  </a:lnTo>
                  <a:lnTo>
                    <a:pt x="214" y="87"/>
                  </a:lnTo>
                  <a:lnTo>
                    <a:pt x="215" y="92"/>
                  </a:lnTo>
                  <a:lnTo>
                    <a:pt x="215" y="97"/>
                  </a:lnTo>
                  <a:lnTo>
                    <a:pt x="219" y="99"/>
                  </a:lnTo>
                  <a:lnTo>
                    <a:pt x="224" y="100"/>
                  </a:lnTo>
                  <a:lnTo>
                    <a:pt x="228" y="101"/>
                  </a:lnTo>
                  <a:lnTo>
                    <a:pt x="233" y="101"/>
                  </a:lnTo>
                  <a:lnTo>
                    <a:pt x="238" y="100"/>
                  </a:lnTo>
                  <a:lnTo>
                    <a:pt x="243" y="100"/>
                  </a:lnTo>
                  <a:lnTo>
                    <a:pt x="247" y="99"/>
                  </a:lnTo>
                  <a:lnTo>
                    <a:pt x="252" y="98"/>
                  </a:lnTo>
                  <a:lnTo>
                    <a:pt x="252" y="100"/>
                  </a:lnTo>
                  <a:lnTo>
                    <a:pt x="251" y="101"/>
                  </a:lnTo>
                  <a:lnTo>
                    <a:pt x="250" y="102"/>
                  </a:lnTo>
                  <a:lnTo>
                    <a:pt x="249" y="103"/>
                  </a:lnTo>
                  <a:lnTo>
                    <a:pt x="248" y="104"/>
                  </a:lnTo>
                  <a:lnTo>
                    <a:pt x="247" y="105"/>
                  </a:lnTo>
                  <a:lnTo>
                    <a:pt x="246" y="106"/>
                  </a:lnTo>
                  <a:lnTo>
                    <a:pt x="245" y="107"/>
                  </a:lnTo>
                  <a:lnTo>
                    <a:pt x="246" y="107"/>
                  </a:lnTo>
                  <a:lnTo>
                    <a:pt x="247" y="107"/>
                  </a:lnTo>
                  <a:lnTo>
                    <a:pt x="248" y="107"/>
                  </a:lnTo>
                  <a:lnTo>
                    <a:pt x="250" y="107"/>
                  </a:lnTo>
                  <a:lnTo>
                    <a:pt x="251" y="107"/>
                  </a:lnTo>
                  <a:lnTo>
                    <a:pt x="252" y="108"/>
                  </a:lnTo>
                  <a:lnTo>
                    <a:pt x="252" y="110"/>
                  </a:lnTo>
                  <a:lnTo>
                    <a:pt x="249" y="113"/>
                  </a:lnTo>
                  <a:lnTo>
                    <a:pt x="264" y="113"/>
                  </a:lnTo>
                  <a:lnTo>
                    <a:pt x="264" y="114"/>
                  </a:lnTo>
                  <a:lnTo>
                    <a:pt x="263" y="115"/>
                  </a:lnTo>
                  <a:lnTo>
                    <a:pt x="262" y="116"/>
                  </a:lnTo>
                  <a:lnTo>
                    <a:pt x="261" y="116"/>
                  </a:lnTo>
                  <a:lnTo>
                    <a:pt x="260" y="117"/>
                  </a:lnTo>
                  <a:lnTo>
                    <a:pt x="262" y="118"/>
                  </a:lnTo>
                  <a:lnTo>
                    <a:pt x="284" y="117"/>
                  </a:lnTo>
                  <a:lnTo>
                    <a:pt x="284" y="119"/>
                  </a:lnTo>
                  <a:lnTo>
                    <a:pt x="283" y="121"/>
                  </a:lnTo>
                  <a:lnTo>
                    <a:pt x="282" y="122"/>
                  </a:lnTo>
                  <a:lnTo>
                    <a:pt x="280" y="123"/>
                  </a:lnTo>
                  <a:lnTo>
                    <a:pt x="278" y="124"/>
                  </a:lnTo>
                  <a:lnTo>
                    <a:pt x="276" y="125"/>
                  </a:lnTo>
                  <a:lnTo>
                    <a:pt x="274" y="126"/>
                  </a:lnTo>
                  <a:lnTo>
                    <a:pt x="272" y="128"/>
                  </a:lnTo>
                  <a:lnTo>
                    <a:pt x="269" y="128"/>
                  </a:lnTo>
                  <a:lnTo>
                    <a:pt x="266" y="129"/>
                  </a:lnTo>
                  <a:lnTo>
                    <a:pt x="262" y="130"/>
                  </a:lnTo>
                  <a:lnTo>
                    <a:pt x="259" y="132"/>
                  </a:lnTo>
                  <a:lnTo>
                    <a:pt x="256" y="132"/>
                  </a:lnTo>
                  <a:lnTo>
                    <a:pt x="253" y="133"/>
                  </a:lnTo>
                  <a:lnTo>
                    <a:pt x="249" y="134"/>
                  </a:lnTo>
                  <a:lnTo>
                    <a:pt x="245" y="134"/>
                  </a:lnTo>
                  <a:lnTo>
                    <a:pt x="246" y="138"/>
                  </a:lnTo>
                  <a:lnTo>
                    <a:pt x="247" y="143"/>
                  </a:lnTo>
                  <a:lnTo>
                    <a:pt x="248" y="148"/>
                  </a:lnTo>
                  <a:lnTo>
                    <a:pt x="249" y="153"/>
                  </a:lnTo>
                  <a:lnTo>
                    <a:pt x="250" y="158"/>
                  </a:lnTo>
                  <a:lnTo>
                    <a:pt x="251" y="163"/>
                  </a:lnTo>
                  <a:lnTo>
                    <a:pt x="252" y="167"/>
                  </a:lnTo>
                  <a:lnTo>
                    <a:pt x="254" y="172"/>
                  </a:lnTo>
                  <a:lnTo>
                    <a:pt x="254" y="171"/>
                  </a:lnTo>
                  <a:lnTo>
                    <a:pt x="256" y="170"/>
                  </a:lnTo>
                  <a:lnTo>
                    <a:pt x="257" y="169"/>
                  </a:lnTo>
                  <a:lnTo>
                    <a:pt x="258" y="169"/>
                  </a:lnTo>
                  <a:lnTo>
                    <a:pt x="260" y="169"/>
                  </a:lnTo>
                  <a:lnTo>
                    <a:pt x="261" y="169"/>
                  </a:lnTo>
                  <a:lnTo>
                    <a:pt x="263" y="169"/>
                  </a:lnTo>
                  <a:lnTo>
                    <a:pt x="264" y="169"/>
                  </a:lnTo>
                  <a:lnTo>
                    <a:pt x="267" y="171"/>
                  </a:lnTo>
                  <a:lnTo>
                    <a:pt x="270" y="174"/>
                  </a:lnTo>
                  <a:lnTo>
                    <a:pt x="273" y="176"/>
                  </a:lnTo>
                  <a:lnTo>
                    <a:pt x="276" y="179"/>
                  </a:lnTo>
                  <a:lnTo>
                    <a:pt x="279" y="182"/>
                  </a:lnTo>
                  <a:lnTo>
                    <a:pt x="281" y="186"/>
                  </a:lnTo>
                  <a:lnTo>
                    <a:pt x="282" y="190"/>
                  </a:lnTo>
                  <a:lnTo>
                    <a:pt x="282" y="195"/>
                  </a:lnTo>
                  <a:lnTo>
                    <a:pt x="282" y="198"/>
                  </a:lnTo>
                  <a:lnTo>
                    <a:pt x="281" y="200"/>
                  </a:lnTo>
                  <a:lnTo>
                    <a:pt x="280" y="203"/>
                  </a:lnTo>
                  <a:lnTo>
                    <a:pt x="280" y="206"/>
                  </a:lnTo>
                  <a:lnTo>
                    <a:pt x="279" y="209"/>
                  </a:lnTo>
                  <a:lnTo>
                    <a:pt x="277" y="211"/>
                  </a:lnTo>
                  <a:lnTo>
                    <a:pt x="275" y="213"/>
                  </a:lnTo>
                  <a:lnTo>
                    <a:pt x="272" y="214"/>
                  </a:lnTo>
                  <a:lnTo>
                    <a:pt x="273" y="217"/>
                  </a:lnTo>
                  <a:lnTo>
                    <a:pt x="272" y="220"/>
                  </a:lnTo>
                  <a:lnTo>
                    <a:pt x="272" y="223"/>
                  </a:lnTo>
                  <a:lnTo>
                    <a:pt x="271" y="226"/>
                  </a:lnTo>
                  <a:lnTo>
                    <a:pt x="271" y="229"/>
                  </a:lnTo>
                  <a:lnTo>
                    <a:pt x="270" y="232"/>
                  </a:lnTo>
                  <a:lnTo>
                    <a:pt x="270" y="235"/>
                  </a:lnTo>
                  <a:lnTo>
                    <a:pt x="269" y="237"/>
                  </a:lnTo>
                  <a:lnTo>
                    <a:pt x="269" y="241"/>
                  </a:lnTo>
                  <a:lnTo>
                    <a:pt x="268" y="244"/>
                  </a:lnTo>
                  <a:lnTo>
                    <a:pt x="268" y="246"/>
                  </a:lnTo>
                  <a:lnTo>
                    <a:pt x="268" y="250"/>
                  </a:lnTo>
                  <a:lnTo>
                    <a:pt x="268" y="253"/>
                  </a:lnTo>
                  <a:lnTo>
                    <a:pt x="269" y="255"/>
                  </a:lnTo>
                  <a:lnTo>
                    <a:pt x="270" y="258"/>
                  </a:lnTo>
                  <a:lnTo>
                    <a:pt x="270" y="261"/>
                  </a:lnTo>
                  <a:lnTo>
                    <a:pt x="274" y="263"/>
                  </a:lnTo>
                  <a:lnTo>
                    <a:pt x="278" y="265"/>
                  </a:lnTo>
                  <a:lnTo>
                    <a:pt x="282" y="267"/>
                  </a:lnTo>
                  <a:lnTo>
                    <a:pt x="285" y="270"/>
                  </a:lnTo>
                  <a:lnTo>
                    <a:pt x="289" y="273"/>
                  </a:lnTo>
                  <a:lnTo>
                    <a:pt x="292" y="275"/>
                  </a:lnTo>
                  <a:lnTo>
                    <a:pt x="295" y="278"/>
                  </a:lnTo>
                  <a:lnTo>
                    <a:pt x="299" y="281"/>
                  </a:lnTo>
                  <a:lnTo>
                    <a:pt x="302" y="284"/>
                  </a:lnTo>
                  <a:lnTo>
                    <a:pt x="305" y="287"/>
                  </a:lnTo>
                  <a:lnTo>
                    <a:pt x="309" y="290"/>
                  </a:lnTo>
                  <a:lnTo>
                    <a:pt x="312" y="292"/>
                  </a:lnTo>
                  <a:lnTo>
                    <a:pt x="316" y="294"/>
                  </a:lnTo>
                  <a:lnTo>
                    <a:pt x="320" y="296"/>
                  </a:lnTo>
                  <a:lnTo>
                    <a:pt x="324" y="298"/>
                  </a:lnTo>
                  <a:lnTo>
                    <a:pt x="328" y="299"/>
                  </a:lnTo>
                  <a:lnTo>
                    <a:pt x="329" y="301"/>
                  </a:lnTo>
                  <a:lnTo>
                    <a:pt x="330" y="302"/>
                  </a:lnTo>
                  <a:lnTo>
                    <a:pt x="331" y="303"/>
                  </a:lnTo>
                  <a:lnTo>
                    <a:pt x="332" y="304"/>
                  </a:lnTo>
                  <a:lnTo>
                    <a:pt x="334" y="305"/>
                  </a:lnTo>
                  <a:lnTo>
                    <a:pt x="335" y="306"/>
                  </a:lnTo>
                  <a:lnTo>
                    <a:pt x="337" y="307"/>
                  </a:lnTo>
                  <a:lnTo>
                    <a:pt x="339" y="308"/>
                  </a:lnTo>
                  <a:lnTo>
                    <a:pt x="342" y="311"/>
                  </a:lnTo>
                  <a:lnTo>
                    <a:pt x="345" y="314"/>
                  </a:lnTo>
                  <a:lnTo>
                    <a:pt x="348" y="317"/>
                  </a:lnTo>
                  <a:lnTo>
                    <a:pt x="351" y="320"/>
                  </a:lnTo>
                  <a:lnTo>
                    <a:pt x="355" y="322"/>
                  </a:lnTo>
                  <a:lnTo>
                    <a:pt x="358" y="325"/>
                  </a:lnTo>
                  <a:lnTo>
                    <a:pt x="362" y="328"/>
                  </a:lnTo>
                  <a:lnTo>
                    <a:pt x="365" y="331"/>
                  </a:lnTo>
                  <a:lnTo>
                    <a:pt x="369" y="333"/>
                  </a:lnTo>
                  <a:lnTo>
                    <a:pt x="372" y="336"/>
                  </a:lnTo>
                  <a:lnTo>
                    <a:pt x="375" y="340"/>
                  </a:lnTo>
                  <a:lnTo>
                    <a:pt x="378" y="343"/>
                  </a:lnTo>
                  <a:lnTo>
                    <a:pt x="381" y="346"/>
                  </a:lnTo>
                  <a:lnTo>
                    <a:pt x="384" y="350"/>
                  </a:lnTo>
                  <a:lnTo>
                    <a:pt x="386" y="354"/>
                  </a:lnTo>
                  <a:lnTo>
                    <a:pt x="389" y="358"/>
                  </a:lnTo>
                  <a:lnTo>
                    <a:pt x="392" y="361"/>
                  </a:lnTo>
                  <a:lnTo>
                    <a:pt x="394" y="365"/>
                  </a:lnTo>
                  <a:lnTo>
                    <a:pt x="397" y="369"/>
                  </a:lnTo>
                  <a:lnTo>
                    <a:pt x="400" y="373"/>
                  </a:lnTo>
                  <a:lnTo>
                    <a:pt x="402" y="377"/>
                  </a:lnTo>
                  <a:lnTo>
                    <a:pt x="404" y="381"/>
                  </a:lnTo>
                  <a:lnTo>
                    <a:pt x="407" y="386"/>
                  </a:lnTo>
                  <a:lnTo>
                    <a:pt x="409" y="390"/>
                  </a:lnTo>
                  <a:lnTo>
                    <a:pt x="411" y="395"/>
                  </a:lnTo>
                  <a:lnTo>
                    <a:pt x="413" y="399"/>
                  </a:lnTo>
                  <a:lnTo>
                    <a:pt x="415" y="404"/>
                  </a:lnTo>
                  <a:lnTo>
                    <a:pt x="417" y="409"/>
                  </a:lnTo>
                  <a:lnTo>
                    <a:pt x="419" y="413"/>
                  </a:lnTo>
                  <a:lnTo>
                    <a:pt x="421" y="418"/>
                  </a:lnTo>
                  <a:lnTo>
                    <a:pt x="423" y="422"/>
                  </a:lnTo>
                  <a:lnTo>
                    <a:pt x="424" y="426"/>
                  </a:lnTo>
                  <a:lnTo>
                    <a:pt x="426" y="432"/>
                  </a:lnTo>
                  <a:lnTo>
                    <a:pt x="428" y="438"/>
                  </a:lnTo>
                  <a:lnTo>
                    <a:pt x="430" y="444"/>
                  </a:lnTo>
                  <a:lnTo>
                    <a:pt x="431" y="450"/>
                  </a:lnTo>
                  <a:lnTo>
                    <a:pt x="433" y="456"/>
                  </a:lnTo>
                  <a:lnTo>
                    <a:pt x="435" y="463"/>
                  </a:lnTo>
                  <a:lnTo>
                    <a:pt x="436" y="469"/>
                  </a:lnTo>
                  <a:lnTo>
                    <a:pt x="438" y="475"/>
                  </a:lnTo>
                  <a:lnTo>
                    <a:pt x="439" y="481"/>
                  </a:lnTo>
                  <a:lnTo>
                    <a:pt x="441" y="487"/>
                  </a:lnTo>
                  <a:lnTo>
                    <a:pt x="442" y="493"/>
                  </a:lnTo>
                  <a:lnTo>
                    <a:pt x="443" y="499"/>
                  </a:lnTo>
                  <a:lnTo>
                    <a:pt x="445" y="505"/>
                  </a:lnTo>
                  <a:lnTo>
                    <a:pt x="446" y="511"/>
                  </a:lnTo>
                  <a:lnTo>
                    <a:pt x="447" y="517"/>
                  </a:lnTo>
                  <a:lnTo>
                    <a:pt x="448" y="524"/>
                  </a:lnTo>
                  <a:lnTo>
                    <a:pt x="449" y="530"/>
                  </a:lnTo>
                  <a:lnTo>
                    <a:pt x="450" y="536"/>
                  </a:lnTo>
                  <a:lnTo>
                    <a:pt x="451" y="543"/>
                  </a:lnTo>
                  <a:lnTo>
                    <a:pt x="452" y="549"/>
                  </a:lnTo>
                  <a:lnTo>
                    <a:pt x="452" y="556"/>
                  </a:lnTo>
                  <a:lnTo>
                    <a:pt x="453" y="562"/>
                  </a:lnTo>
                  <a:lnTo>
                    <a:pt x="454" y="568"/>
                  </a:lnTo>
                  <a:lnTo>
                    <a:pt x="455" y="575"/>
                  </a:lnTo>
                  <a:lnTo>
                    <a:pt x="455" y="581"/>
                  </a:lnTo>
                  <a:lnTo>
                    <a:pt x="456" y="588"/>
                  </a:lnTo>
                  <a:lnTo>
                    <a:pt x="456" y="594"/>
                  </a:lnTo>
                  <a:lnTo>
                    <a:pt x="457" y="601"/>
                  </a:lnTo>
                  <a:lnTo>
                    <a:pt x="457" y="607"/>
                  </a:lnTo>
                  <a:lnTo>
                    <a:pt x="458" y="614"/>
                  </a:lnTo>
                  <a:lnTo>
                    <a:pt x="458" y="620"/>
                  </a:lnTo>
                  <a:lnTo>
                    <a:pt x="458" y="627"/>
                  </a:lnTo>
                  <a:lnTo>
                    <a:pt x="459" y="634"/>
                  </a:lnTo>
                  <a:lnTo>
                    <a:pt x="459" y="641"/>
                  </a:lnTo>
                  <a:lnTo>
                    <a:pt x="459" y="648"/>
                  </a:lnTo>
                  <a:lnTo>
                    <a:pt x="459" y="655"/>
                  </a:lnTo>
                  <a:lnTo>
                    <a:pt x="460" y="662"/>
                  </a:lnTo>
                  <a:lnTo>
                    <a:pt x="460" y="669"/>
                  </a:lnTo>
                  <a:lnTo>
                    <a:pt x="460" y="675"/>
                  </a:lnTo>
                  <a:lnTo>
                    <a:pt x="460" y="682"/>
                  </a:lnTo>
                  <a:lnTo>
                    <a:pt x="461" y="688"/>
                  </a:lnTo>
                  <a:lnTo>
                    <a:pt x="461" y="694"/>
                  </a:lnTo>
                  <a:lnTo>
                    <a:pt x="461" y="701"/>
                  </a:lnTo>
                  <a:lnTo>
                    <a:pt x="461" y="708"/>
                  </a:lnTo>
                  <a:lnTo>
                    <a:pt x="462" y="714"/>
                  </a:lnTo>
                  <a:lnTo>
                    <a:pt x="462" y="721"/>
                  </a:lnTo>
                  <a:lnTo>
                    <a:pt x="462" y="728"/>
                  </a:lnTo>
                  <a:lnTo>
                    <a:pt x="462" y="734"/>
                  </a:lnTo>
                  <a:lnTo>
                    <a:pt x="462" y="741"/>
                  </a:lnTo>
                  <a:lnTo>
                    <a:pt x="463" y="747"/>
                  </a:lnTo>
                  <a:lnTo>
                    <a:pt x="463" y="754"/>
                  </a:lnTo>
                  <a:lnTo>
                    <a:pt x="463" y="761"/>
                  </a:lnTo>
                  <a:lnTo>
                    <a:pt x="463" y="767"/>
                  </a:lnTo>
                  <a:lnTo>
                    <a:pt x="463" y="774"/>
                  </a:lnTo>
                  <a:lnTo>
                    <a:pt x="463" y="781"/>
                  </a:lnTo>
                  <a:lnTo>
                    <a:pt x="463" y="787"/>
                  </a:lnTo>
                  <a:lnTo>
                    <a:pt x="463" y="794"/>
                  </a:lnTo>
                  <a:lnTo>
                    <a:pt x="462" y="801"/>
                  </a:lnTo>
                  <a:lnTo>
                    <a:pt x="462" y="807"/>
                  </a:lnTo>
                  <a:lnTo>
                    <a:pt x="462" y="814"/>
                  </a:lnTo>
                  <a:lnTo>
                    <a:pt x="462" y="821"/>
                  </a:lnTo>
                  <a:lnTo>
                    <a:pt x="461" y="828"/>
                  </a:lnTo>
                  <a:lnTo>
                    <a:pt x="461" y="835"/>
                  </a:lnTo>
                  <a:lnTo>
                    <a:pt x="460" y="842"/>
                  </a:lnTo>
                  <a:lnTo>
                    <a:pt x="458" y="846"/>
                  </a:lnTo>
                  <a:lnTo>
                    <a:pt x="455" y="850"/>
                  </a:lnTo>
                  <a:lnTo>
                    <a:pt x="452" y="854"/>
                  </a:lnTo>
                  <a:lnTo>
                    <a:pt x="449" y="858"/>
                  </a:lnTo>
                  <a:lnTo>
                    <a:pt x="446" y="861"/>
                  </a:lnTo>
                  <a:lnTo>
                    <a:pt x="442" y="865"/>
                  </a:lnTo>
                  <a:lnTo>
                    <a:pt x="439" y="868"/>
                  </a:lnTo>
                  <a:lnTo>
                    <a:pt x="435" y="871"/>
                  </a:lnTo>
                  <a:lnTo>
                    <a:pt x="431" y="875"/>
                  </a:lnTo>
                  <a:lnTo>
                    <a:pt x="428" y="878"/>
                  </a:lnTo>
                  <a:lnTo>
                    <a:pt x="424" y="880"/>
                  </a:lnTo>
                  <a:lnTo>
                    <a:pt x="420" y="883"/>
                  </a:lnTo>
                  <a:lnTo>
                    <a:pt x="416" y="885"/>
                  </a:lnTo>
                  <a:lnTo>
                    <a:pt x="412" y="887"/>
                  </a:lnTo>
                  <a:lnTo>
                    <a:pt x="407" y="890"/>
                  </a:lnTo>
                  <a:lnTo>
                    <a:pt x="403" y="892"/>
                  </a:lnTo>
                  <a:lnTo>
                    <a:pt x="398" y="894"/>
                  </a:lnTo>
                  <a:lnTo>
                    <a:pt x="393" y="895"/>
                  </a:lnTo>
                  <a:lnTo>
                    <a:pt x="389" y="897"/>
                  </a:lnTo>
                  <a:lnTo>
                    <a:pt x="384" y="898"/>
                  </a:lnTo>
                  <a:lnTo>
                    <a:pt x="380" y="900"/>
                  </a:lnTo>
                  <a:lnTo>
                    <a:pt x="375" y="901"/>
                  </a:lnTo>
                  <a:lnTo>
                    <a:pt x="370" y="903"/>
                  </a:lnTo>
                  <a:lnTo>
                    <a:pt x="365" y="904"/>
                  </a:lnTo>
                  <a:lnTo>
                    <a:pt x="365" y="909"/>
                  </a:lnTo>
                  <a:lnTo>
                    <a:pt x="364" y="913"/>
                  </a:lnTo>
                  <a:lnTo>
                    <a:pt x="363" y="917"/>
                  </a:lnTo>
                  <a:lnTo>
                    <a:pt x="363" y="921"/>
                  </a:lnTo>
                  <a:lnTo>
                    <a:pt x="362" y="925"/>
                  </a:lnTo>
                  <a:lnTo>
                    <a:pt x="361" y="929"/>
                  </a:lnTo>
                  <a:lnTo>
                    <a:pt x="360" y="933"/>
                  </a:lnTo>
                  <a:lnTo>
                    <a:pt x="359" y="937"/>
                  </a:lnTo>
                  <a:lnTo>
                    <a:pt x="358" y="941"/>
                  </a:lnTo>
                  <a:lnTo>
                    <a:pt x="358" y="945"/>
                  </a:lnTo>
                  <a:lnTo>
                    <a:pt x="357" y="950"/>
                  </a:lnTo>
                  <a:lnTo>
                    <a:pt x="356" y="954"/>
                  </a:lnTo>
                  <a:lnTo>
                    <a:pt x="355" y="958"/>
                  </a:lnTo>
                  <a:lnTo>
                    <a:pt x="355" y="962"/>
                  </a:lnTo>
                  <a:lnTo>
                    <a:pt x="354" y="966"/>
                  </a:lnTo>
                  <a:lnTo>
                    <a:pt x="354" y="970"/>
                  </a:lnTo>
                  <a:lnTo>
                    <a:pt x="354" y="972"/>
                  </a:lnTo>
                  <a:lnTo>
                    <a:pt x="354" y="974"/>
                  </a:lnTo>
                  <a:lnTo>
                    <a:pt x="356" y="974"/>
                  </a:lnTo>
                  <a:lnTo>
                    <a:pt x="357" y="975"/>
                  </a:lnTo>
                  <a:lnTo>
                    <a:pt x="357" y="978"/>
                  </a:lnTo>
                  <a:lnTo>
                    <a:pt x="358" y="980"/>
                  </a:lnTo>
                  <a:lnTo>
                    <a:pt x="359" y="982"/>
                  </a:lnTo>
                  <a:lnTo>
                    <a:pt x="360" y="985"/>
                  </a:lnTo>
                  <a:lnTo>
                    <a:pt x="361" y="987"/>
                  </a:lnTo>
                  <a:lnTo>
                    <a:pt x="362" y="990"/>
                  </a:lnTo>
                  <a:lnTo>
                    <a:pt x="362" y="992"/>
                  </a:lnTo>
                  <a:lnTo>
                    <a:pt x="361" y="995"/>
                  </a:lnTo>
                  <a:lnTo>
                    <a:pt x="360" y="996"/>
                  </a:lnTo>
                  <a:lnTo>
                    <a:pt x="359" y="997"/>
                  </a:lnTo>
                  <a:lnTo>
                    <a:pt x="358" y="998"/>
                  </a:lnTo>
                  <a:lnTo>
                    <a:pt x="358" y="999"/>
                  </a:lnTo>
                  <a:lnTo>
                    <a:pt x="357" y="1000"/>
                  </a:lnTo>
                  <a:lnTo>
                    <a:pt x="356" y="1001"/>
                  </a:lnTo>
                  <a:lnTo>
                    <a:pt x="355" y="1002"/>
                  </a:lnTo>
                  <a:lnTo>
                    <a:pt x="354" y="1003"/>
                  </a:lnTo>
                  <a:lnTo>
                    <a:pt x="355" y="1004"/>
                  </a:lnTo>
                  <a:lnTo>
                    <a:pt x="355" y="1006"/>
                  </a:lnTo>
                  <a:lnTo>
                    <a:pt x="355" y="1007"/>
                  </a:lnTo>
                  <a:lnTo>
                    <a:pt x="354" y="1009"/>
                  </a:lnTo>
                  <a:lnTo>
                    <a:pt x="354" y="1014"/>
                  </a:lnTo>
                  <a:lnTo>
                    <a:pt x="354" y="1019"/>
                  </a:lnTo>
                  <a:lnTo>
                    <a:pt x="354" y="1024"/>
                  </a:lnTo>
                  <a:lnTo>
                    <a:pt x="354" y="1029"/>
                  </a:lnTo>
                  <a:lnTo>
                    <a:pt x="354" y="1034"/>
                  </a:lnTo>
                  <a:lnTo>
                    <a:pt x="354" y="1039"/>
                  </a:lnTo>
                  <a:lnTo>
                    <a:pt x="354" y="1044"/>
                  </a:lnTo>
                  <a:lnTo>
                    <a:pt x="354" y="1049"/>
                  </a:lnTo>
                  <a:lnTo>
                    <a:pt x="354" y="1054"/>
                  </a:lnTo>
                  <a:lnTo>
                    <a:pt x="354" y="1059"/>
                  </a:lnTo>
                  <a:lnTo>
                    <a:pt x="354" y="1064"/>
                  </a:lnTo>
                  <a:lnTo>
                    <a:pt x="354" y="1069"/>
                  </a:lnTo>
                  <a:lnTo>
                    <a:pt x="354" y="1074"/>
                  </a:lnTo>
                  <a:lnTo>
                    <a:pt x="354" y="1079"/>
                  </a:lnTo>
                  <a:lnTo>
                    <a:pt x="355" y="1083"/>
                  </a:lnTo>
                  <a:lnTo>
                    <a:pt x="355" y="1088"/>
                  </a:lnTo>
                  <a:lnTo>
                    <a:pt x="357" y="1088"/>
                  </a:lnTo>
                  <a:lnTo>
                    <a:pt x="359" y="1088"/>
                  </a:lnTo>
                  <a:lnTo>
                    <a:pt x="361" y="1088"/>
                  </a:lnTo>
                  <a:lnTo>
                    <a:pt x="363" y="1088"/>
                  </a:lnTo>
                  <a:lnTo>
                    <a:pt x="365" y="1088"/>
                  </a:lnTo>
                  <a:lnTo>
                    <a:pt x="367" y="1089"/>
                  </a:lnTo>
                  <a:lnTo>
                    <a:pt x="369" y="1089"/>
                  </a:lnTo>
                  <a:lnTo>
                    <a:pt x="371" y="1090"/>
                  </a:lnTo>
                  <a:lnTo>
                    <a:pt x="371" y="1091"/>
                  </a:lnTo>
                  <a:lnTo>
                    <a:pt x="371" y="1092"/>
                  </a:lnTo>
                  <a:lnTo>
                    <a:pt x="370" y="1093"/>
                  </a:lnTo>
                  <a:lnTo>
                    <a:pt x="370" y="1094"/>
                  </a:lnTo>
                  <a:lnTo>
                    <a:pt x="369" y="1095"/>
                  </a:lnTo>
                  <a:lnTo>
                    <a:pt x="368" y="1095"/>
                  </a:lnTo>
                  <a:lnTo>
                    <a:pt x="368" y="1096"/>
                  </a:lnTo>
                  <a:lnTo>
                    <a:pt x="369" y="1097"/>
                  </a:lnTo>
                  <a:lnTo>
                    <a:pt x="372" y="1098"/>
                  </a:lnTo>
                  <a:lnTo>
                    <a:pt x="375" y="1099"/>
                  </a:lnTo>
                  <a:lnTo>
                    <a:pt x="378" y="1100"/>
                  </a:lnTo>
                  <a:lnTo>
                    <a:pt x="381" y="1100"/>
                  </a:lnTo>
                  <a:lnTo>
                    <a:pt x="383" y="1101"/>
                  </a:lnTo>
                  <a:lnTo>
                    <a:pt x="386" y="1102"/>
                  </a:lnTo>
                  <a:lnTo>
                    <a:pt x="389" y="1103"/>
                  </a:lnTo>
                  <a:lnTo>
                    <a:pt x="392" y="1103"/>
                  </a:lnTo>
                  <a:lnTo>
                    <a:pt x="390" y="1105"/>
                  </a:lnTo>
                  <a:lnTo>
                    <a:pt x="394" y="1107"/>
                  </a:lnTo>
                  <a:lnTo>
                    <a:pt x="398" y="1109"/>
                  </a:lnTo>
                  <a:lnTo>
                    <a:pt x="403" y="1111"/>
                  </a:lnTo>
                  <a:lnTo>
                    <a:pt x="407" y="1113"/>
                  </a:lnTo>
                  <a:lnTo>
                    <a:pt x="411" y="1115"/>
                  </a:lnTo>
                  <a:lnTo>
                    <a:pt x="415" y="1118"/>
                  </a:lnTo>
                  <a:lnTo>
                    <a:pt x="419" y="1120"/>
                  </a:lnTo>
                  <a:lnTo>
                    <a:pt x="423" y="1122"/>
                  </a:lnTo>
                  <a:lnTo>
                    <a:pt x="426" y="1125"/>
                  </a:lnTo>
                  <a:lnTo>
                    <a:pt x="430" y="1127"/>
                  </a:lnTo>
                  <a:lnTo>
                    <a:pt x="434" y="1130"/>
                  </a:lnTo>
                  <a:lnTo>
                    <a:pt x="438" y="1132"/>
                  </a:lnTo>
                  <a:lnTo>
                    <a:pt x="442" y="1135"/>
                  </a:lnTo>
                  <a:lnTo>
                    <a:pt x="445" y="1138"/>
                  </a:lnTo>
                  <a:lnTo>
                    <a:pt x="449" y="1140"/>
                  </a:lnTo>
                  <a:lnTo>
                    <a:pt x="452" y="1143"/>
                  </a:lnTo>
                  <a:lnTo>
                    <a:pt x="452" y="1148"/>
                  </a:lnTo>
                  <a:lnTo>
                    <a:pt x="451" y="1153"/>
                  </a:lnTo>
                  <a:lnTo>
                    <a:pt x="451" y="1158"/>
                  </a:lnTo>
                  <a:lnTo>
                    <a:pt x="451" y="1162"/>
                  </a:lnTo>
                  <a:lnTo>
                    <a:pt x="450" y="1167"/>
                  </a:lnTo>
                  <a:lnTo>
                    <a:pt x="448" y="1171"/>
                  </a:lnTo>
                  <a:lnTo>
                    <a:pt x="445" y="1175"/>
                  </a:lnTo>
                  <a:lnTo>
                    <a:pt x="441" y="1178"/>
                  </a:lnTo>
                  <a:lnTo>
                    <a:pt x="436" y="1178"/>
                  </a:lnTo>
                  <a:lnTo>
                    <a:pt x="432" y="1179"/>
                  </a:lnTo>
                  <a:lnTo>
                    <a:pt x="427" y="1179"/>
                  </a:lnTo>
                  <a:lnTo>
                    <a:pt x="424" y="1178"/>
                  </a:lnTo>
                  <a:lnTo>
                    <a:pt x="419" y="1178"/>
                  </a:lnTo>
                  <a:lnTo>
                    <a:pt x="415" y="1177"/>
                  </a:lnTo>
                  <a:lnTo>
                    <a:pt x="411" y="1176"/>
                  </a:lnTo>
                  <a:lnTo>
                    <a:pt x="407" y="1175"/>
                  </a:lnTo>
                  <a:lnTo>
                    <a:pt x="403" y="1174"/>
                  </a:lnTo>
                  <a:lnTo>
                    <a:pt x="399" y="1172"/>
                  </a:lnTo>
                  <a:lnTo>
                    <a:pt x="394" y="1171"/>
                  </a:lnTo>
                  <a:lnTo>
                    <a:pt x="390" y="1169"/>
                  </a:lnTo>
                  <a:lnTo>
                    <a:pt x="386" y="1168"/>
                  </a:lnTo>
                  <a:lnTo>
                    <a:pt x="382" y="1167"/>
                  </a:lnTo>
                  <a:lnTo>
                    <a:pt x="378" y="1166"/>
                  </a:lnTo>
                  <a:lnTo>
                    <a:pt x="374" y="1165"/>
                  </a:lnTo>
                  <a:lnTo>
                    <a:pt x="369" y="1163"/>
                  </a:lnTo>
                  <a:lnTo>
                    <a:pt x="364" y="1162"/>
                  </a:lnTo>
                  <a:lnTo>
                    <a:pt x="359" y="1160"/>
                  </a:lnTo>
                  <a:lnTo>
                    <a:pt x="354" y="1159"/>
                  </a:lnTo>
                  <a:lnTo>
                    <a:pt x="349" y="1157"/>
                  </a:lnTo>
                  <a:lnTo>
                    <a:pt x="345" y="1156"/>
                  </a:lnTo>
                  <a:lnTo>
                    <a:pt x="341" y="1155"/>
                  </a:lnTo>
                  <a:lnTo>
                    <a:pt x="336" y="1153"/>
                  </a:lnTo>
                  <a:lnTo>
                    <a:pt x="331" y="1152"/>
                  </a:lnTo>
                  <a:lnTo>
                    <a:pt x="326" y="1151"/>
                  </a:lnTo>
                  <a:lnTo>
                    <a:pt x="321" y="1150"/>
                  </a:lnTo>
                  <a:lnTo>
                    <a:pt x="316" y="1148"/>
                  </a:lnTo>
                  <a:lnTo>
                    <a:pt x="311" y="1147"/>
                  </a:lnTo>
                  <a:lnTo>
                    <a:pt x="306" y="1146"/>
                  </a:lnTo>
                  <a:lnTo>
                    <a:pt x="301" y="1144"/>
                  </a:lnTo>
                  <a:lnTo>
                    <a:pt x="297" y="1143"/>
                  </a:lnTo>
                  <a:lnTo>
                    <a:pt x="295" y="1143"/>
                  </a:lnTo>
                  <a:lnTo>
                    <a:pt x="294" y="1142"/>
                  </a:lnTo>
                  <a:lnTo>
                    <a:pt x="293" y="1141"/>
                  </a:lnTo>
                  <a:lnTo>
                    <a:pt x="291" y="1140"/>
                  </a:lnTo>
                  <a:lnTo>
                    <a:pt x="290" y="1139"/>
                  </a:lnTo>
                  <a:lnTo>
                    <a:pt x="289" y="1138"/>
                  </a:lnTo>
                  <a:lnTo>
                    <a:pt x="289" y="1137"/>
                  </a:lnTo>
                  <a:lnTo>
                    <a:pt x="288" y="1136"/>
                  </a:lnTo>
                  <a:lnTo>
                    <a:pt x="287" y="1138"/>
                  </a:lnTo>
                  <a:lnTo>
                    <a:pt x="286" y="1140"/>
                  </a:lnTo>
                  <a:lnTo>
                    <a:pt x="284" y="1142"/>
                  </a:lnTo>
                  <a:lnTo>
                    <a:pt x="283" y="1143"/>
                  </a:lnTo>
                  <a:lnTo>
                    <a:pt x="281" y="1145"/>
                  </a:lnTo>
                  <a:lnTo>
                    <a:pt x="279" y="1146"/>
                  </a:lnTo>
                  <a:lnTo>
                    <a:pt x="277" y="1147"/>
                  </a:lnTo>
                  <a:lnTo>
                    <a:pt x="274" y="1147"/>
                  </a:lnTo>
                  <a:lnTo>
                    <a:pt x="271" y="1147"/>
                  </a:lnTo>
                  <a:lnTo>
                    <a:pt x="270" y="1147"/>
                  </a:lnTo>
                  <a:lnTo>
                    <a:pt x="267" y="1147"/>
                  </a:lnTo>
                  <a:lnTo>
                    <a:pt x="264" y="1146"/>
                  </a:lnTo>
                  <a:lnTo>
                    <a:pt x="261" y="1146"/>
                  </a:lnTo>
                  <a:lnTo>
                    <a:pt x="258" y="1146"/>
                  </a:lnTo>
                  <a:lnTo>
                    <a:pt x="255" y="1145"/>
                  </a:lnTo>
                  <a:lnTo>
                    <a:pt x="252" y="1145"/>
                  </a:lnTo>
                  <a:lnTo>
                    <a:pt x="249" y="1144"/>
                  </a:lnTo>
                  <a:lnTo>
                    <a:pt x="246" y="1144"/>
                  </a:lnTo>
                  <a:lnTo>
                    <a:pt x="243" y="1143"/>
                  </a:lnTo>
                  <a:lnTo>
                    <a:pt x="240" y="1142"/>
                  </a:lnTo>
                  <a:lnTo>
                    <a:pt x="237" y="1141"/>
                  </a:lnTo>
                  <a:lnTo>
                    <a:pt x="235" y="1140"/>
                  </a:lnTo>
                  <a:lnTo>
                    <a:pt x="232" y="1139"/>
                  </a:lnTo>
                  <a:lnTo>
                    <a:pt x="230" y="1138"/>
                  </a:lnTo>
                  <a:lnTo>
                    <a:pt x="221" y="1143"/>
                  </a:lnTo>
                  <a:lnTo>
                    <a:pt x="218" y="1144"/>
                  </a:lnTo>
                  <a:lnTo>
                    <a:pt x="214" y="1144"/>
                  </a:lnTo>
                  <a:lnTo>
                    <a:pt x="211" y="1144"/>
                  </a:lnTo>
                  <a:lnTo>
                    <a:pt x="208" y="1145"/>
                  </a:lnTo>
                  <a:lnTo>
                    <a:pt x="204" y="1145"/>
                  </a:lnTo>
                  <a:lnTo>
                    <a:pt x="201" y="1146"/>
                  </a:lnTo>
                  <a:lnTo>
                    <a:pt x="198" y="1146"/>
                  </a:lnTo>
                  <a:lnTo>
                    <a:pt x="194" y="1146"/>
                  </a:lnTo>
                  <a:lnTo>
                    <a:pt x="192" y="1147"/>
                  </a:lnTo>
                  <a:lnTo>
                    <a:pt x="189" y="1147"/>
                  </a:lnTo>
                  <a:lnTo>
                    <a:pt x="185" y="1147"/>
                  </a:lnTo>
                  <a:lnTo>
                    <a:pt x="182" y="1148"/>
                  </a:lnTo>
                  <a:lnTo>
                    <a:pt x="179" y="1148"/>
                  </a:lnTo>
                  <a:lnTo>
                    <a:pt x="176" y="1148"/>
                  </a:lnTo>
                  <a:lnTo>
                    <a:pt x="173" y="1149"/>
                  </a:lnTo>
                  <a:lnTo>
                    <a:pt x="170" y="1149"/>
                  </a:lnTo>
                  <a:lnTo>
                    <a:pt x="167" y="1148"/>
                  </a:lnTo>
                  <a:lnTo>
                    <a:pt x="164" y="1148"/>
                  </a:lnTo>
                  <a:lnTo>
                    <a:pt x="161" y="1147"/>
                  </a:lnTo>
                  <a:lnTo>
                    <a:pt x="157" y="1146"/>
                  </a:lnTo>
                  <a:lnTo>
                    <a:pt x="154" y="1144"/>
                  </a:lnTo>
                  <a:lnTo>
                    <a:pt x="151" y="1143"/>
                  </a:lnTo>
                  <a:lnTo>
                    <a:pt x="149" y="1140"/>
                  </a:lnTo>
                  <a:lnTo>
                    <a:pt x="148" y="1136"/>
                  </a:lnTo>
                  <a:lnTo>
                    <a:pt x="141" y="1136"/>
                  </a:lnTo>
                  <a:lnTo>
                    <a:pt x="134" y="1136"/>
                  </a:lnTo>
                  <a:lnTo>
                    <a:pt x="126" y="1137"/>
                  </a:lnTo>
                  <a:lnTo>
                    <a:pt x="118" y="1137"/>
                  </a:lnTo>
                  <a:lnTo>
                    <a:pt x="112" y="1137"/>
                  </a:lnTo>
                  <a:lnTo>
                    <a:pt x="104" y="1138"/>
                  </a:lnTo>
                  <a:lnTo>
                    <a:pt x="96" y="1139"/>
                  </a:lnTo>
                  <a:lnTo>
                    <a:pt x="89" y="1139"/>
                  </a:lnTo>
                  <a:lnTo>
                    <a:pt x="81" y="1140"/>
                  </a:lnTo>
                  <a:lnTo>
                    <a:pt x="74" y="1141"/>
                  </a:lnTo>
                  <a:lnTo>
                    <a:pt x="66" y="1142"/>
                  </a:lnTo>
                  <a:lnTo>
                    <a:pt x="58" y="1143"/>
                  </a:lnTo>
                  <a:lnTo>
                    <a:pt x="51" y="1144"/>
                  </a:lnTo>
                  <a:lnTo>
                    <a:pt x="43" y="1145"/>
                  </a:lnTo>
                  <a:lnTo>
                    <a:pt x="37" y="1146"/>
                  </a:lnTo>
                  <a:lnTo>
                    <a:pt x="29" y="1147"/>
                  </a:lnTo>
                  <a:lnTo>
                    <a:pt x="26" y="1147"/>
                  </a:lnTo>
                  <a:lnTo>
                    <a:pt x="22" y="1146"/>
                  </a:lnTo>
                  <a:lnTo>
                    <a:pt x="18" y="1145"/>
                  </a:lnTo>
                  <a:lnTo>
                    <a:pt x="15" y="1144"/>
                  </a:lnTo>
                  <a:lnTo>
                    <a:pt x="12" y="1142"/>
                  </a:lnTo>
                  <a:lnTo>
                    <a:pt x="9" y="1140"/>
                  </a:lnTo>
                  <a:lnTo>
                    <a:pt x="7" y="1137"/>
                  </a:lnTo>
                  <a:lnTo>
                    <a:pt x="5" y="1134"/>
                  </a:lnTo>
                  <a:lnTo>
                    <a:pt x="3" y="1132"/>
                  </a:lnTo>
                  <a:lnTo>
                    <a:pt x="2" y="1129"/>
                  </a:lnTo>
                  <a:lnTo>
                    <a:pt x="1" y="1127"/>
                  </a:lnTo>
                  <a:lnTo>
                    <a:pt x="0" y="1125"/>
                  </a:lnTo>
                  <a:lnTo>
                    <a:pt x="0" y="1122"/>
                  </a:lnTo>
                  <a:lnTo>
                    <a:pt x="0" y="1119"/>
                  </a:lnTo>
                  <a:lnTo>
                    <a:pt x="0" y="1117"/>
                  </a:lnTo>
                  <a:lnTo>
                    <a:pt x="1" y="1115"/>
                  </a:lnTo>
                  <a:lnTo>
                    <a:pt x="3" y="1112"/>
                  </a:lnTo>
                  <a:lnTo>
                    <a:pt x="6" y="1110"/>
                  </a:lnTo>
                  <a:lnTo>
                    <a:pt x="8" y="1108"/>
                  </a:lnTo>
                  <a:lnTo>
                    <a:pt x="10" y="1106"/>
                  </a:lnTo>
                  <a:lnTo>
                    <a:pt x="13" y="1104"/>
                  </a:lnTo>
                  <a:lnTo>
                    <a:pt x="16" y="1103"/>
                  </a:lnTo>
                  <a:lnTo>
                    <a:pt x="18" y="1101"/>
                  </a:lnTo>
                  <a:lnTo>
                    <a:pt x="21" y="1100"/>
                  </a:lnTo>
                  <a:lnTo>
                    <a:pt x="24" y="1099"/>
                  </a:lnTo>
                  <a:lnTo>
                    <a:pt x="27" y="1098"/>
                  </a:lnTo>
                  <a:lnTo>
                    <a:pt x="30" y="1096"/>
                  </a:lnTo>
                  <a:lnTo>
                    <a:pt x="33" y="1095"/>
                  </a:lnTo>
                  <a:lnTo>
                    <a:pt x="35" y="1094"/>
                  </a:lnTo>
                  <a:lnTo>
                    <a:pt x="38" y="1093"/>
                  </a:lnTo>
                  <a:lnTo>
                    <a:pt x="40" y="1091"/>
                  </a:lnTo>
                  <a:lnTo>
                    <a:pt x="43" y="1089"/>
                  </a:lnTo>
                  <a:lnTo>
                    <a:pt x="35" y="1088"/>
                  </a:lnTo>
                  <a:lnTo>
                    <a:pt x="39" y="1087"/>
                  </a:lnTo>
                  <a:lnTo>
                    <a:pt x="41" y="1087"/>
                  </a:lnTo>
                  <a:lnTo>
                    <a:pt x="44" y="1087"/>
                  </a:lnTo>
                  <a:lnTo>
                    <a:pt x="47" y="1086"/>
                  </a:lnTo>
                  <a:lnTo>
                    <a:pt x="50" y="1086"/>
                  </a:lnTo>
                  <a:lnTo>
                    <a:pt x="53" y="1085"/>
                  </a:lnTo>
                  <a:lnTo>
                    <a:pt x="56" y="1084"/>
                  </a:lnTo>
                  <a:lnTo>
                    <a:pt x="60" y="1083"/>
                  </a:lnTo>
                  <a:lnTo>
                    <a:pt x="61" y="1083"/>
                  </a:lnTo>
                  <a:lnTo>
                    <a:pt x="62" y="1082"/>
                  </a:lnTo>
                  <a:lnTo>
                    <a:pt x="64" y="1082"/>
                  </a:lnTo>
                  <a:lnTo>
                    <a:pt x="65" y="1081"/>
                  </a:lnTo>
                  <a:lnTo>
                    <a:pt x="63" y="1081"/>
                  </a:lnTo>
                  <a:lnTo>
                    <a:pt x="62" y="1081"/>
                  </a:lnTo>
                  <a:lnTo>
                    <a:pt x="61" y="1080"/>
                  </a:lnTo>
                  <a:lnTo>
                    <a:pt x="59" y="1080"/>
                  </a:lnTo>
                  <a:lnTo>
                    <a:pt x="61" y="1079"/>
                  </a:lnTo>
                  <a:lnTo>
                    <a:pt x="61" y="1078"/>
                  </a:lnTo>
                  <a:lnTo>
                    <a:pt x="60" y="1078"/>
                  </a:lnTo>
                  <a:lnTo>
                    <a:pt x="60" y="1077"/>
                  </a:lnTo>
                  <a:lnTo>
                    <a:pt x="62" y="1077"/>
                  </a:lnTo>
                  <a:lnTo>
                    <a:pt x="65" y="1077"/>
                  </a:lnTo>
                  <a:lnTo>
                    <a:pt x="68" y="1078"/>
                  </a:lnTo>
                  <a:lnTo>
                    <a:pt x="70" y="1078"/>
                  </a:lnTo>
                  <a:lnTo>
                    <a:pt x="73" y="1079"/>
                  </a:lnTo>
                  <a:lnTo>
                    <a:pt x="75" y="1079"/>
                  </a:lnTo>
                  <a:lnTo>
                    <a:pt x="78" y="1079"/>
                  </a:lnTo>
                  <a:lnTo>
                    <a:pt x="81" y="1077"/>
                  </a:lnTo>
                  <a:lnTo>
                    <a:pt x="80" y="1076"/>
                  </a:lnTo>
                  <a:lnTo>
                    <a:pt x="79" y="1075"/>
                  </a:lnTo>
                  <a:lnTo>
                    <a:pt x="78" y="1074"/>
                  </a:lnTo>
                  <a:lnTo>
                    <a:pt x="78" y="1072"/>
                  </a:lnTo>
                  <a:lnTo>
                    <a:pt x="79" y="1071"/>
                  </a:lnTo>
                  <a:lnTo>
                    <a:pt x="85" y="1070"/>
                  </a:lnTo>
                  <a:lnTo>
                    <a:pt x="89" y="1071"/>
                  </a:lnTo>
                  <a:lnTo>
                    <a:pt x="94" y="1072"/>
                  </a:lnTo>
                  <a:lnTo>
                    <a:pt x="98" y="1073"/>
                  </a:lnTo>
                  <a:lnTo>
                    <a:pt x="103" y="1073"/>
                  </a:lnTo>
                  <a:lnTo>
                    <a:pt x="107" y="1074"/>
                  </a:lnTo>
                  <a:lnTo>
                    <a:pt x="112" y="1073"/>
                  </a:lnTo>
                  <a:lnTo>
                    <a:pt x="116" y="1071"/>
                  </a:lnTo>
                  <a:lnTo>
                    <a:pt x="116" y="1067"/>
                  </a:lnTo>
                  <a:lnTo>
                    <a:pt x="116" y="1063"/>
                  </a:lnTo>
                  <a:lnTo>
                    <a:pt x="117" y="1059"/>
                  </a:lnTo>
                  <a:lnTo>
                    <a:pt x="117" y="1055"/>
                  </a:lnTo>
                  <a:lnTo>
                    <a:pt x="118" y="1051"/>
                  </a:lnTo>
                  <a:lnTo>
                    <a:pt x="118" y="1047"/>
                  </a:lnTo>
                  <a:lnTo>
                    <a:pt x="119" y="1042"/>
                  </a:lnTo>
                  <a:lnTo>
                    <a:pt x="120" y="1038"/>
                  </a:lnTo>
                  <a:lnTo>
                    <a:pt x="120" y="1034"/>
                  </a:lnTo>
                  <a:lnTo>
                    <a:pt x="121" y="1030"/>
                  </a:lnTo>
                  <a:lnTo>
                    <a:pt x="122" y="1026"/>
                  </a:lnTo>
                  <a:lnTo>
                    <a:pt x="122" y="1022"/>
                  </a:lnTo>
                  <a:lnTo>
                    <a:pt x="123" y="1018"/>
                  </a:lnTo>
                  <a:lnTo>
                    <a:pt x="124" y="1014"/>
                  </a:lnTo>
                  <a:lnTo>
                    <a:pt x="125" y="1010"/>
                  </a:lnTo>
                  <a:lnTo>
                    <a:pt x="126" y="1006"/>
                  </a:lnTo>
                  <a:lnTo>
                    <a:pt x="126" y="1000"/>
                  </a:lnTo>
                  <a:lnTo>
                    <a:pt x="125" y="993"/>
                  </a:lnTo>
                  <a:lnTo>
                    <a:pt x="125" y="987"/>
                  </a:lnTo>
                  <a:lnTo>
                    <a:pt x="125" y="981"/>
                  </a:lnTo>
                  <a:lnTo>
                    <a:pt x="125" y="975"/>
                  </a:lnTo>
                  <a:lnTo>
                    <a:pt x="125" y="968"/>
                  </a:lnTo>
                  <a:lnTo>
                    <a:pt x="125" y="962"/>
                  </a:lnTo>
                  <a:lnTo>
                    <a:pt x="125" y="956"/>
                  </a:lnTo>
                  <a:lnTo>
                    <a:pt x="125" y="950"/>
                  </a:lnTo>
                  <a:lnTo>
                    <a:pt x="125" y="943"/>
                  </a:lnTo>
                  <a:lnTo>
                    <a:pt x="125" y="937"/>
                  </a:lnTo>
                  <a:lnTo>
                    <a:pt x="125" y="931"/>
                  </a:lnTo>
                  <a:lnTo>
                    <a:pt x="125" y="925"/>
                  </a:lnTo>
                  <a:lnTo>
                    <a:pt x="124" y="919"/>
                  </a:lnTo>
                  <a:lnTo>
                    <a:pt x="124" y="913"/>
                  </a:lnTo>
                  <a:lnTo>
                    <a:pt x="123" y="907"/>
                  </a:lnTo>
                  <a:lnTo>
                    <a:pt x="122" y="907"/>
                  </a:lnTo>
                  <a:lnTo>
                    <a:pt x="120" y="907"/>
                  </a:lnTo>
                  <a:lnTo>
                    <a:pt x="118" y="906"/>
                  </a:lnTo>
                  <a:lnTo>
                    <a:pt x="117" y="906"/>
                  </a:lnTo>
                  <a:lnTo>
                    <a:pt x="116" y="906"/>
                  </a:lnTo>
                  <a:lnTo>
                    <a:pt x="115" y="905"/>
                  </a:lnTo>
                  <a:lnTo>
                    <a:pt x="114" y="904"/>
                  </a:lnTo>
                  <a:lnTo>
                    <a:pt x="113" y="903"/>
                  </a:lnTo>
                  <a:lnTo>
                    <a:pt x="113" y="899"/>
                  </a:lnTo>
                  <a:lnTo>
                    <a:pt x="113" y="896"/>
                  </a:lnTo>
                  <a:lnTo>
                    <a:pt x="113" y="892"/>
                  </a:lnTo>
                  <a:lnTo>
                    <a:pt x="113" y="888"/>
                  </a:lnTo>
                  <a:lnTo>
                    <a:pt x="113" y="884"/>
                  </a:lnTo>
                  <a:lnTo>
                    <a:pt x="113" y="881"/>
                  </a:lnTo>
                  <a:lnTo>
                    <a:pt x="113" y="878"/>
                  </a:lnTo>
                  <a:lnTo>
                    <a:pt x="113" y="874"/>
                  </a:lnTo>
                  <a:lnTo>
                    <a:pt x="113" y="870"/>
                  </a:lnTo>
                  <a:lnTo>
                    <a:pt x="113" y="866"/>
                  </a:lnTo>
                  <a:lnTo>
                    <a:pt x="113" y="863"/>
                  </a:lnTo>
                  <a:lnTo>
                    <a:pt x="113" y="859"/>
                  </a:lnTo>
                  <a:lnTo>
                    <a:pt x="113" y="855"/>
                  </a:lnTo>
                  <a:lnTo>
                    <a:pt x="113" y="852"/>
                  </a:lnTo>
                  <a:lnTo>
                    <a:pt x="113" y="848"/>
                  </a:lnTo>
                  <a:lnTo>
                    <a:pt x="113" y="845"/>
                  </a:lnTo>
                  <a:lnTo>
                    <a:pt x="112" y="844"/>
                  </a:lnTo>
                  <a:lnTo>
                    <a:pt x="111" y="843"/>
                  </a:lnTo>
                  <a:lnTo>
                    <a:pt x="109" y="842"/>
                  </a:lnTo>
                  <a:lnTo>
                    <a:pt x="108" y="841"/>
                  </a:lnTo>
                  <a:lnTo>
                    <a:pt x="107" y="839"/>
                  </a:lnTo>
                  <a:lnTo>
                    <a:pt x="106" y="838"/>
                  </a:lnTo>
                  <a:lnTo>
                    <a:pt x="106" y="836"/>
                  </a:lnTo>
                  <a:lnTo>
                    <a:pt x="105" y="835"/>
                  </a:lnTo>
                  <a:lnTo>
                    <a:pt x="105" y="814"/>
                  </a:lnTo>
                  <a:lnTo>
                    <a:pt x="104" y="814"/>
                  </a:lnTo>
                  <a:lnTo>
                    <a:pt x="103" y="814"/>
                  </a:lnTo>
                  <a:lnTo>
                    <a:pt x="102" y="814"/>
                  </a:lnTo>
                  <a:lnTo>
                    <a:pt x="101" y="814"/>
                  </a:lnTo>
                  <a:lnTo>
                    <a:pt x="100" y="815"/>
                  </a:lnTo>
                  <a:lnTo>
                    <a:pt x="99" y="815"/>
                  </a:lnTo>
                  <a:lnTo>
                    <a:pt x="98" y="815"/>
                  </a:lnTo>
                  <a:lnTo>
                    <a:pt x="97" y="817"/>
                  </a:lnTo>
                  <a:lnTo>
                    <a:pt x="97" y="818"/>
                  </a:lnTo>
                  <a:lnTo>
                    <a:pt x="96" y="819"/>
                  </a:lnTo>
                  <a:lnTo>
                    <a:pt x="96" y="820"/>
                  </a:lnTo>
                  <a:lnTo>
                    <a:pt x="95" y="821"/>
                  </a:lnTo>
                  <a:lnTo>
                    <a:pt x="95" y="822"/>
                  </a:lnTo>
                  <a:lnTo>
                    <a:pt x="94" y="823"/>
                  </a:lnTo>
                  <a:lnTo>
                    <a:pt x="93" y="824"/>
                  </a:lnTo>
                  <a:lnTo>
                    <a:pt x="87" y="823"/>
                  </a:lnTo>
                  <a:lnTo>
                    <a:pt x="84" y="820"/>
                  </a:lnTo>
                  <a:lnTo>
                    <a:pt x="80" y="816"/>
                  </a:lnTo>
                  <a:lnTo>
                    <a:pt x="78" y="812"/>
                  </a:lnTo>
                  <a:lnTo>
                    <a:pt x="76" y="807"/>
                  </a:lnTo>
                  <a:lnTo>
                    <a:pt x="74" y="802"/>
                  </a:lnTo>
                  <a:lnTo>
                    <a:pt x="72" y="797"/>
                  </a:lnTo>
                  <a:lnTo>
                    <a:pt x="70" y="793"/>
                  </a:lnTo>
                  <a:lnTo>
                    <a:pt x="70" y="790"/>
                  </a:lnTo>
                  <a:lnTo>
                    <a:pt x="69" y="787"/>
                  </a:lnTo>
                  <a:lnTo>
                    <a:pt x="67" y="786"/>
                  </a:lnTo>
                  <a:lnTo>
                    <a:pt x="65" y="785"/>
                  </a:lnTo>
                  <a:lnTo>
                    <a:pt x="63" y="784"/>
                  </a:lnTo>
                  <a:lnTo>
                    <a:pt x="61" y="783"/>
                  </a:lnTo>
                  <a:lnTo>
                    <a:pt x="59" y="781"/>
                  </a:lnTo>
                  <a:lnTo>
                    <a:pt x="58" y="778"/>
                  </a:lnTo>
                  <a:lnTo>
                    <a:pt x="57" y="774"/>
                  </a:lnTo>
                  <a:lnTo>
                    <a:pt x="56" y="771"/>
                  </a:lnTo>
                  <a:lnTo>
                    <a:pt x="56" y="767"/>
                  </a:lnTo>
                  <a:lnTo>
                    <a:pt x="56" y="763"/>
                  </a:lnTo>
                  <a:lnTo>
                    <a:pt x="56" y="759"/>
                  </a:lnTo>
                  <a:lnTo>
                    <a:pt x="56" y="756"/>
                  </a:lnTo>
                  <a:lnTo>
                    <a:pt x="56" y="752"/>
                  </a:lnTo>
                  <a:lnTo>
                    <a:pt x="56" y="749"/>
                  </a:lnTo>
                  <a:lnTo>
                    <a:pt x="56" y="745"/>
                  </a:lnTo>
                  <a:lnTo>
                    <a:pt x="56" y="742"/>
                  </a:lnTo>
                  <a:lnTo>
                    <a:pt x="56" y="738"/>
                  </a:lnTo>
                  <a:lnTo>
                    <a:pt x="56" y="734"/>
                  </a:lnTo>
                  <a:lnTo>
                    <a:pt x="56" y="731"/>
                  </a:lnTo>
                  <a:lnTo>
                    <a:pt x="55" y="727"/>
                  </a:lnTo>
                  <a:lnTo>
                    <a:pt x="54" y="724"/>
                  </a:lnTo>
                  <a:lnTo>
                    <a:pt x="52" y="720"/>
                  </a:lnTo>
                  <a:lnTo>
                    <a:pt x="52" y="715"/>
                  </a:lnTo>
                  <a:lnTo>
                    <a:pt x="52" y="710"/>
                  </a:lnTo>
                  <a:lnTo>
                    <a:pt x="51" y="705"/>
                  </a:lnTo>
                  <a:lnTo>
                    <a:pt x="51" y="700"/>
                  </a:lnTo>
                  <a:lnTo>
                    <a:pt x="50" y="695"/>
                  </a:lnTo>
                  <a:lnTo>
                    <a:pt x="51" y="690"/>
                  </a:lnTo>
                  <a:lnTo>
                    <a:pt x="52" y="687"/>
                  </a:lnTo>
                  <a:lnTo>
                    <a:pt x="54" y="683"/>
                  </a:lnTo>
                  <a:lnTo>
                    <a:pt x="53" y="681"/>
                  </a:lnTo>
                  <a:lnTo>
                    <a:pt x="51" y="680"/>
                  </a:lnTo>
                  <a:lnTo>
                    <a:pt x="49" y="678"/>
                  </a:lnTo>
                  <a:lnTo>
                    <a:pt x="47" y="677"/>
                  </a:lnTo>
                  <a:lnTo>
                    <a:pt x="45" y="676"/>
                  </a:lnTo>
                  <a:lnTo>
                    <a:pt x="44" y="674"/>
                  </a:lnTo>
                  <a:lnTo>
                    <a:pt x="43" y="672"/>
                  </a:lnTo>
                  <a:lnTo>
                    <a:pt x="43" y="670"/>
                  </a:lnTo>
                  <a:lnTo>
                    <a:pt x="45" y="668"/>
                  </a:lnTo>
                  <a:lnTo>
                    <a:pt x="46" y="666"/>
                  </a:lnTo>
                  <a:lnTo>
                    <a:pt x="46" y="664"/>
                  </a:lnTo>
                  <a:lnTo>
                    <a:pt x="46" y="661"/>
                  </a:lnTo>
                  <a:lnTo>
                    <a:pt x="45" y="659"/>
                  </a:lnTo>
                  <a:lnTo>
                    <a:pt x="44" y="656"/>
                  </a:lnTo>
                  <a:lnTo>
                    <a:pt x="43" y="653"/>
                  </a:lnTo>
                  <a:lnTo>
                    <a:pt x="44" y="651"/>
                  </a:lnTo>
                  <a:lnTo>
                    <a:pt x="44" y="647"/>
                  </a:lnTo>
                  <a:lnTo>
                    <a:pt x="44" y="643"/>
                  </a:lnTo>
                  <a:lnTo>
                    <a:pt x="45" y="639"/>
                  </a:lnTo>
                  <a:lnTo>
                    <a:pt x="45" y="635"/>
                  </a:lnTo>
                  <a:lnTo>
                    <a:pt x="46" y="632"/>
                  </a:lnTo>
                  <a:lnTo>
                    <a:pt x="47" y="629"/>
                  </a:lnTo>
                  <a:lnTo>
                    <a:pt x="49" y="626"/>
                  </a:lnTo>
                  <a:lnTo>
                    <a:pt x="52" y="623"/>
                  </a:lnTo>
                  <a:lnTo>
                    <a:pt x="51" y="563"/>
                  </a:lnTo>
                  <a:lnTo>
                    <a:pt x="48" y="561"/>
                  </a:lnTo>
                  <a:lnTo>
                    <a:pt x="45" y="559"/>
                  </a:lnTo>
                  <a:lnTo>
                    <a:pt x="42" y="556"/>
                  </a:lnTo>
                  <a:lnTo>
                    <a:pt x="39" y="554"/>
                  </a:lnTo>
                  <a:lnTo>
                    <a:pt x="37" y="551"/>
                  </a:lnTo>
                  <a:lnTo>
                    <a:pt x="33" y="549"/>
                  </a:lnTo>
                  <a:lnTo>
                    <a:pt x="30" y="546"/>
                  </a:lnTo>
                  <a:lnTo>
                    <a:pt x="27" y="544"/>
                  </a:lnTo>
                  <a:lnTo>
                    <a:pt x="23" y="541"/>
                  </a:lnTo>
                  <a:lnTo>
                    <a:pt x="20" y="538"/>
                  </a:lnTo>
                  <a:lnTo>
                    <a:pt x="17" y="536"/>
                  </a:lnTo>
                  <a:lnTo>
                    <a:pt x="13" y="533"/>
                  </a:lnTo>
                  <a:lnTo>
                    <a:pt x="10" y="530"/>
                  </a:lnTo>
                  <a:lnTo>
                    <a:pt x="7" y="528"/>
                  </a:lnTo>
                  <a:lnTo>
                    <a:pt x="4" y="525"/>
                  </a:lnTo>
                  <a:lnTo>
                    <a:pt x="1" y="522"/>
                  </a:lnTo>
                  <a:lnTo>
                    <a:pt x="1" y="521"/>
                  </a:lnTo>
                  <a:lnTo>
                    <a:pt x="1" y="520"/>
                  </a:lnTo>
                  <a:lnTo>
                    <a:pt x="1" y="519"/>
                  </a:lnTo>
                  <a:lnTo>
                    <a:pt x="3" y="520"/>
                  </a:lnTo>
                  <a:lnTo>
                    <a:pt x="5" y="521"/>
                  </a:lnTo>
                  <a:lnTo>
                    <a:pt x="6" y="522"/>
                  </a:lnTo>
                  <a:lnTo>
                    <a:pt x="8" y="522"/>
                  </a:lnTo>
                  <a:lnTo>
                    <a:pt x="9" y="523"/>
                  </a:lnTo>
                  <a:lnTo>
                    <a:pt x="11" y="524"/>
                  </a:lnTo>
                  <a:lnTo>
                    <a:pt x="12" y="525"/>
                  </a:lnTo>
                  <a:lnTo>
                    <a:pt x="14" y="526"/>
                  </a:lnTo>
                  <a:lnTo>
                    <a:pt x="16" y="528"/>
                  </a:lnTo>
                  <a:lnTo>
                    <a:pt x="19" y="529"/>
                  </a:lnTo>
                  <a:lnTo>
                    <a:pt x="21" y="531"/>
                  </a:lnTo>
                  <a:lnTo>
                    <a:pt x="24" y="533"/>
                  </a:lnTo>
                  <a:lnTo>
                    <a:pt x="26" y="534"/>
                  </a:lnTo>
                  <a:lnTo>
                    <a:pt x="28" y="536"/>
                  </a:lnTo>
                  <a:lnTo>
                    <a:pt x="31" y="538"/>
                  </a:lnTo>
                  <a:lnTo>
                    <a:pt x="34" y="540"/>
                  </a:lnTo>
                  <a:lnTo>
                    <a:pt x="36" y="541"/>
                  </a:lnTo>
                  <a:lnTo>
                    <a:pt x="38" y="543"/>
                  </a:lnTo>
                  <a:lnTo>
                    <a:pt x="40" y="545"/>
                  </a:lnTo>
                  <a:lnTo>
                    <a:pt x="42" y="547"/>
                  </a:lnTo>
                  <a:lnTo>
                    <a:pt x="45" y="548"/>
                  </a:lnTo>
                  <a:lnTo>
                    <a:pt x="47" y="550"/>
                  </a:lnTo>
                  <a:lnTo>
                    <a:pt x="49" y="551"/>
                  </a:lnTo>
                  <a:lnTo>
                    <a:pt x="52" y="553"/>
                  </a:lnTo>
                  <a:lnTo>
                    <a:pt x="52" y="545"/>
                  </a:lnTo>
                  <a:lnTo>
                    <a:pt x="51" y="538"/>
                  </a:lnTo>
                  <a:lnTo>
                    <a:pt x="51" y="531"/>
                  </a:lnTo>
                  <a:lnTo>
                    <a:pt x="51" y="524"/>
                  </a:lnTo>
                  <a:lnTo>
                    <a:pt x="51" y="517"/>
                  </a:lnTo>
                  <a:lnTo>
                    <a:pt x="50" y="509"/>
                  </a:lnTo>
                  <a:lnTo>
                    <a:pt x="50" y="502"/>
                  </a:lnTo>
                  <a:lnTo>
                    <a:pt x="50" y="495"/>
                  </a:lnTo>
                  <a:lnTo>
                    <a:pt x="50" y="489"/>
                  </a:lnTo>
                  <a:lnTo>
                    <a:pt x="50" y="482"/>
                  </a:lnTo>
                  <a:lnTo>
                    <a:pt x="51" y="474"/>
                  </a:lnTo>
                  <a:lnTo>
                    <a:pt x="51" y="467"/>
                  </a:lnTo>
                  <a:lnTo>
                    <a:pt x="52" y="460"/>
                  </a:lnTo>
                  <a:lnTo>
                    <a:pt x="52" y="453"/>
                  </a:lnTo>
                  <a:lnTo>
                    <a:pt x="53" y="446"/>
                  </a:lnTo>
                  <a:lnTo>
                    <a:pt x="55" y="439"/>
                  </a:lnTo>
                  <a:lnTo>
                    <a:pt x="57" y="437"/>
                  </a:lnTo>
                  <a:lnTo>
                    <a:pt x="58" y="435"/>
                  </a:lnTo>
                  <a:lnTo>
                    <a:pt x="58" y="433"/>
                  </a:lnTo>
                  <a:lnTo>
                    <a:pt x="58" y="431"/>
                  </a:lnTo>
                  <a:lnTo>
                    <a:pt x="57" y="429"/>
                  </a:lnTo>
                  <a:lnTo>
                    <a:pt x="56" y="427"/>
                  </a:lnTo>
                  <a:lnTo>
                    <a:pt x="56" y="424"/>
                  </a:lnTo>
                  <a:lnTo>
                    <a:pt x="56" y="422"/>
                  </a:lnTo>
                  <a:lnTo>
                    <a:pt x="59" y="418"/>
                  </a:lnTo>
                  <a:lnTo>
                    <a:pt x="61" y="414"/>
                  </a:lnTo>
                  <a:lnTo>
                    <a:pt x="63" y="410"/>
                  </a:lnTo>
                  <a:lnTo>
                    <a:pt x="66" y="406"/>
                  </a:lnTo>
                  <a:lnTo>
                    <a:pt x="68" y="402"/>
                  </a:lnTo>
                  <a:lnTo>
                    <a:pt x="71" y="399"/>
                  </a:lnTo>
                  <a:lnTo>
                    <a:pt x="73" y="395"/>
                  </a:lnTo>
                  <a:lnTo>
                    <a:pt x="76" y="391"/>
                  </a:lnTo>
                  <a:lnTo>
                    <a:pt x="78" y="387"/>
                  </a:lnTo>
                  <a:lnTo>
                    <a:pt x="81" y="383"/>
                  </a:lnTo>
                  <a:lnTo>
                    <a:pt x="84" y="380"/>
                  </a:lnTo>
                  <a:lnTo>
                    <a:pt x="86" y="376"/>
                  </a:lnTo>
                  <a:lnTo>
                    <a:pt x="88" y="372"/>
                  </a:lnTo>
                  <a:lnTo>
                    <a:pt x="91" y="368"/>
                  </a:lnTo>
                  <a:lnTo>
                    <a:pt x="93" y="364"/>
                  </a:lnTo>
                  <a:lnTo>
                    <a:pt x="95" y="360"/>
                  </a:lnTo>
                  <a:lnTo>
                    <a:pt x="97" y="359"/>
                  </a:lnTo>
                  <a:lnTo>
                    <a:pt x="98" y="357"/>
                  </a:lnTo>
                  <a:lnTo>
                    <a:pt x="99" y="356"/>
                  </a:lnTo>
                  <a:lnTo>
                    <a:pt x="99" y="354"/>
                  </a:lnTo>
                  <a:lnTo>
                    <a:pt x="99" y="352"/>
                  </a:lnTo>
                  <a:lnTo>
                    <a:pt x="99" y="350"/>
                  </a:lnTo>
                  <a:lnTo>
                    <a:pt x="99" y="349"/>
                  </a:lnTo>
                  <a:lnTo>
                    <a:pt x="100" y="347"/>
                  </a:lnTo>
                  <a:lnTo>
                    <a:pt x="102" y="343"/>
                  </a:lnTo>
                  <a:lnTo>
                    <a:pt x="104" y="340"/>
                  </a:lnTo>
                  <a:lnTo>
                    <a:pt x="105" y="336"/>
                  </a:lnTo>
                  <a:lnTo>
                    <a:pt x="107" y="332"/>
                  </a:lnTo>
                  <a:lnTo>
                    <a:pt x="109" y="329"/>
                  </a:lnTo>
                  <a:lnTo>
                    <a:pt x="111" y="325"/>
                  </a:lnTo>
                  <a:lnTo>
                    <a:pt x="113" y="321"/>
                  </a:lnTo>
                  <a:lnTo>
                    <a:pt x="115" y="318"/>
                  </a:lnTo>
                  <a:lnTo>
                    <a:pt x="114" y="314"/>
                  </a:lnTo>
                  <a:lnTo>
                    <a:pt x="112" y="310"/>
                  </a:lnTo>
                  <a:lnTo>
                    <a:pt x="111" y="306"/>
                  </a:lnTo>
                  <a:lnTo>
                    <a:pt x="110" y="301"/>
                  </a:lnTo>
                  <a:lnTo>
                    <a:pt x="110" y="297"/>
                  </a:lnTo>
                  <a:lnTo>
                    <a:pt x="109" y="294"/>
                  </a:lnTo>
                  <a:lnTo>
                    <a:pt x="109" y="290"/>
                  </a:lnTo>
                  <a:lnTo>
                    <a:pt x="108" y="286"/>
                  </a:lnTo>
                  <a:lnTo>
                    <a:pt x="104" y="287"/>
                  </a:lnTo>
                  <a:lnTo>
                    <a:pt x="100" y="288"/>
                  </a:lnTo>
                  <a:lnTo>
                    <a:pt x="96" y="290"/>
                  </a:lnTo>
                  <a:lnTo>
                    <a:pt x="92" y="291"/>
                  </a:lnTo>
                  <a:lnTo>
                    <a:pt x="88" y="293"/>
                  </a:lnTo>
                  <a:lnTo>
                    <a:pt x="84" y="294"/>
                  </a:lnTo>
                  <a:lnTo>
                    <a:pt x="79" y="295"/>
                  </a:lnTo>
                  <a:lnTo>
                    <a:pt x="75" y="295"/>
                  </a:lnTo>
                  <a:lnTo>
                    <a:pt x="71" y="296"/>
                  </a:lnTo>
                  <a:lnTo>
                    <a:pt x="67" y="296"/>
                  </a:lnTo>
                  <a:lnTo>
                    <a:pt x="62" y="297"/>
                  </a:lnTo>
                  <a:lnTo>
                    <a:pt x="58" y="297"/>
                  </a:lnTo>
                  <a:lnTo>
                    <a:pt x="54" y="296"/>
                  </a:lnTo>
                  <a:lnTo>
                    <a:pt x="50" y="295"/>
                  </a:lnTo>
                  <a:lnTo>
                    <a:pt x="45" y="295"/>
                  </a:lnTo>
                  <a:lnTo>
                    <a:pt x="42" y="293"/>
                  </a:lnTo>
                  <a:lnTo>
                    <a:pt x="40" y="292"/>
                  </a:lnTo>
                  <a:lnTo>
                    <a:pt x="39" y="291"/>
                  </a:lnTo>
                  <a:lnTo>
                    <a:pt x="39" y="290"/>
                  </a:lnTo>
                  <a:lnTo>
                    <a:pt x="39" y="289"/>
                  </a:lnTo>
                  <a:lnTo>
                    <a:pt x="38" y="288"/>
                  </a:lnTo>
                  <a:lnTo>
                    <a:pt x="37" y="287"/>
                  </a:lnTo>
                  <a:lnTo>
                    <a:pt x="37" y="286"/>
                  </a:lnTo>
                  <a:lnTo>
                    <a:pt x="36" y="285"/>
                  </a:lnTo>
                  <a:lnTo>
                    <a:pt x="35" y="280"/>
                  </a:lnTo>
                  <a:lnTo>
                    <a:pt x="36" y="277"/>
                  </a:lnTo>
                  <a:lnTo>
                    <a:pt x="36" y="273"/>
                  </a:lnTo>
                  <a:lnTo>
                    <a:pt x="37" y="269"/>
                  </a:lnTo>
                  <a:lnTo>
                    <a:pt x="37" y="266"/>
                  </a:lnTo>
                  <a:lnTo>
                    <a:pt x="38" y="263"/>
                  </a:lnTo>
                  <a:lnTo>
                    <a:pt x="39" y="259"/>
                  </a:lnTo>
                  <a:lnTo>
                    <a:pt x="39" y="255"/>
                  </a:lnTo>
                  <a:lnTo>
                    <a:pt x="41" y="252"/>
                  </a:lnTo>
                  <a:lnTo>
                    <a:pt x="43" y="248"/>
                  </a:lnTo>
                  <a:lnTo>
                    <a:pt x="46" y="245"/>
                  </a:lnTo>
                  <a:lnTo>
                    <a:pt x="49" y="241"/>
                  </a:lnTo>
                  <a:lnTo>
                    <a:pt x="52" y="238"/>
                  </a:lnTo>
                  <a:lnTo>
                    <a:pt x="55" y="235"/>
                  </a:lnTo>
                  <a:lnTo>
                    <a:pt x="59" y="232"/>
                  </a:lnTo>
                  <a:lnTo>
                    <a:pt x="62" y="230"/>
                  </a:lnTo>
                  <a:lnTo>
                    <a:pt x="66" y="227"/>
                  </a:lnTo>
                  <a:lnTo>
                    <a:pt x="69" y="225"/>
                  </a:lnTo>
                  <a:lnTo>
                    <a:pt x="73" y="222"/>
                  </a:lnTo>
                  <a:lnTo>
                    <a:pt x="76" y="220"/>
                  </a:lnTo>
                  <a:lnTo>
                    <a:pt x="80" y="218"/>
                  </a:lnTo>
                  <a:lnTo>
                    <a:pt x="84" y="216"/>
                  </a:lnTo>
                  <a:lnTo>
                    <a:pt x="87" y="214"/>
                  </a:lnTo>
                  <a:lnTo>
                    <a:pt x="91" y="212"/>
                  </a:lnTo>
                  <a:lnTo>
                    <a:pt x="111" y="200"/>
                  </a:lnTo>
                  <a:lnTo>
                    <a:pt x="109" y="197"/>
                  </a:lnTo>
                  <a:lnTo>
                    <a:pt x="108" y="194"/>
                  </a:lnTo>
                  <a:lnTo>
                    <a:pt x="107" y="190"/>
                  </a:lnTo>
                  <a:lnTo>
                    <a:pt x="107" y="187"/>
                  </a:lnTo>
                  <a:lnTo>
                    <a:pt x="108" y="183"/>
                  </a:lnTo>
                  <a:lnTo>
                    <a:pt x="109" y="179"/>
                  </a:lnTo>
                  <a:lnTo>
                    <a:pt x="110" y="176"/>
                  </a:lnTo>
                  <a:lnTo>
                    <a:pt x="111" y="173"/>
                  </a:lnTo>
                  <a:lnTo>
                    <a:pt x="113" y="171"/>
                  </a:lnTo>
                  <a:lnTo>
                    <a:pt x="113" y="170"/>
                  </a:lnTo>
                  <a:lnTo>
                    <a:pt x="112" y="169"/>
                  </a:lnTo>
                  <a:lnTo>
                    <a:pt x="110" y="169"/>
                  </a:lnTo>
                  <a:lnTo>
                    <a:pt x="108" y="169"/>
                  </a:lnTo>
                  <a:lnTo>
                    <a:pt x="106" y="169"/>
                  </a:lnTo>
                  <a:lnTo>
                    <a:pt x="105" y="168"/>
                  </a:lnTo>
                  <a:lnTo>
                    <a:pt x="104" y="167"/>
                  </a:lnTo>
                  <a:lnTo>
                    <a:pt x="99" y="164"/>
                  </a:lnTo>
                  <a:lnTo>
                    <a:pt x="94" y="160"/>
                  </a:lnTo>
                  <a:lnTo>
                    <a:pt x="89" y="156"/>
                  </a:lnTo>
                  <a:lnTo>
                    <a:pt x="85" y="151"/>
                  </a:lnTo>
                  <a:lnTo>
                    <a:pt x="81" y="146"/>
                  </a:lnTo>
                  <a:lnTo>
                    <a:pt x="77" y="141"/>
                  </a:lnTo>
                  <a:lnTo>
                    <a:pt x="73" y="136"/>
                  </a:lnTo>
                  <a:lnTo>
                    <a:pt x="70" y="130"/>
                  </a:lnTo>
                  <a:lnTo>
                    <a:pt x="67" y="124"/>
                  </a:lnTo>
                  <a:lnTo>
                    <a:pt x="65" y="118"/>
                  </a:lnTo>
                  <a:lnTo>
                    <a:pt x="63" y="112"/>
                  </a:lnTo>
                  <a:lnTo>
                    <a:pt x="61" y="106"/>
                  </a:lnTo>
                  <a:lnTo>
                    <a:pt x="61" y="99"/>
                  </a:lnTo>
                  <a:lnTo>
                    <a:pt x="60" y="93"/>
                  </a:lnTo>
                  <a:lnTo>
                    <a:pt x="60" y="86"/>
                  </a:lnTo>
                  <a:lnTo>
                    <a:pt x="61" y="79"/>
                  </a:lnTo>
                  <a:lnTo>
                    <a:pt x="61" y="74"/>
                  </a:lnTo>
                  <a:lnTo>
                    <a:pt x="61" y="69"/>
                  </a:lnTo>
                  <a:lnTo>
                    <a:pt x="62" y="64"/>
                  </a:lnTo>
                  <a:lnTo>
                    <a:pt x="63" y="59"/>
                  </a:lnTo>
                  <a:lnTo>
                    <a:pt x="64" y="53"/>
                  </a:lnTo>
                  <a:lnTo>
                    <a:pt x="66" y="48"/>
                  </a:lnTo>
                  <a:lnTo>
                    <a:pt x="68" y="44"/>
                  </a:lnTo>
                  <a:lnTo>
                    <a:pt x="70" y="39"/>
                  </a:lnTo>
                  <a:lnTo>
                    <a:pt x="72" y="34"/>
                  </a:lnTo>
                  <a:lnTo>
                    <a:pt x="75" y="29"/>
                  </a:lnTo>
                  <a:lnTo>
                    <a:pt x="78" y="25"/>
                  </a:lnTo>
                  <a:lnTo>
                    <a:pt x="81" y="21"/>
                  </a:lnTo>
                  <a:lnTo>
                    <a:pt x="85" y="17"/>
                  </a:lnTo>
                  <a:lnTo>
                    <a:pt x="89" y="14"/>
                  </a:lnTo>
                  <a:lnTo>
                    <a:pt x="93" y="10"/>
                  </a:lnTo>
                  <a:lnTo>
                    <a:pt x="97" y="7"/>
                  </a:lnTo>
                  <a:lnTo>
                    <a:pt x="100" y="6"/>
                  </a:lnTo>
                  <a:lnTo>
                    <a:pt x="104" y="4"/>
                  </a:lnTo>
                  <a:lnTo>
                    <a:pt x="107" y="3"/>
                  </a:lnTo>
                  <a:lnTo>
                    <a:pt x="111" y="2"/>
                  </a:lnTo>
                  <a:lnTo>
                    <a:pt x="115" y="1"/>
                  </a:lnTo>
                  <a:lnTo>
                    <a:pt x="118" y="1"/>
                  </a:lnTo>
                  <a:lnTo>
                    <a:pt x="122" y="0"/>
                  </a:lnTo>
                  <a:lnTo>
                    <a:pt x="127" y="0"/>
                  </a:lnTo>
                  <a:lnTo>
                    <a:pt x="131" y="0"/>
                  </a:lnTo>
                  <a:lnTo>
                    <a:pt x="135" y="0"/>
                  </a:lnTo>
                  <a:lnTo>
                    <a:pt x="139" y="1"/>
                  </a:lnTo>
                  <a:lnTo>
                    <a:pt x="143" y="1"/>
                  </a:lnTo>
                  <a:lnTo>
                    <a:pt x="147" y="2"/>
                  </a:lnTo>
                  <a:lnTo>
                    <a:pt x="151" y="4"/>
                  </a:lnTo>
                  <a:lnTo>
                    <a:pt x="154" y="5"/>
                  </a:lnTo>
                  <a:lnTo>
                    <a:pt x="158" y="7"/>
                  </a:lnTo>
                  <a:lnTo>
                    <a:pt x="161" y="9"/>
                  </a:lnTo>
                  <a:lnTo>
                    <a:pt x="165" y="12"/>
                  </a:lnTo>
                  <a:lnTo>
                    <a:pt x="169" y="14"/>
                  </a:lnTo>
                  <a:lnTo>
                    <a:pt x="172" y="16"/>
                  </a:lnTo>
                  <a:lnTo>
                    <a:pt x="176" y="18"/>
                  </a:lnTo>
                  <a:lnTo>
                    <a:pt x="180" y="20"/>
                  </a:lnTo>
                  <a:lnTo>
                    <a:pt x="183" y="23"/>
                  </a:lnTo>
                  <a:lnTo>
                    <a:pt x="187" y="25"/>
                  </a:lnTo>
                </a:path>
              </a:pathLst>
            </a:custGeom>
            <a:solidFill>
              <a:srgbClr val="000000"/>
            </a:solidFill>
            <a:ln w="9525">
              <a:noFill/>
              <a:miter lim="800000"/>
              <a:headEnd/>
              <a:tailEnd/>
            </a:ln>
          </p:spPr>
          <p:txBody>
            <a:bodyPr/>
            <a:lstStyle/>
            <a:p>
              <a:endParaRPr lang="en-US"/>
            </a:p>
          </p:txBody>
        </p:sp>
        <p:sp>
          <p:nvSpPr>
            <p:cNvPr id="5527688" name="Freeform 19"/>
            <p:cNvSpPr>
              <a:spLocks/>
            </p:cNvSpPr>
            <p:nvPr/>
          </p:nvSpPr>
          <p:spPr bwMode="auto">
            <a:xfrm>
              <a:off x="955" y="2864"/>
              <a:ext cx="139" cy="162"/>
            </a:xfrm>
            <a:custGeom>
              <a:avLst/>
              <a:gdLst>
                <a:gd name="T0" fmla="*/ 127 w 139"/>
                <a:gd name="T1" fmla="*/ 44 h 162"/>
                <a:gd name="T2" fmla="*/ 129 w 139"/>
                <a:gd name="T3" fmla="*/ 49 h 162"/>
                <a:gd name="T4" fmla="*/ 131 w 139"/>
                <a:gd name="T5" fmla="*/ 53 h 162"/>
                <a:gd name="T6" fmla="*/ 134 w 139"/>
                <a:gd name="T7" fmla="*/ 63 h 162"/>
                <a:gd name="T8" fmla="*/ 136 w 139"/>
                <a:gd name="T9" fmla="*/ 72 h 162"/>
                <a:gd name="T10" fmla="*/ 137 w 139"/>
                <a:gd name="T11" fmla="*/ 83 h 162"/>
                <a:gd name="T12" fmla="*/ 138 w 139"/>
                <a:gd name="T13" fmla="*/ 93 h 162"/>
                <a:gd name="T14" fmla="*/ 138 w 139"/>
                <a:gd name="T15" fmla="*/ 102 h 162"/>
                <a:gd name="T16" fmla="*/ 137 w 139"/>
                <a:gd name="T17" fmla="*/ 112 h 162"/>
                <a:gd name="T18" fmla="*/ 134 w 139"/>
                <a:gd name="T19" fmla="*/ 121 h 162"/>
                <a:gd name="T20" fmla="*/ 130 w 139"/>
                <a:gd name="T21" fmla="*/ 128 h 162"/>
                <a:gd name="T22" fmla="*/ 126 w 139"/>
                <a:gd name="T23" fmla="*/ 136 h 162"/>
                <a:gd name="T24" fmla="*/ 119 w 139"/>
                <a:gd name="T25" fmla="*/ 143 h 162"/>
                <a:gd name="T26" fmla="*/ 114 w 139"/>
                <a:gd name="T27" fmla="*/ 148 h 162"/>
                <a:gd name="T28" fmla="*/ 110 w 139"/>
                <a:gd name="T29" fmla="*/ 150 h 162"/>
                <a:gd name="T30" fmla="*/ 106 w 139"/>
                <a:gd name="T31" fmla="*/ 152 h 162"/>
                <a:gd name="T32" fmla="*/ 102 w 139"/>
                <a:gd name="T33" fmla="*/ 156 h 162"/>
                <a:gd name="T34" fmla="*/ 93 w 139"/>
                <a:gd name="T35" fmla="*/ 158 h 162"/>
                <a:gd name="T36" fmla="*/ 84 w 139"/>
                <a:gd name="T37" fmla="*/ 156 h 162"/>
                <a:gd name="T38" fmla="*/ 75 w 139"/>
                <a:gd name="T39" fmla="*/ 158 h 162"/>
                <a:gd name="T40" fmla="*/ 66 w 139"/>
                <a:gd name="T41" fmla="*/ 161 h 162"/>
                <a:gd name="T42" fmla="*/ 56 w 139"/>
                <a:gd name="T43" fmla="*/ 160 h 162"/>
                <a:gd name="T44" fmla="*/ 44 w 139"/>
                <a:gd name="T45" fmla="*/ 159 h 162"/>
                <a:gd name="T46" fmla="*/ 35 w 139"/>
                <a:gd name="T47" fmla="*/ 153 h 162"/>
                <a:gd name="T48" fmla="*/ 26 w 139"/>
                <a:gd name="T49" fmla="*/ 146 h 162"/>
                <a:gd name="T50" fmla="*/ 18 w 139"/>
                <a:gd name="T51" fmla="*/ 136 h 162"/>
                <a:gd name="T52" fmla="*/ 11 w 139"/>
                <a:gd name="T53" fmla="*/ 127 h 162"/>
                <a:gd name="T54" fmla="*/ 5 w 139"/>
                <a:gd name="T55" fmla="*/ 113 h 162"/>
                <a:gd name="T56" fmla="*/ 1 w 139"/>
                <a:gd name="T57" fmla="*/ 96 h 162"/>
                <a:gd name="T58" fmla="*/ 0 w 139"/>
                <a:gd name="T59" fmla="*/ 80 h 162"/>
                <a:gd name="T60" fmla="*/ 2 w 139"/>
                <a:gd name="T61" fmla="*/ 63 h 162"/>
                <a:gd name="T62" fmla="*/ 5 w 139"/>
                <a:gd name="T63" fmla="*/ 46 h 162"/>
                <a:gd name="T64" fmla="*/ 11 w 139"/>
                <a:gd name="T65" fmla="*/ 34 h 162"/>
                <a:gd name="T66" fmla="*/ 17 w 139"/>
                <a:gd name="T67" fmla="*/ 24 h 162"/>
                <a:gd name="T68" fmla="*/ 25 w 139"/>
                <a:gd name="T69" fmla="*/ 14 h 162"/>
                <a:gd name="T70" fmla="*/ 35 w 139"/>
                <a:gd name="T71" fmla="*/ 8 h 162"/>
                <a:gd name="T72" fmla="*/ 46 w 139"/>
                <a:gd name="T73" fmla="*/ 2 h 162"/>
                <a:gd name="T74" fmla="*/ 60 w 139"/>
                <a:gd name="T75" fmla="*/ 0 h 162"/>
                <a:gd name="T76" fmla="*/ 77 w 139"/>
                <a:gd name="T77" fmla="*/ 2 h 162"/>
                <a:gd name="T78" fmla="*/ 92 w 139"/>
                <a:gd name="T79" fmla="*/ 9 h 162"/>
                <a:gd name="T80" fmla="*/ 105 w 139"/>
                <a:gd name="T81" fmla="*/ 17 h 162"/>
                <a:gd name="T82" fmla="*/ 117 w 139"/>
                <a:gd name="T83" fmla="*/ 29 h 162"/>
                <a:gd name="T84" fmla="*/ 127 w 139"/>
                <a:gd name="T85" fmla="*/ 41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
                <a:gd name="T130" fmla="*/ 0 h 162"/>
                <a:gd name="T131" fmla="*/ 139 w 139"/>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 h="162">
                  <a:moveTo>
                    <a:pt x="127" y="41"/>
                  </a:moveTo>
                  <a:lnTo>
                    <a:pt x="127" y="43"/>
                  </a:lnTo>
                  <a:lnTo>
                    <a:pt x="127" y="44"/>
                  </a:lnTo>
                  <a:lnTo>
                    <a:pt x="128" y="46"/>
                  </a:lnTo>
                  <a:lnTo>
                    <a:pt x="128" y="47"/>
                  </a:lnTo>
                  <a:lnTo>
                    <a:pt x="129" y="49"/>
                  </a:lnTo>
                  <a:lnTo>
                    <a:pt x="130" y="50"/>
                  </a:lnTo>
                  <a:lnTo>
                    <a:pt x="131" y="51"/>
                  </a:lnTo>
                  <a:lnTo>
                    <a:pt x="131" y="53"/>
                  </a:lnTo>
                  <a:lnTo>
                    <a:pt x="132" y="56"/>
                  </a:lnTo>
                  <a:lnTo>
                    <a:pt x="133" y="60"/>
                  </a:lnTo>
                  <a:lnTo>
                    <a:pt x="134" y="63"/>
                  </a:lnTo>
                  <a:lnTo>
                    <a:pt x="134" y="66"/>
                  </a:lnTo>
                  <a:lnTo>
                    <a:pt x="135" y="69"/>
                  </a:lnTo>
                  <a:lnTo>
                    <a:pt x="136" y="72"/>
                  </a:lnTo>
                  <a:lnTo>
                    <a:pt x="136" y="76"/>
                  </a:lnTo>
                  <a:lnTo>
                    <a:pt x="137" y="79"/>
                  </a:lnTo>
                  <a:lnTo>
                    <a:pt x="137" y="83"/>
                  </a:lnTo>
                  <a:lnTo>
                    <a:pt x="138" y="86"/>
                  </a:lnTo>
                  <a:lnTo>
                    <a:pt x="138" y="89"/>
                  </a:lnTo>
                  <a:lnTo>
                    <a:pt x="138" y="93"/>
                  </a:lnTo>
                  <a:lnTo>
                    <a:pt x="138" y="95"/>
                  </a:lnTo>
                  <a:lnTo>
                    <a:pt x="138" y="99"/>
                  </a:lnTo>
                  <a:lnTo>
                    <a:pt x="138" y="102"/>
                  </a:lnTo>
                  <a:lnTo>
                    <a:pt x="138" y="106"/>
                  </a:lnTo>
                  <a:lnTo>
                    <a:pt x="138" y="109"/>
                  </a:lnTo>
                  <a:lnTo>
                    <a:pt x="137" y="112"/>
                  </a:lnTo>
                  <a:lnTo>
                    <a:pt x="136" y="115"/>
                  </a:lnTo>
                  <a:lnTo>
                    <a:pt x="135" y="118"/>
                  </a:lnTo>
                  <a:lnTo>
                    <a:pt x="134" y="121"/>
                  </a:lnTo>
                  <a:lnTo>
                    <a:pt x="133" y="123"/>
                  </a:lnTo>
                  <a:lnTo>
                    <a:pt x="132" y="126"/>
                  </a:lnTo>
                  <a:lnTo>
                    <a:pt x="130" y="128"/>
                  </a:lnTo>
                  <a:lnTo>
                    <a:pt x="128" y="131"/>
                  </a:lnTo>
                  <a:lnTo>
                    <a:pt x="127" y="134"/>
                  </a:lnTo>
                  <a:lnTo>
                    <a:pt x="126" y="136"/>
                  </a:lnTo>
                  <a:lnTo>
                    <a:pt x="124" y="138"/>
                  </a:lnTo>
                  <a:lnTo>
                    <a:pt x="122" y="141"/>
                  </a:lnTo>
                  <a:lnTo>
                    <a:pt x="119" y="143"/>
                  </a:lnTo>
                  <a:lnTo>
                    <a:pt x="117" y="145"/>
                  </a:lnTo>
                  <a:lnTo>
                    <a:pt x="115" y="146"/>
                  </a:lnTo>
                  <a:lnTo>
                    <a:pt x="114" y="148"/>
                  </a:lnTo>
                  <a:lnTo>
                    <a:pt x="113" y="148"/>
                  </a:lnTo>
                  <a:lnTo>
                    <a:pt x="112" y="149"/>
                  </a:lnTo>
                  <a:lnTo>
                    <a:pt x="110" y="150"/>
                  </a:lnTo>
                  <a:lnTo>
                    <a:pt x="108" y="150"/>
                  </a:lnTo>
                  <a:lnTo>
                    <a:pt x="107" y="151"/>
                  </a:lnTo>
                  <a:lnTo>
                    <a:pt x="106" y="152"/>
                  </a:lnTo>
                  <a:lnTo>
                    <a:pt x="106" y="154"/>
                  </a:lnTo>
                  <a:lnTo>
                    <a:pt x="104" y="155"/>
                  </a:lnTo>
                  <a:lnTo>
                    <a:pt x="102" y="156"/>
                  </a:lnTo>
                  <a:lnTo>
                    <a:pt x="99" y="157"/>
                  </a:lnTo>
                  <a:lnTo>
                    <a:pt x="96" y="157"/>
                  </a:lnTo>
                  <a:lnTo>
                    <a:pt x="93" y="158"/>
                  </a:lnTo>
                  <a:lnTo>
                    <a:pt x="90" y="158"/>
                  </a:lnTo>
                  <a:lnTo>
                    <a:pt x="87" y="157"/>
                  </a:lnTo>
                  <a:lnTo>
                    <a:pt x="84" y="156"/>
                  </a:lnTo>
                  <a:lnTo>
                    <a:pt x="81" y="157"/>
                  </a:lnTo>
                  <a:lnTo>
                    <a:pt x="78" y="157"/>
                  </a:lnTo>
                  <a:lnTo>
                    <a:pt x="75" y="158"/>
                  </a:lnTo>
                  <a:lnTo>
                    <a:pt x="72" y="160"/>
                  </a:lnTo>
                  <a:lnTo>
                    <a:pt x="69" y="160"/>
                  </a:lnTo>
                  <a:lnTo>
                    <a:pt x="66" y="161"/>
                  </a:lnTo>
                  <a:lnTo>
                    <a:pt x="63" y="161"/>
                  </a:lnTo>
                  <a:lnTo>
                    <a:pt x="60" y="159"/>
                  </a:lnTo>
                  <a:lnTo>
                    <a:pt x="56" y="160"/>
                  </a:lnTo>
                  <a:lnTo>
                    <a:pt x="52" y="160"/>
                  </a:lnTo>
                  <a:lnTo>
                    <a:pt x="48" y="160"/>
                  </a:lnTo>
                  <a:lnTo>
                    <a:pt x="44" y="159"/>
                  </a:lnTo>
                  <a:lnTo>
                    <a:pt x="41" y="157"/>
                  </a:lnTo>
                  <a:lnTo>
                    <a:pt x="37" y="155"/>
                  </a:lnTo>
                  <a:lnTo>
                    <a:pt x="35" y="153"/>
                  </a:lnTo>
                  <a:lnTo>
                    <a:pt x="32" y="150"/>
                  </a:lnTo>
                  <a:lnTo>
                    <a:pt x="29" y="148"/>
                  </a:lnTo>
                  <a:lnTo>
                    <a:pt x="26" y="146"/>
                  </a:lnTo>
                  <a:lnTo>
                    <a:pt x="24" y="142"/>
                  </a:lnTo>
                  <a:lnTo>
                    <a:pt x="21" y="139"/>
                  </a:lnTo>
                  <a:lnTo>
                    <a:pt x="18" y="136"/>
                  </a:lnTo>
                  <a:lnTo>
                    <a:pt x="16" y="133"/>
                  </a:lnTo>
                  <a:lnTo>
                    <a:pt x="13" y="130"/>
                  </a:lnTo>
                  <a:lnTo>
                    <a:pt x="11" y="127"/>
                  </a:lnTo>
                  <a:lnTo>
                    <a:pt x="9" y="122"/>
                  </a:lnTo>
                  <a:lnTo>
                    <a:pt x="7" y="118"/>
                  </a:lnTo>
                  <a:lnTo>
                    <a:pt x="5" y="113"/>
                  </a:lnTo>
                  <a:lnTo>
                    <a:pt x="3" y="108"/>
                  </a:lnTo>
                  <a:lnTo>
                    <a:pt x="2" y="102"/>
                  </a:lnTo>
                  <a:lnTo>
                    <a:pt x="1" y="96"/>
                  </a:lnTo>
                  <a:lnTo>
                    <a:pt x="1" y="92"/>
                  </a:lnTo>
                  <a:lnTo>
                    <a:pt x="0" y="86"/>
                  </a:lnTo>
                  <a:lnTo>
                    <a:pt x="0" y="80"/>
                  </a:lnTo>
                  <a:lnTo>
                    <a:pt x="1" y="74"/>
                  </a:lnTo>
                  <a:lnTo>
                    <a:pt x="1" y="68"/>
                  </a:lnTo>
                  <a:lnTo>
                    <a:pt x="2" y="63"/>
                  </a:lnTo>
                  <a:lnTo>
                    <a:pt x="3" y="57"/>
                  </a:lnTo>
                  <a:lnTo>
                    <a:pt x="4" y="52"/>
                  </a:lnTo>
                  <a:lnTo>
                    <a:pt x="5" y="46"/>
                  </a:lnTo>
                  <a:lnTo>
                    <a:pt x="7" y="41"/>
                  </a:lnTo>
                  <a:lnTo>
                    <a:pt x="9" y="38"/>
                  </a:lnTo>
                  <a:lnTo>
                    <a:pt x="11" y="34"/>
                  </a:lnTo>
                  <a:lnTo>
                    <a:pt x="12" y="31"/>
                  </a:lnTo>
                  <a:lnTo>
                    <a:pt x="14" y="27"/>
                  </a:lnTo>
                  <a:lnTo>
                    <a:pt x="17" y="24"/>
                  </a:lnTo>
                  <a:lnTo>
                    <a:pt x="19" y="20"/>
                  </a:lnTo>
                  <a:lnTo>
                    <a:pt x="22" y="17"/>
                  </a:lnTo>
                  <a:lnTo>
                    <a:pt x="25" y="14"/>
                  </a:lnTo>
                  <a:lnTo>
                    <a:pt x="28" y="12"/>
                  </a:lnTo>
                  <a:lnTo>
                    <a:pt x="32" y="10"/>
                  </a:lnTo>
                  <a:lnTo>
                    <a:pt x="35" y="8"/>
                  </a:lnTo>
                  <a:lnTo>
                    <a:pt x="38" y="5"/>
                  </a:lnTo>
                  <a:lnTo>
                    <a:pt x="42" y="4"/>
                  </a:lnTo>
                  <a:lnTo>
                    <a:pt x="46" y="2"/>
                  </a:lnTo>
                  <a:lnTo>
                    <a:pt x="50" y="1"/>
                  </a:lnTo>
                  <a:lnTo>
                    <a:pt x="55" y="1"/>
                  </a:lnTo>
                  <a:lnTo>
                    <a:pt x="60" y="0"/>
                  </a:lnTo>
                  <a:lnTo>
                    <a:pt x="66" y="0"/>
                  </a:lnTo>
                  <a:lnTo>
                    <a:pt x="72" y="1"/>
                  </a:lnTo>
                  <a:lnTo>
                    <a:pt x="77" y="2"/>
                  </a:lnTo>
                  <a:lnTo>
                    <a:pt x="82" y="4"/>
                  </a:lnTo>
                  <a:lnTo>
                    <a:pt x="87" y="6"/>
                  </a:lnTo>
                  <a:lnTo>
                    <a:pt x="92" y="9"/>
                  </a:lnTo>
                  <a:lnTo>
                    <a:pt x="97" y="11"/>
                  </a:lnTo>
                  <a:lnTo>
                    <a:pt x="101" y="14"/>
                  </a:lnTo>
                  <a:lnTo>
                    <a:pt x="105" y="17"/>
                  </a:lnTo>
                  <a:lnTo>
                    <a:pt x="109" y="21"/>
                  </a:lnTo>
                  <a:lnTo>
                    <a:pt x="113" y="25"/>
                  </a:lnTo>
                  <a:lnTo>
                    <a:pt x="117" y="29"/>
                  </a:lnTo>
                  <a:lnTo>
                    <a:pt x="121" y="33"/>
                  </a:lnTo>
                  <a:lnTo>
                    <a:pt x="124" y="38"/>
                  </a:lnTo>
                  <a:lnTo>
                    <a:pt x="127" y="41"/>
                  </a:lnTo>
                </a:path>
              </a:pathLst>
            </a:custGeom>
            <a:solidFill>
              <a:srgbClr val="FFFFFF"/>
            </a:solidFill>
            <a:ln w="12700" cap="rnd">
              <a:solidFill>
                <a:schemeClr val="tx1"/>
              </a:solidFill>
              <a:round/>
              <a:headEnd/>
              <a:tailEnd/>
            </a:ln>
          </p:spPr>
          <p:txBody>
            <a:bodyPr/>
            <a:lstStyle/>
            <a:p>
              <a:endParaRPr lang="en-US"/>
            </a:p>
          </p:txBody>
        </p:sp>
        <p:sp>
          <p:nvSpPr>
            <p:cNvPr id="5527689" name="Freeform 20"/>
            <p:cNvSpPr>
              <a:spLocks/>
            </p:cNvSpPr>
            <p:nvPr/>
          </p:nvSpPr>
          <p:spPr bwMode="auto">
            <a:xfrm>
              <a:off x="1073" y="2885"/>
              <a:ext cx="27" cy="88"/>
            </a:xfrm>
            <a:custGeom>
              <a:avLst/>
              <a:gdLst>
                <a:gd name="T0" fmla="*/ 26 w 27"/>
                <a:gd name="T1" fmla="*/ 81 h 88"/>
                <a:gd name="T2" fmla="*/ 24 w 27"/>
                <a:gd name="T3" fmla="*/ 87 h 88"/>
                <a:gd name="T4" fmla="*/ 24 w 27"/>
                <a:gd name="T5" fmla="*/ 81 h 88"/>
                <a:gd name="T6" fmla="*/ 24 w 27"/>
                <a:gd name="T7" fmla="*/ 75 h 88"/>
                <a:gd name="T8" fmla="*/ 24 w 27"/>
                <a:gd name="T9" fmla="*/ 69 h 88"/>
                <a:gd name="T10" fmla="*/ 24 w 27"/>
                <a:gd name="T11" fmla="*/ 63 h 88"/>
                <a:gd name="T12" fmla="*/ 24 w 27"/>
                <a:gd name="T13" fmla="*/ 57 h 88"/>
                <a:gd name="T14" fmla="*/ 23 w 27"/>
                <a:gd name="T15" fmla="*/ 51 h 88"/>
                <a:gd name="T16" fmla="*/ 22 w 27"/>
                <a:gd name="T17" fmla="*/ 45 h 88"/>
                <a:gd name="T18" fmla="*/ 20 w 27"/>
                <a:gd name="T19" fmla="*/ 39 h 88"/>
                <a:gd name="T20" fmla="*/ 19 w 27"/>
                <a:gd name="T21" fmla="*/ 34 h 88"/>
                <a:gd name="T22" fmla="*/ 17 w 27"/>
                <a:gd name="T23" fmla="*/ 28 h 88"/>
                <a:gd name="T24" fmla="*/ 15 w 27"/>
                <a:gd name="T25" fmla="*/ 22 h 88"/>
                <a:gd name="T26" fmla="*/ 12 w 27"/>
                <a:gd name="T27" fmla="*/ 18 h 88"/>
                <a:gd name="T28" fmla="*/ 10 w 27"/>
                <a:gd name="T29" fmla="*/ 12 h 88"/>
                <a:gd name="T30" fmla="*/ 7 w 27"/>
                <a:gd name="T31" fmla="*/ 8 h 88"/>
                <a:gd name="T32" fmla="*/ 3 w 27"/>
                <a:gd name="T33" fmla="*/ 4 h 88"/>
                <a:gd name="T34" fmla="*/ 0 w 27"/>
                <a:gd name="T35" fmla="*/ 0 h 88"/>
                <a:gd name="T36" fmla="*/ 4 w 27"/>
                <a:gd name="T37" fmla="*/ 3 h 88"/>
                <a:gd name="T38" fmla="*/ 7 w 27"/>
                <a:gd name="T39" fmla="*/ 7 h 88"/>
                <a:gd name="T40" fmla="*/ 11 w 27"/>
                <a:gd name="T41" fmla="*/ 10 h 88"/>
                <a:gd name="T42" fmla="*/ 14 w 27"/>
                <a:gd name="T43" fmla="*/ 14 h 88"/>
                <a:gd name="T44" fmla="*/ 16 w 27"/>
                <a:gd name="T45" fmla="*/ 19 h 88"/>
                <a:gd name="T46" fmla="*/ 19 w 27"/>
                <a:gd name="T47" fmla="*/ 24 h 88"/>
                <a:gd name="T48" fmla="*/ 20 w 27"/>
                <a:gd name="T49" fmla="*/ 29 h 88"/>
                <a:gd name="T50" fmla="*/ 22 w 27"/>
                <a:gd name="T51" fmla="*/ 35 h 88"/>
                <a:gd name="T52" fmla="*/ 24 w 27"/>
                <a:gd name="T53" fmla="*/ 40 h 88"/>
                <a:gd name="T54" fmla="*/ 24 w 27"/>
                <a:gd name="T55" fmla="*/ 46 h 88"/>
                <a:gd name="T56" fmla="*/ 25 w 27"/>
                <a:gd name="T57" fmla="*/ 51 h 88"/>
                <a:gd name="T58" fmla="*/ 26 w 27"/>
                <a:gd name="T59" fmla="*/ 58 h 88"/>
                <a:gd name="T60" fmla="*/ 26 w 27"/>
                <a:gd name="T61" fmla="*/ 64 h 88"/>
                <a:gd name="T62" fmla="*/ 26 w 27"/>
                <a:gd name="T63" fmla="*/ 69 h 88"/>
                <a:gd name="T64" fmla="*/ 26 w 27"/>
                <a:gd name="T65" fmla="*/ 76 h 88"/>
                <a:gd name="T66" fmla="*/ 26 w 27"/>
                <a:gd name="T67" fmla="*/ 81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88"/>
                <a:gd name="T104" fmla="*/ 27 w 2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88">
                  <a:moveTo>
                    <a:pt x="26" y="81"/>
                  </a:moveTo>
                  <a:lnTo>
                    <a:pt x="24" y="87"/>
                  </a:lnTo>
                  <a:lnTo>
                    <a:pt x="24" y="81"/>
                  </a:lnTo>
                  <a:lnTo>
                    <a:pt x="24" y="75"/>
                  </a:lnTo>
                  <a:lnTo>
                    <a:pt x="24" y="69"/>
                  </a:lnTo>
                  <a:lnTo>
                    <a:pt x="24" y="63"/>
                  </a:lnTo>
                  <a:lnTo>
                    <a:pt x="24" y="57"/>
                  </a:lnTo>
                  <a:lnTo>
                    <a:pt x="23" y="51"/>
                  </a:lnTo>
                  <a:lnTo>
                    <a:pt x="22" y="45"/>
                  </a:lnTo>
                  <a:lnTo>
                    <a:pt x="20" y="39"/>
                  </a:lnTo>
                  <a:lnTo>
                    <a:pt x="19" y="34"/>
                  </a:lnTo>
                  <a:lnTo>
                    <a:pt x="17" y="28"/>
                  </a:lnTo>
                  <a:lnTo>
                    <a:pt x="15" y="22"/>
                  </a:lnTo>
                  <a:lnTo>
                    <a:pt x="12" y="18"/>
                  </a:lnTo>
                  <a:lnTo>
                    <a:pt x="10" y="12"/>
                  </a:lnTo>
                  <a:lnTo>
                    <a:pt x="7" y="8"/>
                  </a:lnTo>
                  <a:lnTo>
                    <a:pt x="3" y="4"/>
                  </a:lnTo>
                  <a:lnTo>
                    <a:pt x="0" y="0"/>
                  </a:lnTo>
                  <a:lnTo>
                    <a:pt x="4" y="3"/>
                  </a:lnTo>
                  <a:lnTo>
                    <a:pt x="7" y="7"/>
                  </a:lnTo>
                  <a:lnTo>
                    <a:pt x="11" y="10"/>
                  </a:lnTo>
                  <a:lnTo>
                    <a:pt x="14" y="14"/>
                  </a:lnTo>
                  <a:lnTo>
                    <a:pt x="16" y="19"/>
                  </a:lnTo>
                  <a:lnTo>
                    <a:pt x="19" y="24"/>
                  </a:lnTo>
                  <a:lnTo>
                    <a:pt x="20" y="29"/>
                  </a:lnTo>
                  <a:lnTo>
                    <a:pt x="22" y="35"/>
                  </a:lnTo>
                  <a:lnTo>
                    <a:pt x="24" y="40"/>
                  </a:lnTo>
                  <a:lnTo>
                    <a:pt x="24" y="46"/>
                  </a:lnTo>
                  <a:lnTo>
                    <a:pt x="25" y="51"/>
                  </a:lnTo>
                  <a:lnTo>
                    <a:pt x="26" y="58"/>
                  </a:lnTo>
                  <a:lnTo>
                    <a:pt x="26" y="64"/>
                  </a:lnTo>
                  <a:lnTo>
                    <a:pt x="26" y="69"/>
                  </a:lnTo>
                  <a:lnTo>
                    <a:pt x="26" y="76"/>
                  </a:lnTo>
                  <a:lnTo>
                    <a:pt x="26" y="81"/>
                  </a:lnTo>
                </a:path>
              </a:pathLst>
            </a:custGeom>
            <a:solidFill>
              <a:srgbClr val="CCCCCC"/>
            </a:solidFill>
            <a:ln w="9525">
              <a:noFill/>
              <a:miter lim="800000"/>
              <a:headEnd/>
              <a:tailEnd/>
            </a:ln>
          </p:spPr>
          <p:txBody>
            <a:bodyPr/>
            <a:lstStyle/>
            <a:p>
              <a:endParaRPr lang="en-US"/>
            </a:p>
          </p:txBody>
        </p:sp>
        <p:sp>
          <p:nvSpPr>
            <p:cNvPr id="5527690" name="Freeform 21"/>
            <p:cNvSpPr>
              <a:spLocks/>
            </p:cNvSpPr>
            <p:nvPr/>
          </p:nvSpPr>
          <p:spPr bwMode="auto">
            <a:xfrm>
              <a:off x="1047" y="2902"/>
              <a:ext cx="34" cy="27"/>
            </a:xfrm>
            <a:custGeom>
              <a:avLst/>
              <a:gdLst>
                <a:gd name="T0" fmla="*/ 33 w 34"/>
                <a:gd name="T1" fmla="*/ 20 h 27"/>
                <a:gd name="T2" fmla="*/ 32 w 34"/>
                <a:gd name="T3" fmla="*/ 19 h 27"/>
                <a:gd name="T4" fmla="*/ 30 w 34"/>
                <a:gd name="T5" fmla="*/ 18 h 27"/>
                <a:gd name="T6" fmla="*/ 29 w 34"/>
                <a:gd name="T7" fmla="*/ 18 h 27"/>
                <a:gd name="T8" fmla="*/ 27 w 34"/>
                <a:gd name="T9" fmla="*/ 18 h 27"/>
                <a:gd name="T10" fmla="*/ 26 w 34"/>
                <a:gd name="T11" fmla="*/ 18 h 27"/>
                <a:gd name="T12" fmla="*/ 25 w 34"/>
                <a:gd name="T13" fmla="*/ 18 h 27"/>
                <a:gd name="T14" fmla="*/ 23 w 34"/>
                <a:gd name="T15" fmla="*/ 19 h 27"/>
                <a:gd name="T16" fmla="*/ 22 w 34"/>
                <a:gd name="T17" fmla="*/ 20 h 27"/>
                <a:gd name="T18" fmla="*/ 20 w 34"/>
                <a:gd name="T19" fmla="*/ 21 h 27"/>
                <a:gd name="T20" fmla="*/ 18 w 34"/>
                <a:gd name="T21" fmla="*/ 22 h 27"/>
                <a:gd name="T22" fmla="*/ 16 w 34"/>
                <a:gd name="T23" fmla="*/ 23 h 27"/>
                <a:gd name="T24" fmla="*/ 14 w 34"/>
                <a:gd name="T25" fmla="*/ 23 h 27"/>
                <a:gd name="T26" fmla="*/ 12 w 34"/>
                <a:gd name="T27" fmla="*/ 24 h 27"/>
                <a:gd name="T28" fmla="*/ 10 w 34"/>
                <a:gd name="T29" fmla="*/ 24 h 27"/>
                <a:gd name="T30" fmla="*/ 8 w 34"/>
                <a:gd name="T31" fmla="*/ 25 h 27"/>
                <a:gd name="T32" fmla="*/ 6 w 34"/>
                <a:gd name="T33" fmla="*/ 26 h 27"/>
                <a:gd name="T34" fmla="*/ 5 w 34"/>
                <a:gd name="T35" fmla="*/ 26 h 27"/>
                <a:gd name="T36" fmla="*/ 3 w 34"/>
                <a:gd name="T37" fmla="*/ 26 h 27"/>
                <a:gd name="T38" fmla="*/ 3 w 34"/>
                <a:gd name="T39" fmla="*/ 25 h 27"/>
                <a:gd name="T40" fmla="*/ 3 w 34"/>
                <a:gd name="T41" fmla="*/ 24 h 27"/>
                <a:gd name="T42" fmla="*/ 2 w 34"/>
                <a:gd name="T43" fmla="*/ 23 h 27"/>
                <a:gd name="T44" fmla="*/ 2 w 34"/>
                <a:gd name="T45" fmla="*/ 22 h 27"/>
                <a:gd name="T46" fmla="*/ 1 w 34"/>
                <a:gd name="T47" fmla="*/ 20 h 27"/>
                <a:gd name="T48" fmla="*/ 0 w 34"/>
                <a:gd name="T49" fmla="*/ 20 h 27"/>
                <a:gd name="T50" fmla="*/ 1 w 34"/>
                <a:gd name="T51" fmla="*/ 19 h 27"/>
                <a:gd name="T52" fmla="*/ 3 w 34"/>
                <a:gd name="T53" fmla="*/ 17 h 27"/>
                <a:gd name="T54" fmla="*/ 3 w 34"/>
                <a:gd name="T55" fmla="*/ 16 h 27"/>
                <a:gd name="T56" fmla="*/ 5 w 34"/>
                <a:gd name="T57" fmla="*/ 15 h 27"/>
                <a:gd name="T58" fmla="*/ 6 w 34"/>
                <a:gd name="T59" fmla="*/ 15 h 27"/>
                <a:gd name="T60" fmla="*/ 8 w 34"/>
                <a:gd name="T61" fmla="*/ 14 h 27"/>
                <a:gd name="T62" fmla="*/ 9 w 34"/>
                <a:gd name="T63" fmla="*/ 13 h 27"/>
                <a:gd name="T64" fmla="*/ 10 w 34"/>
                <a:gd name="T65" fmla="*/ 12 h 27"/>
                <a:gd name="T66" fmla="*/ 12 w 34"/>
                <a:gd name="T67" fmla="*/ 11 h 27"/>
                <a:gd name="T68" fmla="*/ 13 w 34"/>
                <a:gd name="T69" fmla="*/ 9 h 27"/>
                <a:gd name="T70" fmla="*/ 14 w 34"/>
                <a:gd name="T71" fmla="*/ 7 h 27"/>
                <a:gd name="T72" fmla="*/ 15 w 34"/>
                <a:gd name="T73" fmla="*/ 5 h 27"/>
                <a:gd name="T74" fmla="*/ 17 w 34"/>
                <a:gd name="T75" fmla="*/ 3 h 27"/>
                <a:gd name="T76" fmla="*/ 18 w 34"/>
                <a:gd name="T77" fmla="*/ 2 h 27"/>
                <a:gd name="T78" fmla="*/ 20 w 34"/>
                <a:gd name="T79" fmla="*/ 1 h 27"/>
                <a:gd name="T80" fmla="*/ 22 w 34"/>
                <a:gd name="T81" fmla="*/ 0 h 27"/>
                <a:gd name="T82" fmla="*/ 33 w 34"/>
                <a:gd name="T83" fmla="*/ 2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27"/>
                <a:gd name="T128" fmla="*/ 34 w 34"/>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27">
                  <a:moveTo>
                    <a:pt x="33" y="20"/>
                  </a:moveTo>
                  <a:lnTo>
                    <a:pt x="32" y="19"/>
                  </a:lnTo>
                  <a:lnTo>
                    <a:pt x="30" y="18"/>
                  </a:lnTo>
                  <a:lnTo>
                    <a:pt x="29" y="18"/>
                  </a:lnTo>
                  <a:lnTo>
                    <a:pt x="27" y="18"/>
                  </a:lnTo>
                  <a:lnTo>
                    <a:pt x="26" y="18"/>
                  </a:lnTo>
                  <a:lnTo>
                    <a:pt x="25" y="18"/>
                  </a:lnTo>
                  <a:lnTo>
                    <a:pt x="23" y="19"/>
                  </a:lnTo>
                  <a:lnTo>
                    <a:pt x="22" y="20"/>
                  </a:lnTo>
                  <a:lnTo>
                    <a:pt x="20" y="21"/>
                  </a:lnTo>
                  <a:lnTo>
                    <a:pt x="18" y="22"/>
                  </a:lnTo>
                  <a:lnTo>
                    <a:pt x="16" y="23"/>
                  </a:lnTo>
                  <a:lnTo>
                    <a:pt x="14" y="23"/>
                  </a:lnTo>
                  <a:lnTo>
                    <a:pt x="12" y="24"/>
                  </a:lnTo>
                  <a:lnTo>
                    <a:pt x="10" y="24"/>
                  </a:lnTo>
                  <a:lnTo>
                    <a:pt x="8" y="25"/>
                  </a:lnTo>
                  <a:lnTo>
                    <a:pt x="6" y="26"/>
                  </a:lnTo>
                  <a:lnTo>
                    <a:pt x="5" y="26"/>
                  </a:lnTo>
                  <a:lnTo>
                    <a:pt x="3" y="26"/>
                  </a:lnTo>
                  <a:lnTo>
                    <a:pt x="3" y="25"/>
                  </a:lnTo>
                  <a:lnTo>
                    <a:pt x="3" y="24"/>
                  </a:lnTo>
                  <a:lnTo>
                    <a:pt x="2" y="23"/>
                  </a:lnTo>
                  <a:lnTo>
                    <a:pt x="2" y="22"/>
                  </a:lnTo>
                  <a:lnTo>
                    <a:pt x="1" y="20"/>
                  </a:lnTo>
                  <a:lnTo>
                    <a:pt x="0" y="20"/>
                  </a:lnTo>
                  <a:lnTo>
                    <a:pt x="1" y="19"/>
                  </a:lnTo>
                  <a:lnTo>
                    <a:pt x="3" y="17"/>
                  </a:lnTo>
                  <a:lnTo>
                    <a:pt x="3" y="16"/>
                  </a:lnTo>
                  <a:lnTo>
                    <a:pt x="5" y="15"/>
                  </a:lnTo>
                  <a:lnTo>
                    <a:pt x="6" y="15"/>
                  </a:lnTo>
                  <a:lnTo>
                    <a:pt x="8" y="14"/>
                  </a:lnTo>
                  <a:lnTo>
                    <a:pt x="9" y="13"/>
                  </a:lnTo>
                  <a:lnTo>
                    <a:pt x="10" y="12"/>
                  </a:lnTo>
                  <a:lnTo>
                    <a:pt x="12" y="11"/>
                  </a:lnTo>
                  <a:lnTo>
                    <a:pt x="13" y="9"/>
                  </a:lnTo>
                  <a:lnTo>
                    <a:pt x="14" y="7"/>
                  </a:lnTo>
                  <a:lnTo>
                    <a:pt x="15" y="5"/>
                  </a:lnTo>
                  <a:lnTo>
                    <a:pt x="17" y="3"/>
                  </a:lnTo>
                  <a:lnTo>
                    <a:pt x="18" y="2"/>
                  </a:lnTo>
                  <a:lnTo>
                    <a:pt x="20" y="1"/>
                  </a:lnTo>
                  <a:lnTo>
                    <a:pt x="22" y="0"/>
                  </a:lnTo>
                  <a:lnTo>
                    <a:pt x="33" y="20"/>
                  </a:lnTo>
                </a:path>
              </a:pathLst>
            </a:custGeom>
            <a:solidFill>
              <a:srgbClr val="B5B5B5"/>
            </a:solidFill>
            <a:ln w="9525">
              <a:noFill/>
              <a:miter lim="800000"/>
              <a:headEnd/>
              <a:tailEnd/>
            </a:ln>
          </p:spPr>
          <p:txBody>
            <a:bodyPr/>
            <a:lstStyle/>
            <a:p>
              <a:endParaRPr lang="en-US"/>
            </a:p>
          </p:txBody>
        </p:sp>
        <p:sp>
          <p:nvSpPr>
            <p:cNvPr id="5527691" name="Freeform 22"/>
            <p:cNvSpPr>
              <a:spLocks/>
            </p:cNvSpPr>
            <p:nvPr/>
          </p:nvSpPr>
          <p:spPr bwMode="auto">
            <a:xfrm>
              <a:off x="992" y="2913"/>
              <a:ext cx="46" cy="60"/>
            </a:xfrm>
            <a:custGeom>
              <a:avLst/>
              <a:gdLst>
                <a:gd name="T0" fmla="*/ 33 w 46"/>
                <a:gd name="T1" fmla="*/ 4 h 60"/>
                <a:gd name="T2" fmla="*/ 34 w 46"/>
                <a:gd name="T3" fmla="*/ 5 h 60"/>
                <a:gd name="T4" fmla="*/ 36 w 46"/>
                <a:gd name="T5" fmla="*/ 7 h 60"/>
                <a:gd name="T6" fmla="*/ 38 w 46"/>
                <a:gd name="T7" fmla="*/ 9 h 60"/>
                <a:gd name="T8" fmla="*/ 40 w 46"/>
                <a:gd name="T9" fmla="*/ 11 h 60"/>
                <a:gd name="T10" fmla="*/ 41 w 46"/>
                <a:gd name="T11" fmla="*/ 14 h 60"/>
                <a:gd name="T12" fmla="*/ 41 w 46"/>
                <a:gd name="T13" fmla="*/ 15 h 60"/>
                <a:gd name="T14" fmla="*/ 42 w 46"/>
                <a:gd name="T15" fmla="*/ 17 h 60"/>
                <a:gd name="T16" fmla="*/ 43 w 46"/>
                <a:gd name="T17" fmla="*/ 20 h 60"/>
                <a:gd name="T18" fmla="*/ 44 w 46"/>
                <a:gd name="T19" fmla="*/ 23 h 60"/>
                <a:gd name="T20" fmla="*/ 44 w 46"/>
                <a:gd name="T21" fmla="*/ 25 h 60"/>
                <a:gd name="T22" fmla="*/ 45 w 46"/>
                <a:gd name="T23" fmla="*/ 27 h 60"/>
                <a:gd name="T24" fmla="*/ 45 w 46"/>
                <a:gd name="T25" fmla="*/ 30 h 60"/>
                <a:gd name="T26" fmla="*/ 45 w 46"/>
                <a:gd name="T27" fmla="*/ 32 h 60"/>
                <a:gd name="T28" fmla="*/ 45 w 46"/>
                <a:gd name="T29" fmla="*/ 34 h 60"/>
                <a:gd name="T30" fmla="*/ 45 w 46"/>
                <a:gd name="T31" fmla="*/ 37 h 60"/>
                <a:gd name="T32" fmla="*/ 44 w 46"/>
                <a:gd name="T33" fmla="*/ 40 h 60"/>
                <a:gd name="T34" fmla="*/ 43 w 46"/>
                <a:gd name="T35" fmla="*/ 43 h 60"/>
                <a:gd name="T36" fmla="*/ 42 w 46"/>
                <a:gd name="T37" fmla="*/ 45 h 60"/>
                <a:gd name="T38" fmla="*/ 41 w 46"/>
                <a:gd name="T39" fmla="*/ 48 h 60"/>
                <a:gd name="T40" fmla="*/ 39 w 46"/>
                <a:gd name="T41" fmla="*/ 50 h 60"/>
                <a:gd name="T42" fmla="*/ 37 w 46"/>
                <a:gd name="T43" fmla="*/ 52 h 60"/>
                <a:gd name="T44" fmla="*/ 35 w 46"/>
                <a:gd name="T45" fmla="*/ 54 h 60"/>
                <a:gd name="T46" fmla="*/ 33 w 46"/>
                <a:gd name="T47" fmla="*/ 56 h 60"/>
                <a:gd name="T48" fmla="*/ 31 w 46"/>
                <a:gd name="T49" fmla="*/ 58 h 60"/>
                <a:gd name="T50" fmla="*/ 27 w 46"/>
                <a:gd name="T51" fmla="*/ 58 h 60"/>
                <a:gd name="T52" fmla="*/ 25 w 46"/>
                <a:gd name="T53" fmla="*/ 59 h 60"/>
                <a:gd name="T54" fmla="*/ 21 w 46"/>
                <a:gd name="T55" fmla="*/ 58 h 60"/>
                <a:gd name="T56" fmla="*/ 19 w 46"/>
                <a:gd name="T57" fmla="*/ 57 h 60"/>
                <a:gd name="T58" fmla="*/ 16 w 46"/>
                <a:gd name="T59" fmla="*/ 56 h 60"/>
                <a:gd name="T60" fmla="*/ 13 w 46"/>
                <a:gd name="T61" fmla="*/ 55 h 60"/>
                <a:gd name="T62" fmla="*/ 11 w 46"/>
                <a:gd name="T63" fmla="*/ 54 h 60"/>
                <a:gd name="T64" fmla="*/ 9 w 46"/>
                <a:gd name="T65" fmla="*/ 52 h 60"/>
                <a:gd name="T66" fmla="*/ 5 w 46"/>
                <a:gd name="T67" fmla="*/ 49 h 60"/>
                <a:gd name="T68" fmla="*/ 4 w 46"/>
                <a:gd name="T69" fmla="*/ 46 h 60"/>
                <a:gd name="T70" fmla="*/ 3 w 46"/>
                <a:gd name="T71" fmla="*/ 43 h 60"/>
                <a:gd name="T72" fmla="*/ 2 w 46"/>
                <a:gd name="T73" fmla="*/ 38 h 60"/>
                <a:gd name="T74" fmla="*/ 1 w 46"/>
                <a:gd name="T75" fmla="*/ 34 h 60"/>
                <a:gd name="T76" fmla="*/ 1 w 46"/>
                <a:gd name="T77" fmla="*/ 30 h 60"/>
                <a:gd name="T78" fmla="*/ 0 w 46"/>
                <a:gd name="T79" fmla="*/ 25 h 60"/>
                <a:gd name="T80" fmla="*/ 0 w 46"/>
                <a:gd name="T81" fmla="*/ 22 h 60"/>
                <a:gd name="T82" fmla="*/ 1 w 46"/>
                <a:gd name="T83" fmla="*/ 18 h 60"/>
                <a:gd name="T84" fmla="*/ 2 w 46"/>
                <a:gd name="T85" fmla="*/ 15 h 60"/>
                <a:gd name="T86" fmla="*/ 3 w 46"/>
                <a:gd name="T87" fmla="*/ 12 h 60"/>
                <a:gd name="T88" fmla="*/ 4 w 46"/>
                <a:gd name="T89" fmla="*/ 9 h 60"/>
                <a:gd name="T90" fmla="*/ 5 w 46"/>
                <a:gd name="T91" fmla="*/ 6 h 60"/>
                <a:gd name="T92" fmla="*/ 7 w 46"/>
                <a:gd name="T93" fmla="*/ 5 h 60"/>
                <a:gd name="T94" fmla="*/ 9 w 46"/>
                <a:gd name="T95" fmla="*/ 2 h 60"/>
                <a:gd name="T96" fmla="*/ 12 w 46"/>
                <a:gd name="T97" fmla="*/ 1 h 60"/>
                <a:gd name="T98" fmla="*/ 15 w 46"/>
                <a:gd name="T99" fmla="*/ 1 h 60"/>
                <a:gd name="T100" fmla="*/ 18 w 46"/>
                <a:gd name="T101" fmla="*/ 0 h 60"/>
                <a:gd name="T102" fmla="*/ 20 w 46"/>
                <a:gd name="T103" fmla="*/ 0 h 60"/>
                <a:gd name="T104" fmla="*/ 23 w 46"/>
                <a:gd name="T105" fmla="*/ 0 h 60"/>
                <a:gd name="T106" fmla="*/ 26 w 46"/>
                <a:gd name="T107" fmla="*/ 0 h 60"/>
                <a:gd name="T108" fmla="*/ 28 w 46"/>
                <a:gd name="T109" fmla="*/ 1 h 60"/>
                <a:gd name="T110" fmla="*/ 31 w 46"/>
                <a:gd name="T111" fmla="*/ 2 h 60"/>
                <a:gd name="T112" fmla="*/ 33 w 46"/>
                <a:gd name="T113" fmla="*/ 4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60"/>
                <a:gd name="T173" fmla="*/ 46 w 46"/>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60">
                  <a:moveTo>
                    <a:pt x="33" y="4"/>
                  </a:moveTo>
                  <a:lnTo>
                    <a:pt x="34" y="5"/>
                  </a:lnTo>
                  <a:lnTo>
                    <a:pt x="36" y="7"/>
                  </a:lnTo>
                  <a:lnTo>
                    <a:pt x="38" y="9"/>
                  </a:lnTo>
                  <a:lnTo>
                    <a:pt x="40" y="11"/>
                  </a:lnTo>
                  <a:lnTo>
                    <a:pt x="41" y="14"/>
                  </a:lnTo>
                  <a:lnTo>
                    <a:pt x="41" y="15"/>
                  </a:lnTo>
                  <a:lnTo>
                    <a:pt x="42" y="17"/>
                  </a:lnTo>
                  <a:lnTo>
                    <a:pt x="43" y="20"/>
                  </a:lnTo>
                  <a:lnTo>
                    <a:pt x="44" y="23"/>
                  </a:lnTo>
                  <a:lnTo>
                    <a:pt x="44" y="25"/>
                  </a:lnTo>
                  <a:lnTo>
                    <a:pt x="45" y="27"/>
                  </a:lnTo>
                  <a:lnTo>
                    <a:pt x="45" y="30"/>
                  </a:lnTo>
                  <a:lnTo>
                    <a:pt x="45" y="32"/>
                  </a:lnTo>
                  <a:lnTo>
                    <a:pt x="45" y="34"/>
                  </a:lnTo>
                  <a:lnTo>
                    <a:pt x="45" y="37"/>
                  </a:lnTo>
                  <a:lnTo>
                    <a:pt x="44" y="40"/>
                  </a:lnTo>
                  <a:lnTo>
                    <a:pt x="43" y="43"/>
                  </a:lnTo>
                  <a:lnTo>
                    <a:pt x="42" y="45"/>
                  </a:lnTo>
                  <a:lnTo>
                    <a:pt x="41" y="48"/>
                  </a:lnTo>
                  <a:lnTo>
                    <a:pt x="39" y="50"/>
                  </a:lnTo>
                  <a:lnTo>
                    <a:pt x="37" y="52"/>
                  </a:lnTo>
                  <a:lnTo>
                    <a:pt x="35" y="54"/>
                  </a:lnTo>
                  <a:lnTo>
                    <a:pt x="33" y="56"/>
                  </a:lnTo>
                  <a:lnTo>
                    <a:pt x="31" y="58"/>
                  </a:lnTo>
                  <a:lnTo>
                    <a:pt x="27" y="58"/>
                  </a:lnTo>
                  <a:lnTo>
                    <a:pt x="25" y="59"/>
                  </a:lnTo>
                  <a:lnTo>
                    <a:pt x="21" y="58"/>
                  </a:lnTo>
                  <a:lnTo>
                    <a:pt x="19" y="57"/>
                  </a:lnTo>
                  <a:lnTo>
                    <a:pt x="16" y="56"/>
                  </a:lnTo>
                  <a:lnTo>
                    <a:pt x="13" y="55"/>
                  </a:lnTo>
                  <a:lnTo>
                    <a:pt x="11" y="54"/>
                  </a:lnTo>
                  <a:lnTo>
                    <a:pt x="9" y="52"/>
                  </a:lnTo>
                  <a:lnTo>
                    <a:pt x="5" y="49"/>
                  </a:lnTo>
                  <a:lnTo>
                    <a:pt x="4" y="46"/>
                  </a:lnTo>
                  <a:lnTo>
                    <a:pt x="3" y="43"/>
                  </a:lnTo>
                  <a:lnTo>
                    <a:pt x="2" y="38"/>
                  </a:lnTo>
                  <a:lnTo>
                    <a:pt x="1" y="34"/>
                  </a:lnTo>
                  <a:lnTo>
                    <a:pt x="1" y="30"/>
                  </a:lnTo>
                  <a:lnTo>
                    <a:pt x="0" y="25"/>
                  </a:lnTo>
                  <a:lnTo>
                    <a:pt x="0" y="22"/>
                  </a:lnTo>
                  <a:lnTo>
                    <a:pt x="1" y="18"/>
                  </a:lnTo>
                  <a:lnTo>
                    <a:pt x="2" y="15"/>
                  </a:lnTo>
                  <a:lnTo>
                    <a:pt x="3" y="12"/>
                  </a:lnTo>
                  <a:lnTo>
                    <a:pt x="4" y="9"/>
                  </a:lnTo>
                  <a:lnTo>
                    <a:pt x="5" y="6"/>
                  </a:lnTo>
                  <a:lnTo>
                    <a:pt x="7" y="5"/>
                  </a:lnTo>
                  <a:lnTo>
                    <a:pt x="9" y="2"/>
                  </a:lnTo>
                  <a:lnTo>
                    <a:pt x="12" y="1"/>
                  </a:lnTo>
                  <a:lnTo>
                    <a:pt x="15" y="1"/>
                  </a:lnTo>
                  <a:lnTo>
                    <a:pt x="18" y="0"/>
                  </a:lnTo>
                  <a:lnTo>
                    <a:pt x="20" y="0"/>
                  </a:lnTo>
                  <a:lnTo>
                    <a:pt x="23" y="0"/>
                  </a:lnTo>
                  <a:lnTo>
                    <a:pt x="26" y="0"/>
                  </a:lnTo>
                  <a:lnTo>
                    <a:pt x="28" y="1"/>
                  </a:lnTo>
                  <a:lnTo>
                    <a:pt x="31" y="2"/>
                  </a:lnTo>
                  <a:lnTo>
                    <a:pt x="33" y="4"/>
                  </a:lnTo>
                </a:path>
              </a:pathLst>
            </a:custGeom>
            <a:solidFill>
              <a:srgbClr val="000000"/>
            </a:solidFill>
            <a:ln w="9525">
              <a:noFill/>
              <a:miter lim="800000"/>
              <a:headEnd/>
              <a:tailEnd/>
            </a:ln>
          </p:spPr>
          <p:txBody>
            <a:bodyPr/>
            <a:lstStyle/>
            <a:p>
              <a:endParaRPr lang="en-US"/>
            </a:p>
          </p:txBody>
        </p:sp>
        <p:sp>
          <p:nvSpPr>
            <p:cNvPr id="5527692" name="Freeform 23"/>
            <p:cNvSpPr>
              <a:spLocks/>
            </p:cNvSpPr>
            <p:nvPr/>
          </p:nvSpPr>
          <p:spPr bwMode="auto">
            <a:xfrm>
              <a:off x="1001" y="2915"/>
              <a:ext cx="35" cy="44"/>
            </a:xfrm>
            <a:custGeom>
              <a:avLst/>
              <a:gdLst>
                <a:gd name="T0" fmla="*/ 24 w 35"/>
                <a:gd name="T1" fmla="*/ 5 h 44"/>
                <a:gd name="T2" fmla="*/ 29 w 35"/>
                <a:gd name="T3" fmla="*/ 11 h 44"/>
                <a:gd name="T4" fmla="*/ 32 w 35"/>
                <a:gd name="T5" fmla="*/ 18 h 44"/>
                <a:gd name="T6" fmla="*/ 34 w 35"/>
                <a:gd name="T7" fmla="*/ 26 h 44"/>
                <a:gd name="T8" fmla="*/ 31 w 35"/>
                <a:gd name="T9" fmla="*/ 30 h 44"/>
                <a:gd name="T10" fmla="*/ 26 w 35"/>
                <a:gd name="T11" fmla="*/ 27 h 44"/>
                <a:gd name="T12" fmla="*/ 20 w 35"/>
                <a:gd name="T13" fmla="*/ 24 h 44"/>
                <a:gd name="T14" fmla="*/ 16 w 35"/>
                <a:gd name="T15" fmla="*/ 20 h 44"/>
                <a:gd name="T16" fmla="*/ 14 w 35"/>
                <a:gd name="T17" fmla="*/ 19 h 44"/>
                <a:gd name="T18" fmla="*/ 14 w 35"/>
                <a:gd name="T19" fmla="*/ 21 h 44"/>
                <a:gd name="T20" fmla="*/ 15 w 35"/>
                <a:gd name="T21" fmla="*/ 24 h 44"/>
                <a:gd name="T22" fmla="*/ 17 w 35"/>
                <a:gd name="T23" fmla="*/ 25 h 44"/>
                <a:gd name="T24" fmla="*/ 16 w 35"/>
                <a:gd name="T25" fmla="*/ 26 h 44"/>
                <a:gd name="T26" fmla="*/ 14 w 35"/>
                <a:gd name="T27" fmla="*/ 25 h 44"/>
                <a:gd name="T28" fmla="*/ 13 w 35"/>
                <a:gd name="T29" fmla="*/ 25 h 44"/>
                <a:gd name="T30" fmla="*/ 11 w 35"/>
                <a:gd name="T31" fmla="*/ 25 h 44"/>
                <a:gd name="T32" fmla="*/ 14 w 35"/>
                <a:gd name="T33" fmla="*/ 30 h 44"/>
                <a:gd name="T34" fmla="*/ 11 w 35"/>
                <a:gd name="T35" fmla="*/ 30 h 44"/>
                <a:gd name="T36" fmla="*/ 9 w 35"/>
                <a:gd name="T37" fmla="*/ 32 h 44"/>
                <a:gd name="T38" fmla="*/ 9 w 35"/>
                <a:gd name="T39" fmla="*/ 33 h 44"/>
                <a:gd name="T40" fmla="*/ 11 w 35"/>
                <a:gd name="T41" fmla="*/ 35 h 44"/>
                <a:gd name="T42" fmla="*/ 13 w 35"/>
                <a:gd name="T43" fmla="*/ 37 h 44"/>
                <a:gd name="T44" fmla="*/ 14 w 35"/>
                <a:gd name="T45" fmla="*/ 39 h 44"/>
                <a:gd name="T46" fmla="*/ 12 w 35"/>
                <a:gd name="T47" fmla="*/ 40 h 44"/>
                <a:gd name="T48" fmla="*/ 10 w 35"/>
                <a:gd name="T49" fmla="*/ 41 h 44"/>
                <a:gd name="T50" fmla="*/ 9 w 35"/>
                <a:gd name="T51" fmla="*/ 41 h 44"/>
                <a:gd name="T52" fmla="*/ 6 w 35"/>
                <a:gd name="T53" fmla="*/ 43 h 44"/>
                <a:gd name="T54" fmla="*/ 4 w 35"/>
                <a:gd name="T55" fmla="*/ 39 h 44"/>
                <a:gd name="T56" fmla="*/ 3 w 35"/>
                <a:gd name="T57" fmla="*/ 35 h 44"/>
                <a:gd name="T58" fmla="*/ 1 w 35"/>
                <a:gd name="T59" fmla="*/ 30 h 44"/>
                <a:gd name="T60" fmla="*/ 0 w 35"/>
                <a:gd name="T61" fmla="*/ 25 h 44"/>
                <a:gd name="T62" fmla="*/ 0 w 35"/>
                <a:gd name="T63" fmla="*/ 19 h 44"/>
                <a:gd name="T64" fmla="*/ 1 w 35"/>
                <a:gd name="T65" fmla="*/ 14 h 44"/>
                <a:gd name="T66" fmla="*/ 2 w 35"/>
                <a:gd name="T67" fmla="*/ 9 h 44"/>
                <a:gd name="T68" fmla="*/ 3 w 35"/>
                <a:gd name="T69" fmla="*/ 4 h 44"/>
                <a:gd name="T70" fmla="*/ 8 w 35"/>
                <a:gd name="T71" fmla="*/ 1 h 44"/>
                <a:gd name="T72" fmla="*/ 12 w 35"/>
                <a:gd name="T73" fmla="*/ 0 h 44"/>
                <a:gd name="T74" fmla="*/ 17 w 35"/>
                <a:gd name="T75" fmla="*/ 1 h 44"/>
                <a:gd name="T76" fmla="*/ 21 w 35"/>
                <a:gd name="T77" fmla="*/ 2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44"/>
                <a:gd name="T119" fmla="*/ 35 w 35"/>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44">
                  <a:moveTo>
                    <a:pt x="21" y="2"/>
                  </a:moveTo>
                  <a:lnTo>
                    <a:pt x="24" y="5"/>
                  </a:lnTo>
                  <a:lnTo>
                    <a:pt x="26" y="8"/>
                  </a:lnTo>
                  <a:lnTo>
                    <a:pt x="29" y="11"/>
                  </a:lnTo>
                  <a:lnTo>
                    <a:pt x="31" y="15"/>
                  </a:lnTo>
                  <a:lnTo>
                    <a:pt x="32" y="18"/>
                  </a:lnTo>
                  <a:lnTo>
                    <a:pt x="33" y="22"/>
                  </a:lnTo>
                  <a:lnTo>
                    <a:pt x="34" y="26"/>
                  </a:lnTo>
                  <a:lnTo>
                    <a:pt x="34" y="30"/>
                  </a:lnTo>
                  <a:lnTo>
                    <a:pt x="31" y="30"/>
                  </a:lnTo>
                  <a:lnTo>
                    <a:pt x="28" y="29"/>
                  </a:lnTo>
                  <a:lnTo>
                    <a:pt x="26" y="27"/>
                  </a:lnTo>
                  <a:lnTo>
                    <a:pt x="23" y="25"/>
                  </a:lnTo>
                  <a:lnTo>
                    <a:pt x="20" y="24"/>
                  </a:lnTo>
                  <a:lnTo>
                    <a:pt x="19" y="22"/>
                  </a:lnTo>
                  <a:lnTo>
                    <a:pt x="16" y="20"/>
                  </a:lnTo>
                  <a:lnTo>
                    <a:pt x="14" y="18"/>
                  </a:lnTo>
                  <a:lnTo>
                    <a:pt x="14" y="19"/>
                  </a:lnTo>
                  <a:lnTo>
                    <a:pt x="14" y="20"/>
                  </a:lnTo>
                  <a:lnTo>
                    <a:pt x="14" y="21"/>
                  </a:lnTo>
                  <a:lnTo>
                    <a:pt x="15" y="23"/>
                  </a:lnTo>
                  <a:lnTo>
                    <a:pt x="15" y="24"/>
                  </a:lnTo>
                  <a:lnTo>
                    <a:pt x="16" y="25"/>
                  </a:lnTo>
                  <a:lnTo>
                    <a:pt x="17" y="25"/>
                  </a:lnTo>
                  <a:lnTo>
                    <a:pt x="17" y="27"/>
                  </a:lnTo>
                  <a:lnTo>
                    <a:pt x="16" y="26"/>
                  </a:lnTo>
                  <a:lnTo>
                    <a:pt x="15" y="26"/>
                  </a:lnTo>
                  <a:lnTo>
                    <a:pt x="14" y="25"/>
                  </a:lnTo>
                  <a:lnTo>
                    <a:pt x="13" y="25"/>
                  </a:lnTo>
                  <a:lnTo>
                    <a:pt x="12" y="25"/>
                  </a:lnTo>
                  <a:lnTo>
                    <a:pt x="11" y="25"/>
                  </a:lnTo>
                  <a:lnTo>
                    <a:pt x="10" y="25"/>
                  </a:lnTo>
                  <a:lnTo>
                    <a:pt x="14" y="30"/>
                  </a:lnTo>
                  <a:lnTo>
                    <a:pt x="13" y="30"/>
                  </a:lnTo>
                  <a:lnTo>
                    <a:pt x="11" y="30"/>
                  </a:lnTo>
                  <a:lnTo>
                    <a:pt x="10" y="30"/>
                  </a:lnTo>
                  <a:lnTo>
                    <a:pt x="9" y="32"/>
                  </a:lnTo>
                  <a:lnTo>
                    <a:pt x="9" y="33"/>
                  </a:lnTo>
                  <a:lnTo>
                    <a:pt x="10" y="34"/>
                  </a:lnTo>
                  <a:lnTo>
                    <a:pt x="11" y="35"/>
                  </a:lnTo>
                  <a:lnTo>
                    <a:pt x="12" y="36"/>
                  </a:lnTo>
                  <a:lnTo>
                    <a:pt x="13" y="37"/>
                  </a:lnTo>
                  <a:lnTo>
                    <a:pt x="14" y="39"/>
                  </a:lnTo>
                  <a:lnTo>
                    <a:pt x="12" y="40"/>
                  </a:lnTo>
                  <a:lnTo>
                    <a:pt x="11" y="40"/>
                  </a:lnTo>
                  <a:lnTo>
                    <a:pt x="10" y="41"/>
                  </a:lnTo>
                  <a:lnTo>
                    <a:pt x="9" y="41"/>
                  </a:lnTo>
                  <a:lnTo>
                    <a:pt x="7" y="42"/>
                  </a:lnTo>
                  <a:lnTo>
                    <a:pt x="6" y="43"/>
                  </a:lnTo>
                  <a:lnTo>
                    <a:pt x="5" y="41"/>
                  </a:lnTo>
                  <a:lnTo>
                    <a:pt x="4" y="39"/>
                  </a:lnTo>
                  <a:lnTo>
                    <a:pt x="3" y="37"/>
                  </a:lnTo>
                  <a:lnTo>
                    <a:pt x="3" y="35"/>
                  </a:lnTo>
                  <a:lnTo>
                    <a:pt x="2" y="32"/>
                  </a:lnTo>
                  <a:lnTo>
                    <a:pt x="1" y="30"/>
                  </a:lnTo>
                  <a:lnTo>
                    <a:pt x="1" y="27"/>
                  </a:lnTo>
                  <a:lnTo>
                    <a:pt x="0" y="25"/>
                  </a:lnTo>
                  <a:lnTo>
                    <a:pt x="0" y="22"/>
                  </a:lnTo>
                  <a:lnTo>
                    <a:pt x="0" y="19"/>
                  </a:lnTo>
                  <a:lnTo>
                    <a:pt x="0" y="17"/>
                  </a:lnTo>
                  <a:lnTo>
                    <a:pt x="1" y="14"/>
                  </a:lnTo>
                  <a:lnTo>
                    <a:pt x="1" y="11"/>
                  </a:lnTo>
                  <a:lnTo>
                    <a:pt x="2" y="9"/>
                  </a:lnTo>
                  <a:lnTo>
                    <a:pt x="3" y="6"/>
                  </a:lnTo>
                  <a:lnTo>
                    <a:pt x="3" y="4"/>
                  </a:lnTo>
                  <a:lnTo>
                    <a:pt x="6" y="2"/>
                  </a:lnTo>
                  <a:lnTo>
                    <a:pt x="8" y="1"/>
                  </a:lnTo>
                  <a:lnTo>
                    <a:pt x="10" y="0"/>
                  </a:lnTo>
                  <a:lnTo>
                    <a:pt x="12" y="0"/>
                  </a:lnTo>
                  <a:lnTo>
                    <a:pt x="14" y="0"/>
                  </a:lnTo>
                  <a:lnTo>
                    <a:pt x="17" y="1"/>
                  </a:lnTo>
                  <a:lnTo>
                    <a:pt x="20" y="2"/>
                  </a:lnTo>
                  <a:lnTo>
                    <a:pt x="21" y="2"/>
                  </a:lnTo>
                </a:path>
              </a:pathLst>
            </a:custGeom>
            <a:solidFill>
              <a:srgbClr val="FFFFFF"/>
            </a:solidFill>
            <a:ln w="9525">
              <a:noFill/>
              <a:miter lim="800000"/>
              <a:headEnd/>
              <a:tailEnd/>
            </a:ln>
          </p:spPr>
          <p:txBody>
            <a:bodyPr/>
            <a:lstStyle/>
            <a:p>
              <a:endParaRPr lang="en-US"/>
            </a:p>
          </p:txBody>
        </p:sp>
        <p:sp>
          <p:nvSpPr>
            <p:cNvPr id="5527693" name="Freeform 24"/>
            <p:cNvSpPr>
              <a:spLocks/>
            </p:cNvSpPr>
            <p:nvPr/>
          </p:nvSpPr>
          <p:spPr bwMode="auto">
            <a:xfrm>
              <a:off x="995" y="2922"/>
              <a:ext cx="17" cy="43"/>
            </a:xfrm>
            <a:custGeom>
              <a:avLst/>
              <a:gdLst>
                <a:gd name="T0" fmla="*/ 16 w 17"/>
                <a:gd name="T1" fmla="*/ 42 h 43"/>
                <a:gd name="T2" fmla="*/ 13 w 17"/>
                <a:gd name="T3" fmla="*/ 41 h 43"/>
                <a:gd name="T4" fmla="*/ 9 w 17"/>
                <a:gd name="T5" fmla="*/ 40 h 43"/>
                <a:gd name="T6" fmla="*/ 6 w 17"/>
                <a:gd name="T7" fmla="*/ 38 h 43"/>
                <a:gd name="T8" fmla="*/ 4 w 17"/>
                <a:gd name="T9" fmla="*/ 36 h 43"/>
                <a:gd name="T10" fmla="*/ 2 w 17"/>
                <a:gd name="T11" fmla="*/ 33 h 43"/>
                <a:gd name="T12" fmla="*/ 2 w 17"/>
                <a:gd name="T13" fmla="*/ 31 h 43"/>
                <a:gd name="T14" fmla="*/ 2 w 17"/>
                <a:gd name="T15" fmla="*/ 28 h 43"/>
                <a:gd name="T16" fmla="*/ 0 w 17"/>
                <a:gd name="T17" fmla="*/ 25 h 43"/>
                <a:gd name="T18" fmla="*/ 0 w 17"/>
                <a:gd name="T19" fmla="*/ 22 h 43"/>
                <a:gd name="T20" fmla="*/ 0 w 17"/>
                <a:gd name="T21" fmla="*/ 18 h 43"/>
                <a:gd name="T22" fmla="*/ 0 w 17"/>
                <a:gd name="T23" fmla="*/ 15 h 43"/>
                <a:gd name="T24" fmla="*/ 2 w 17"/>
                <a:gd name="T25" fmla="*/ 11 h 43"/>
                <a:gd name="T26" fmla="*/ 2 w 17"/>
                <a:gd name="T27" fmla="*/ 9 h 43"/>
                <a:gd name="T28" fmla="*/ 2 w 17"/>
                <a:gd name="T29" fmla="*/ 5 h 43"/>
                <a:gd name="T30" fmla="*/ 4 w 17"/>
                <a:gd name="T31" fmla="*/ 3 h 43"/>
                <a:gd name="T32" fmla="*/ 6 w 17"/>
                <a:gd name="T33" fmla="*/ 0 h 43"/>
                <a:gd name="T34" fmla="*/ 4 w 17"/>
                <a:gd name="T35" fmla="*/ 3 h 43"/>
                <a:gd name="T36" fmla="*/ 4 w 17"/>
                <a:gd name="T37" fmla="*/ 5 h 43"/>
                <a:gd name="T38" fmla="*/ 4 w 17"/>
                <a:gd name="T39" fmla="*/ 8 h 43"/>
                <a:gd name="T40" fmla="*/ 4 w 17"/>
                <a:gd name="T41" fmla="*/ 11 h 43"/>
                <a:gd name="T42" fmla="*/ 4 w 17"/>
                <a:gd name="T43" fmla="*/ 14 h 43"/>
                <a:gd name="T44" fmla="*/ 4 w 17"/>
                <a:gd name="T45" fmla="*/ 17 h 43"/>
                <a:gd name="T46" fmla="*/ 4 w 17"/>
                <a:gd name="T47" fmla="*/ 19 h 43"/>
                <a:gd name="T48" fmla="*/ 4 w 17"/>
                <a:gd name="T49" fmla="*/ 23 h 43"/>
                <a:gd name="T50" fmla="*/ 4 w 17"/>
                <a:gd name="T51" fmla="*/ 25 h 43"/>
                <a:gd name="T52" fmla="*/ 6 w 17"/>
                <a:gd name="T53" fmla="*/ 28 h 43"/>
                <a:gd name="T54" fmla="*/ 6 w 17"/>
                <a:gd name="T55" fmla="*/ 31 h 43"/>
                <a:gd name="T56" fmla="*/ 9 w 17"/>
                <a:gd name="T57" fmla="*/ 33 h 43"/>
                <a:gd name="T58" fmla="*/ 9 w 17"/>
                <a:gd name="T59" fmla="*/ 36 h 43"/>
                <a:gd name="T60" fmla="*/ 11 w 17"/>
                <a:gd name="T61" fmla="*/ 38 h 43"/>
                <a:gd name="T62" fmla="*/ 13 w 17"/>
                <a:gd name="T63" fmla="*/ 40 h 43"/>
                <a:gd name="T64" fmla="*/ 16 w 17"/>
                <a:gd name="T65" fmla="*/ 42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43"/>
                <a:gd name="T101" fmla="*/ 17 w 17"/>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43">
                  <a:moveTo>
                    <a:pt x="16" y="42"/>
                  </a:moveTo>
                  <a:lnTo>
                    <a:pt x="13" y="41"/>
                  </a:lnTo>
                  <a:lnTo>
                    <a:pt x="9" y="40"/>
                  </a:lnTo>
                  <a:lnTo>
                    <a:pt x="6" y="38"/>
                  </a:lnTo>
                  <a:lnTo>
                    <a:pt x="4" y="36"/>
                  </a:lnTo>
                  <a:lnTo>
                    <a:pt x="2" y="33"/>
                  </a:lnTo>
                  <a:lnTo>
                    <a:pt x="2" y="31"/>
                  </a:lnTo>
                  <a:lnTo>
                    <a:pt x="2" y="28"/>
                  </a:lnTo>
                  <a:lnTo>
                    <a:pt x="0" y="25"/>
                  </a:lnTo>
                  <a:lnTo>
                    <a:pt x="0" y="22"/>
                  </a:lnTo>
                  <a:lnTo>
                    <a:pt x="0" y="18"/>
                  </a:lnTo>
                  <a:lnTo>
                    <a:pt x="0" y="15"/>
                  </a:lnTo>
                  <a:lnTo>
                    <a:pt x="2" y="11"/>
                  </a:lnTo>
                  <a:lnTo>
                    <a:pt x="2" y="9"/>
                  </a:lnTo>
                  <a:lnTo>
                    <a:pt x="2" y="5"/>
                  </a:lnTo>
                  <a:lnTo>
                    <a:pt x="4" y="3"/>
                  </a:lnTo>
                  <a:lnTo>
                    <a:pt x="6" y="0"/>
                  </a:lnTo>
                  <a:lnTo>
                    <a:pt x="4" y="3"/>
                  </a:lnTo>
                  <a:lnTo>
                    <a:pt x="4" y="5"/>
                  </a:lnTo>
                  <a:lnTo>
                    <a:pt x="4" y="8"/>
                  </a:lnTo>
                  <a:lnTo>
                    <a:pt x="4" y="11"/>
                  </a:lnTo>
                  <a:lnTo>
                    <a:pt x="4" y="14"/>
                  </a:lnTo>
                  <a:lnTo>
                    <a:pt x="4" y="17"/>
                  </a:lnTo>
                  <a:lnTo>
                    <a:pt x="4" y="19"/>
                  </a:lnTo>
                  <a:lnTo>
                    <a:pt x="4" y="23"/>
                  </a:lnTo>
                  <a:lnTo>
                    <a:pt x="4" y="25"/>
                  </a:lnTo>
                  <a:lnTo>
                    <a:pt x="6" y="28"/>
                  </a:lnTo>
                  <a:lnTo>
                    <a:pt x="6" y="31"/>
                  </a:lnTo>
                  <a:lnTo>
                    <a:pt x="9" y="33"/>
                  </a:lnTo>
                  <a:lnTo>
                    <a:pt x="9" y="36"/>
                  </a:lnTo>
                  <a:lnTo>
                    <a:pt x="11" y="38"/>
                  </a:lnTo>
                  <a:lnTo>
                    <a:pt x="13" y="40"/>
                  </a:lnTo>
                  <a:lnTo>
                    <a:pt x="16" y="42"/>
                  </a:lnTo>
                </a:path>
              </a:pathLst>
            </a:custGeom>
            <a:solidFill>
              <a:srgbClr val="CCCCCC"/>
            </a:solidFill>
            <a:ln w="9525">
              <a:noFill/>
              <a:miter lim="800000"/>
              <a:headEnd/>
              <a:tailEnd/>
            </a:ln>
          </p:spPr>
          <p:txBody>
            <a:bodyPr/>
            <a:lstStyle/>
            <a:p>
              <a:endParaRPr lang="en-US"/>
            </a:p>
          </p:txBody>
        </p:sp>
        <p:sp>
          <p:nvSpPr>
            <p:cNvPr id="5527694" name="Freeform 25"/>
            <p:cNvSpPr>
              <a:spLocks/>
            </p:cNvSpPr>
            <p:nvPr/>
          </p:nvSpPr>
          <p:spPr bwMode="auto">
            <a:xfrm>
              <a:off x="1010" y="2946"/>
              <a:ext cx="24" cy="24"/>
            </a:xfrm>
            <a:custGeom>
              <a:avLst/>
              <a:gdLst>
                <a:gd name="T0" fmla="*/ 23 w 24"/>
                <a:gd name="T1" fmla="*/ 6 h 24"/>
                <a:gd name="T2" fmla="*/ 23 w 24"/>
                <a:gd name="T3" fmla="*/ 9 h 24"/>
                <a:gd name="T4" fmla="*/ 22 w 24"/>
                <a:gd name="T5" fmla="*/ 11 h 24"/>
                <a:gd name="T6" fmla="*/ 21 w 24"/>
                <a:gd name="T7" fmla="*/ 13 h 24"/>
                <a:gd name="T8" fmla="*/ 20 w 24"/>
                <a:gd name="T9" fmla="*/ 16 h 24"/>
                <a:gd name="T10" fmla="*/ 17 w 24"/>
                <a:gd name="T11" fmla="*/ 17 h 24"/>
                <a:gd name="T12" fmla="*/ 16 w 24"/>
                <a:gd name="T13" fmla="*/ 20 h 24"/>
                <a:gd name="T14" fmla="*/ 13 w 24"/>
                <a:gd name="T15" fmla="*/ 21 h 24"/>
                <a:gd name="T16" fmla="*/ 11 w 24"/>
                <a:gd name="T17" fmla="*/ 23 h 24"/>
                <a:gd name="T18" fmla="*/ 8 w 24"/>
                <a:gd name="T19" fmla="*/ 23 h 24"/>
                <a:gd name="T20" fmla="*/ 8 w 24"/>
                <a:gd name="T21" fmla="*/ 22 h 24"/>
                <a:gd name="T22" fmla="*/ 7 w 24"/>
                <a:gd name="T23" fmla="*/ 21 h 24"/>
                <a:gd name="T24" fmla="*/ 6 w 24"/>
                <a:gd name="T25" fmla="*/ 21 h 24"/>
                <a:gd name="T26" fmla="*/ 5 w 24"/>
                <a:gd name="T27" fmla="*/ 20 h 24"/>
                <a:gd name="T28" fmla="*/ 4 w 24"/>
                <a:gd name="T29" fmla="*/ 20 h 24"/>
                <a:gd name="T30" fmla="*/ 2 w 24"/>
                <a:gd name="T31" fmla="*/ 19 h 24"/>
                <a:gd name="T32" fmla="*/ 2 w 24"/>
                <a:gd name="T33" fmla="*/ 18 h 24"/>
                <a:gd name="T34" fmla="*/ 1 w 24"/>
                <a:gd name="T35" fmla="*/ 17 h 24"/>
                <a:gd name="T36" fmla="*/ 0 w 24"/>
                <a:gd name="T37" fmla="*/ 16 h 24"/>
                <a:gd name="T38" fmla="*/ 2 w 24"/>
                <a:gd name="T39" fmla="*/ 16 h 24"/>
                <a:gd name="T40" fmla="*/ 2 w 24"/>
                <a:gd name="T41" fmla="*/ 16 h 24"/>
                <a:gd name="T42" fmla="*/ 4 w 24"/>
                <a:gd name="T43" fmla="*/ 15 h 24"/>
                <a:gd name="T44" fmla="*/ 5 w 24"/>
                <a:gd name="T45" fmla="*/ 14 h 24"/>
                <a:gd name="T46" fmla="*/ 6 w 24"/>
                <a:gd name="T47" fmla="*/ 14 h 24"/>
                <a:gd name="T48" fmla="*/ 6 w 24"/>
                <a:gd name="T49" fmla="*/ 13 h 24"/>
                <a:gd name="T50" fmla="*/ 8 w 24"/>
                <a:gd name="T51" fmla="*/ 13 h 24"/>
                <a:gd name="T52" fmla="*/ 9 w 24"/>
                <a:gd name="T53" fmla="*/ 12 h 24"/>
                <a:gd name="T54" fmla="*/ 9 w 24"/>
                <a:gd name="T55" fmla="*/ 10 h 24"/>
                <a:gd name="T56" fmla="*/ 9 w 24"/>
                <a:gd name="T57" fmla="*/ 10 h 24"/>
                <a:gd name="T58" fmla="*/ 8 w 24"/>
                <a:gd name="T59" fmla="*/ 9 h 24"/>
                <a:gd name="T60" fmla="*/ 6 w 24"/>
                <a:gd name="T61" fmla="*/ 8 h 24"/>
                <a:gd name="T62" fmla="*/ 6 w 24"/>
                <a:gd name="T63" fmla="*/ 7 h 24"/>
                <a:gd name="T64" fmla="*/ 6 w 24"/>
                <a:gd name="T65" fmla="*/ 6 h 24"/>
                <a:gd name="T66" fmla="*/ 5 w 24"/>
                <a:gd name="T67" fmla="*/ 6 h 24"/>
                <a:gd name="T68" fmla="*/ 5 w 24"/>
                <a:gd name="T69" fmla="*/ 5 h 24"/>
                <a:gd name="T70" fmla="*/ 6 w 24"/>
                <a:gd name="T71" fmla="*/ 6 h 24"/>
                <a:gd name="T72" fmla="*/ 6 w 24"/>
                <a:gd name="T73" fmla="*/ 6 h 24"/>
                <a:gd name="T74" fmla="*/ 8 w 24"/>
                <a:gd name="T75" fmla="*/ 6 h 24"/>
                <a:gd name="T76" fmla="*/ 9 w 24"/>
                <a:gd name="T77" fmla="*/ 6 h 24"/>
                <a:gd name="T78" fmla="*/ 10 w 24"/>
                <a:gd name="T79" fmla="*/ 6 h 24"/>
                <a:gd name="T80" fmla="*/ 10 w 24"/>
                <a:gd name="T81" fmla="*/ 7 h 24"/>
                <a:gd name="T82" fmla="*/ 11 w 24"/>
                <a:gd name="T83" fmla="*/ 7 h 24"/>
                <a:gd name="T84" fmla="*/ 12 w 24"/>
                <a:gd name="T85" fmla="*/ 7 h 24"/>
                <a:gd name="T86" fmla="*/ 13 w 24"/>
                <a:gd name="T87" fmla="*/ 6 h 24"/>
                <a:gd name="T88" fmla="*/ 13 w 24"/>
                <a:gd name="T89" fmla="*/ 6 h 24"/>
                <a:gd name="T90" fmla="*/ 13 w 24"/>
                <a:gd name="T91" fmla="*/ 5 h 24"/>
                <a:gd name="T92" fmla="*/ 13 w 24"/>
                <a:gd name="T93" fmla="*/ 5 h 24"/>
                <a:gd name="T94" fmla="*/ 14 w 24"/>
                <a:gd name="T95" fmla="*/ 5 h 24"/>
                <a:gd name="T96" fmla="*/ 14 w 24"/>
                <a:gd name="T97" fmla="*/ 4 h 24"/>
                <a:gd name="T98" fmla="*/ 11 w 24"/>
                <a:gd name="T99" fmla="*/ 0 h 24"/>
                <a:gd name="T100" fmla="*/ 13 w 24"/>
                <a:gd name="T101" fmla="*/ 0 h 24"/>
                <a:gd name="T102" fmla="*/ 14 w 24"/>
                <a:gd name="T103" fmla="*/ 1 h 24"/>
                <a:gd name="T104" fmla="*/ 15 w 24"/>
                <a:gd name="T105" fmla="*/ 2 h 24"/>
                <a:gd name="T106" fmla="*/ 17 w 24"/>
                <a:gd name="T107" fmla="*/ 3 h 24"/>
                <a:gd name="T108" fmla="*/ 18 w 24"/>
                <a:gd name="T109" fmla="*/ 4 h 24"/>
                <a:gd name="T110" fmla="*/ 20 w 24"/>
                <a:gd name="T111" fmla="*/ 5 h 24"/>
                <a:gd name="T112" fmla="*/ 21 w 24"/>
                <a:gd name="T113" fmla="*/ 6 h 24"/>
                <a:gd name="T114" fmla="*/ 23 w 24"/>
                <a:gd name="T115" fmla="*/ 6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
                <a:gd name="T175" fmla="*/ 0 h 24"/>
                <a:gd name="T176" fmla="*/ 24 w 24"/>
                <a:gd name="T177" fmla="*/ 24 h 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 h="24">
                  <a:moveTo>
                    <a:pt x="23" y="6"/>
                  </a:moveTo>
                  <a:lnTo>
                    <a:pt x="23" y="9"/>
                  </a:lnTo>
                  <a:lnTo>
                    <a:pt x="22" y="11"/>
                  </a:lnTo>
                  <a:lnTo>
                    <a:pt x="21" y="13"/>
                  </a:lnTo>
                  <a:lnTo>
                    <a:pt x="20" y="16"/>
                  </a:lnTo>
                  <a:lnTo>
                    <a:pt x="17" y="17"/>
                  </a:lnTo>
                  <a:lnTo>
                    <a:pt x="16" y="20"/>
                  </a:lnTo>
                  <a:lnTo>
                    <a:pt x="13" y="21"/>
                  </a:lnTo>
                  <a:lnTo>
                    <a:pt x="11" y="23"/>
                  </a:lnTo>
                  <a:lnTo>
                    <a:pt x="8" y="23"/>
                  </a:lnTo>
                  <a:lnTo>
                    <a:pt x="8" y="22"/>
                  </a:lnTo>
                  <a:lnTo>
                    <a:pt x="7" y="21"/>
                  </a:lnTo>
                  <a:lnTo>
                    <a:pt x="6" y="21"/>
                  </a:lnTo>
                  <a:lnTo>
                    <a:pt x="5" y="20"/>
                  </a:lnTo>
                  <a:lnTo>
                    <a:pt x="4" y="20"/>
                  </a:lnTo>
                  <a:lnTo>
                    <a:pt x="2" y="19"/>
                  </a:lnTo>
                  <a:lnTo>
                    <a:pt x="2" y="18"/>
                  </a:lnTo>
                  <a:lnTo>
                    <a:pt x="1" y="17"/>
                  </a:lnTo>
                  <a:lnTo>
                    <a:pt x="0" y="16"/>
                  </a:lnTo>
                  <a:lnTo>
                    <a:pt x="2" y="16"/>
                  </a:lnTo>
                  <a:lnTo>
                    <a:pt x="4" y="15"/>
                  </a:lnTo>
                  <a:lnTo>
                    <a:pt x="5" y="14"/>
                  </a:lnTo>
                  <a:lnTo>
                    <a:pt x="6" y="14"/>
                  </a:lnTo>
                  <a:lnTo>
                    <a:pt x="6" y="13"/>
                  </a:lnTo>
                  <a:lnTo>
                    <a:pt x="8" y="13"/>
                  </a:lnTo>
                  <a:lnTo>
                    <a:pt x="9" y="12"/>
                  </a:lnTo>
                  <a:lnTo>
                    <a:pt x="9" y="10"/>
                  </a:lnTo>
                  <a:lnTo>
                    <a:pt x="8" y="9"/>
                  </a:lnTo>
                  <a:lnTo>
                    <a:pt x="6" y="8"/>
                  </a:lnTo>
                  <a:lnTo>
                    <a:pt x="6" y="7"/>
                  </a:lnTo>
                  <a:lnTo>
                    <a:pt x="6" y="6"/>
                  </a:lnTo>
                  <a:lnTo>
                    <a:pt x="5" y="6"/>
                  </a:lnTo>
                  <a:lnTo>
                    <a:pt x="5" y="5"/>
                  </a:lnTo>
                  <a:lnTo>
                    <a:pt x="6" y="6"/>
                  </a:lnTo>
                  <a:lnTo>
                    <a:pt x="8" y="6"/>
                  </a:lnTo>
                  <a:lnTo>
                    <a:pt x="9" y="6"/>
                  </a:lnTo>
                  <a:lnTo>
                    <a:pt x="10" y="6"/>
                  </a:lnTo>
                  <a:lnTo>
                    <a:pt x="10" y="7"/>
                  </a:lnTo>
                  <a:lnTo>
                    <a:pt x="11" y="7"/>
                  </a:lnTo>
                  <a:lnTo>
                    <a:pt x="12" y="7"/>
                  </a:lnTo>
                  <a:lnTo>
                    <a:pt x="13" y="6"/>
                  </a:lnTo>
                  <a:lnTo>
                    <a:pt x="13" y="5"/>
                  </a:lnTo>
                  <a:lnTo>
                    <a:pt x="14" y="5"/>
                  </a:lnTo>
                  <a:lnTo>
                    <a:pt x="14" y="4"/>
                  </a:lnTo>
                  <a:lnTo>
                    <a:pt x="11" y="0"/>
                  </a:lnTo>
                  <a:lnTo>
                    <a:pt x="13" y="0"/>
                  </a:lnTo>
                  <a:lnTo>
                    <a:pt x="14" y="1"/>
                  </a:lnTo>
                  <a:lnTo>
                    <a:pt x="15" y="2"/>
                  </a:lnTo>
                  <a:lnTo>
                    <a:pt x="17" y="3"/>
                  </a:lnTo>
                  <a:lnTo>
                    <a:pt x="18" y="4"/>
                  </a:lnTo>
                  <a:lnTo>
                    <a:pt x="20" y="5"/>
                  </a:lnTo>
                  <a:lnTo>
                    <a:pt x="21" y="6"/>
                  </a:lnTo>
                  <a:lnTo>
                    <a:pt x="23" y="6"/>
                  </a:lnTo>
                </a:path>
              </a:pathLst>
            </a:custGeom>
            <a:solidFill>
              <a:srgbClr val="666666"/>
            </a:solidFill>
            <a:ln w="9525">
              <a:noFill/>
              <a:miter lim="800000"/>
              <a:headEnd/>
              <a:tailEnd/>
            </a:ln>
          </p:spPr>
          <p:txBody>
            <a:bodyPr/>
            <a:lstStyle/>
            <a:p>
              <a:endParaRPr lang="en-US"/>
            </a:p>
          </p:txBody>
        </p:sp>
        <p:sp>
          <p:nvSpPr>
            <p:cNvPr id="5527695" name="Freeform 26"/>
            <p:cNvSpPr>
              <a:spLocks/>
            </p:cNvSpPr>
            <p:nvPr/>
          </p:nvSpPr>
          <p:spPr bwMode="auto">
            <a:xfrm>
              <a:off x="962" y="2954"/>
              <a:ext cx="18" cy="26"/>
            </a:xfrm>
            <a:custGeom>
              <a:avLst/>
              <a:gdLst>
                <a:gd name="T0" fmla="*/ 17 w 18"/>
                <a:gd name="T1" fmla="*/ 9 h 26"/>
                <a:gd name="T2" fmla="*/ 16 w 18"/>
                <a:gd name="T3" fmla="*/ 10 h 26"/>
                <a:gd name="T4" fmla="*/ 13 w 18"/>
                <a:gd name="T5" fmla="*/ 12 h 26"/>
                <a:gd name="T6" fmla="*/ 11 w 18"/>
                <a:gd name="T7" fmla="*/ 14 h 26"/>
                <a:gd name="T8" fmla="*/ 10 w 18"/>
                <a:gd name="T9" fmla="*/ 16 h 26"/>
                <a:gd name="T10" fmla="*/ 7 w 18"/>
                <a:gd name="T11" fmla="*/ 18 h 26"/>
                <a:gd name="T12" fmla="*/ 6 w 18"/>
                <a:gd name="T13" fmla="*/ 20 h 26"/>
                <a:gd name="T14" fmla="*/ 5 w 18"/>
                <a:gd name="T15" fmla="*/ 23 h 26"/>
                <a:gd name="T16" fmla="*/ 4 w 18"/>
                <a:gd name="T17" fmla="*/ 25 h 26"/>
                <a:gd name="T18" fmla="*/ 3 w 18"/>
                <a:gd name="T19" fmla="*/ 23 h 26"/>
                <a:gd name="T20" fmla="*/ 2 w 18"/>
                <a:gd name="T21" fmla="*/ 21 h 26"/>
                <a:gd name="T22" fmla="*/ 1 w 18"/>
                <a:gd name="T23" fmla="*/ 19 h 26"/>
                <a:gd name="T24" fmla="*/ 1 w 18"/>
                <a:gd name="T25" fmla="*/ 17 h 26"/>
                <a:gd name="T26" fmla="*/ 1 w 18"/>
                <a:gd name="T27" fmla="*/ 15 h 26"/>
                <a:gd name="T28" fmla="*/ 1 w 18"/>
                <a:gd name="T29" fmla="*/ 13 h 26"/>
                <a:gd name="T30" fmla="*/ 0 w 18"/>
                <a:gd name="T31" fmla="*/ 11 h 26"/>
                <a:gd name="T32" fmla="*/ 0 w 18"/>
                <a:gd name="T33" fmla="*/ 9 h 26"/>
                <a:gd name="T34" fmla="*/ 1 w 18"/>
                <a:gd name="T35" fmla="*/ 9 h 26"/>
                <a:gd name="T36" fmla="*/ 1 w 18"/>
                <a:gd name="T37" fmla="*/ 9 h 26"/>
                <a:gd name="T38" fmla="*/ 3 w 18"/>
                <a:gd name="T39" fmla="*/ 9 h 26"/>
                <a:gd name="T40" fmla="*/ 4 w 18"/>
                <a:gd name="T41" fmla="*/ 9 h 26"/>
                <a:gd name="T42" fmla="*/ 5 w 18"/>
                <a:gd name="T43" fmla="*/ 9 h 26"/>
                <a:gd name="T44" fmla="*/ 6 w 18"/>
                <a:gd name="T45" fmla="*/ 8 h 26"/>
                <a:gd name="T46" fmla="*/ 7 w 18"/>
                <a:gd name="T47" fmla="*/ 7 h 26"/>
                <a:gd name="T48" fmla="*/ 8 w 18"/>
                <a:gd name="T49" fmla="*/ 6 h 26"/>
                <a:gd name="T50" fmla="*/ 9 w 18"/>
                <a:gd name="T51" fmla="*/ 6 h 26"/>
                <a:gd name="T52" fmla="*/ 9 w 18"/>
                <a:gd name="T53" fmla="*/ 4 h 26"/>
                <a:gd name="T54" fmla="*/ 10 w 18"/>
                <a:gd name="T55" fmla="*/ 3 h 26"/>
                <a:gd name="T56" fmla="*/ 10 w 18"/>
                <a:gd name="T57" fmla="*/ 2 h 26"/>
                <a:gd name="T58" fmla="*/ 11 w 18"/>
                <a:gd name="T59" fmla="*/ 2 h 26"/>
                <a:gd name="T60" fmla="*/ 13 w 18"/>
                <a:gd name="T61" fmla="*/ 1 h 26"/>
                <a:gd name="T62" fmla="*/ 13 w 18"/>
                <a:gd name="T63" fmla="*/ 0 h 26"/>
                <a:gd name="T64" fmla="*/ 14 w 18"/>
                <a:gd name="T65" fmla="*/ 0 h 26"/>
                <a:gd name="T66" fmla="*/ 15 w 18"/>
                <a:gd name="T67" fmla="*/ 1 h 26"/>
                <a:gd name="T68" fmla="*/ 15 w 18"/>
                <a:gd name="T69" fmla="*/ 2 h 26"/>
                <a:gd name="T70" fmla="*/ 16 w 18"/>
                <a:gd name="T71" fmla="*/ 3 h 26"/>
                <a:gd name="T72" fmla="*/ 16 w 18"/>
                <a:gd name="T73" fmla="*/ 4 h 26"/>
                <a:gd name="T74" fmla="*/ 16 w 18"/>
                <a:gd name="T75" fmla="*/ 6 h 26"/>
                <a:gd name="T76" fmla="*/ 16 w 18"/>
                <a:gd name="T77" fmla="*/ 6 h 26"/>
                <a:gd name="T78" fmla="*/ 17 w 18"/>
                <a:gd name="T79" fmla="*/ 8 h 26"/>
                <a:gd name="T80" fmla="*/ 17 w 18"/>
                <a:gd name="T81" fmla="*/ 9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
                <a:gd name="T124" fmla="*/ 0 h 26"/>
                <a:gd name="T125" fmla="*/ 18 w 18"/>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 h="26">
                  <a:moveTo>
                    <a:pt x="17" y="9"/>
                  </a:moveTo>
                  <a:lnTo>
                    <a:pt x="16" y="10"/>
                  </a:lnTo>
                  <a:lnTo>
                    <a:pt x="13" y="12"/>
                  </a:lnTo>
                  <a:lnTo>
                    <a:pt x="11" y="14"/>
                  </a:lnTo>
                  <a:lnTo>
                    <a:pt x="10" y="16"/>
                  </a:lnTo>
                  <a:lnTo>
                    <a:pt x="7" y="18"/>
                  </a:lnTo>
                  <a:lnTo>
                    <a:pt x="6" y="20"/>
                  </a:lnTo>
                  <a:lnTo>
                    <a:pt x="5" y="23"/>
                  </a:lnTo>
                  <a:lnTo>
                    <a:pt x="4" y="25"/>
                  </a:lnTo>
                  <a:lnTo>
                    <a:pt x="3" y="23"/>
                  </a:lnTo>
                  <a:lnTo>
                    <a:pt x="2" y="21"/>
                  </a:lnTo>
                  <a:lnTo>
                    <a:pt x="1" y="19"/>
                  </a:lnTo>
                  <a:lnTo>
                    <a:pt x="1" y="17"/>
                  </a:lnTo>
                  <a:lnTo>
                    <a:pt x="1" y="15"/>
                  </a:lnTo>
                  <a:lnTo>
                    <a:pt x="1" y="13"/>
                  </a:lnTo>
                  <a:lnTo>
                    <a:pt x="0" y="11"/>
                  </a:lnTo>
                  <a:lnTo>
                    <a:pt x="0" y="9"/>
                  </a:lnTo>
                  <a:lnTo>
                    <a:pt x="1" y="9"/>
                  </a:lnTo>
                  <a:lnTo>
                    <a:pt x="3" y="9"/>
                  </a:lnTo>
                  <a:lnTo>
                    <a:pt x="4" y="9"/>
                  </a:lnTo>
                  <a:lnTo>
                    <a:pt x="5" y="9"/>
                  </a:lnTo>
                  <a:lnTo>
                    <a:pt x="6" y="8"/>
                  </a:lnTo>
                  <a:lnTo>
                    <a:pt x="7" y="7"/>
                  </a:lnTo>
                  <a:lnTo>
                    <a:pt x="8" y="6"/>
                  </a:lnTo>
                  <a:lnTo>
                    <a:pt x="9" y="6"/>
                  </a:lnTo>
                  <a:lnTo>
                    <a:pt x="9" y="4"/>
                  </a:lnTo>
                  <a:lnTo>
                    <a:pt x="10" y="3"/>
                  </a:lnTo>
                  <a:lnTo>
                    <a:pt x="10" y="2"/>
                  </a:lnTo>
                  <a:lnTo>
                    <a:pt x="11" y="2"/>
                  </a:lnTo>
                  <a:lnTo>
                    <a:pt x="13" y="1"/>
                  </a:lnTo>
                  <a:lnTo>
                    <a:pt x="13" y="0"/>
                  </a:lnTo>
                  <a:lnTo>
                    <a:pt x="14" y="0"/>
                  </a:lnTo>
                  <a:lnTo>
                    <a:pt x="15" y="1"/>
                  </a:lnTo>
                  <a:lnTo>
                    <a:pt x="15" y="2"/>
                  </a:lnTo>
                  <a:lnTo>
                    <a:pt x="16" y="3"/>
                  </a:lnTo>
                  <a:lnTo>
                    <a:pt x="16" y="4"/>
                  </a:lnTo>
                  <a:lnTo>
                    <a:pt x="16" y="6"/>
                  </a:lnTo>
                  <a:lnTo>
                    <a:pt x="17" y="8"/>
                  </a:lnTo>
                  <a:lnTo>
                    <a:pt x="17" y="9"/>
                  </a:lnTo>
                </a:path>
              </a:pathLst>
            </a:custGeom>
            <a:solidFill>
              <a:srgbClr val="B5B5B5"/>
            </a:solidFill>
            <a:ln w="9525">
              <a:noFill/>
              <a:miter lim="800000"/>
              <a:headEnd/>
              <a:tailEnd/>
            </a:ln>
          </p:spPr>
          <p:txBody>
            <a:bodyPr/>
            <a:lstStyle/>
            <a:p>
              <a:endParaRPr lang="en-US"/>
            </a:p>
          </p:txBody>
        </p:sp>
        <p:sp>
          <p:nvSpPr>
            <p:cNvPr id="5527696" name="Freeform 27"/>
            <p:cNvSpPr>
              <a:spLocks/>
            </p:cNvSpPr>
            <p:nvPr/>
          </p:nvSpPr>
          <p:spPr bwMode="auto">
            <a:xfrm>
              <a:off x="1106" y="2963"/>
              <a:ext cx="63" cy="25"/>
            </a:xfrm>
            <a:custGeom>
              <a:avLst/>
              <a:gdLst>
                <a:gd name="T0" fmla="*/ 29 w 63"/>
                <a:gd name="T1" fmla="*/ 2 h 25"/>
                <a:gd name="T2" fmla="*/ 26 w 63"/>
                <a:gd name="T3" fmla="*/ 3 h 25"/>
                <a:gd name="T4" fmla="*/ 24 w 63"/>
                <a:gd name="T5" fmla="*/ 5 h 25"/>
                <a:gd name="T6" fmla="*/ 23 w 63"/>
                <a:gd name="T7" fmla="*/ 6 h 25"/>
                <a:gd name="T8" fmla="*/ 30 w 63"/>
                <a:gd name="T9" fmla="*/ 7 h 25"/>
                <a:gd name="T10" fmla="*/ 29 w 63"/>
                <a:gd name="T11" fmla="*/ 9 h 25"/>
                <a:gd name="T12" fmla="*/ 27 w 63"/>
                <a:gd name="T13" fmla="*/ 11 h 25"/>
                <a:gd name="T14" fmla="*/ 30 w 63"/>
                <a:gd name="T15" fmla="*/ 12 h 25"/>
                <a:gd name="T16" fmla="*/ 34 w 63"/>
                <a:gd name="T17" fmla="*/ 12 h 25"/>
                <a:gd name="T18" fmla="*/ 37 w 63"/>
                <a:gd name="T19" fmla="*/ 12 h 25"/>
                <a:gd name="T20" fmla="*/ 40 w 63"/>
                <a:gd name="T21" fmla="*/ 12 h 25"/>
                <a:gd name="T22" fmla="*/ 37 w 63"/>
                <a:gd name="T23" fmla="*/ 13 h 25"/>
                <a:gd name="T24" fmla="*/ 35 w 63"/>
                <a:gd name="T25" fmla="*/ 13 h 25"/>
                <a:gd name="T26" fmla="*/ 32 w 63"/>
                <a:gd name="T27" fmla="*/ 14 h 25"/>
                <a:gd name="T28" fmla="*/ 30 w 63"/>
                <a:gd name="T29" fmla="*/ 15 h 25"/>
                <a:gd name="T30" fmla="*/ 36 w 63"/>
                <a:gd name="T31" fmla="*/ 16 h 25"/>
                <a:gd name="T32" fmla="*/ 43 w 63"/>
                <a:gd name="T33" fmla="*/ 16 h 25"/>
                <a:gd name="T34" fmla="*/ 50 w 63"/>
                <a:gd name="T35" fmla="*/ 15 h 25"/>
                <a:gd name="T36" fmla="*/ 58 w 63"/>
                <a:gd name="T37" fmla="*/ 15 h 25"/>
                <a:gd name="T38" fmla="*/ 58 w 63"/>
                <a:gd name="T39" fmla="*/ 18 h 25"/>
                <a:gd name="T40" fmla="*/ 50 w 63"/>
                <a:gd name="T41" fmla="*/ 20 h 25"/>
                <a:gd name="T42" fmla="*/ 41 w 63"/>
                <a:gd name="T43" fmla="*/ 22 h 25"/>
                <a:gd name="T44" fmla="*/ 32 w 63"/>
                <a:gd name="T45" fmla="*/ 23 h 25"/>
                <a:gd name="T46" fmla="*/ 25 w 63"/>
                <a:gd name="T47" fmla="*/ 22 h 25"/>
                <a:gd name="T48" fmla="*/ 18 w 63"/>
                <a:gd name="T49" fmla="*/ 18 h 25"/>
                <a:gd name="T50" fmla="*/ 12 w 63"/>
                <a:gd name="T51" fmla="*/ 15 h 25"/>
                <a:gd name="T52" fmla="*/ 4 w 63"/>
                <a:gd name="T53" fmla="*/ 13 h 25"/>
                <a:gd name="T54" fmla="*/ 1 w 63"/>
                <a:gd name="T55" fmla="*/ 11 h 25"/>
                <a:gd name="T56" fmla="*/ 2 w 63"/>
                <a:gd name="T57" fmla="*/ 7 h 25"/>
                <a:gd name="T58" fmla="*/ 3 w 63"/>
                <a:gd name="T59" fmla="*/ 4 h 25"/>
                <a:gd name="T60" fmla="*/ 3 w 63"/>
                <a:gd name="T61" fmla="*/ 1 h 25"/>
                <a:gd name="T62" fmla="*/ 6 w 63"/>
                <a:gd name="T63" fmla="*/ 1 h 25"/>
                <a:gd name="T64" fmla="*/ 13 w 63"/>
                <a:gd name="T65" fmla="*/ 2 h 25"/>
                <a:gd name="T66" fmla="*/ 20 w 63"/>
                <a:gd name="T67" fmla="*/ 2 h 25"/>
                <a:gd name="T68" fmla="*/ 27 w 63"/>
                <a:gd name="T69" fmla="*/ 2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25"/>
                <a:gd name="T107" fmla="*/ 63 w 63"/>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25">
                  <a:moveTo>
                    <a:pt x="30" y="1"/>
                  </a:moveTo>
                  <a:lnTo>
                    <a:pt x="29" y="2"/>
                  </a:lnTo>
                  <a:lnTo>
                    <a:pt x="28" y="2"/>
                  </a:lnTo>
                  <a:lnTo>
                    <a:pt x="26" y="3"/>
                  </a:lnTo>
                  <a:lnTo>
                    <a:pt x="26" y="4"/>
                  </a:lnTo>
                  <a:lnTo>
                    <a:pt x="24" y="5"/>
                  </a:lnTo>
                  <a:lnTo>
                    <a:pt x="23" y="6"/>
                  </a:lnTo>
                  <a:lnTo>
                    <a:pt x="23" y="7"/>
                  </a:lnTo>
                  <a:lnTo>
                    <a:pt x="30" y="7"/>
                  </a:lnTo>
                  <a:lnTo>
                    <a:pt x="30" y="9"/>
                  </a:lnTo>
                  <a:lnTo>
                    <a:pt x="29" y="9"/>
                  </a:lnTo>
                  <a:lnTo>
                    <a:pt x="28" y="10"/>
                  </a:lnTo>
                  <a:lnTo>
                    <a:pt x="27" y="11"/>
                  </a:lnTo>
                  <a:lnTo>
                    <a:pt x="29" y="11"/>
                  </a:lnTo>
                  <a:lnTo>
                    <a:pt x="30" y="12"/>
                  </a:lnTo>
                  <a:lnTo>
                    <a:pt x="32" y="12"/>
                  </a:lnTo>
                  <a:lnTo>
                    <a:pt x="34" y="12"/>
                  </a:lnTo>
                  <a:lnTo>
                    <a:pt x="36" y="12"/>
                  </a:lnTo>
                  <a:lnTo>
                    <a:pt x="37" y="12"/>
                  </a:lnTo>
                  <a:lnTo>
                    <a:pt x="38" y="12"/>
                  </a:lnTo>
                  <a:lnTo>
                    <a:pt x="40" y="12"/>
                  </a:lnTo>
                  <a:lnTo>
                    <a:pt x="38" y="12"/>
                  </a:lnTo>
                  <a:lnTo>
                    <a:pt x="37" y="13"/>
                  </a:lnTo>
                  <a:lnTo>
                    <a:pt x="36" y="13"/>
                  </a:lnTo>
                  <a:lnTo>
                    <a:pt x="35" y="13"/>
                  </a:lnTo>
                  <a:lnTo>
                    <a:pt x="34" y="14"/>
                  </a:lnTo>
                  <a:lnTo>
                    <a:pt x="32" y="14"/>
                  </a:lnTo>
                  <a:lnTo>
                    <a:pt x="31" y="14"/>
                  </a:lnTo>
                  <a:lnTo>
                    <a:pt x="30" y="15"/>
                  </a:lnTo>
                  <a:lnTo>
                    <a:pt x="32" y="16"/>
                  </a:lnTo>
                  <a:lnTo>
                    <a:pt x="36" y="16"/>
                  </a:lnTo>
                  <a:lnTo>
                    <a:pt x="39" y="16"/>
                  </a:lnTo>
                  <a:lnTo>
                    <a:pt x="43" y="16"/>
                  </a:lnTo>
                  <a:lnTo>
                    <a:pt x="47" y="15"/>
                  </a:lnTo>
                  <a:lnTo>
                    <a:pt x="50" y="15"/>
                  </a:lnTo>
                  <a:lnTo>
                    <a:pt x="54" y="15"/>
                  </a:lnTo>
                  <a:lnTo>
                    <a:pt x="58" y="15"/>
                  </a:lnTo>
                  <a:lnTo>
                    <a:pt x="62" y="15"/>
                  </a:lnTo>
                  <a:lnTo>
                    <a:pt x="58" y="18"/>
                  </a:lnTo>
                  <a:lnTo>
                    <a:pt x="55" y="19"/>
                  </a:lnTo>
                  <a:lnTo>
                    <a:pt x="50" y="20"/>
                  </a:lnTo>
                  <a:lnTo>
                    <a:pt x="47" y="22"/>
                  </a:lnTo>
                  <a:lnTo>
                    <a:pt x="41" y="22"/>
                  </a:lnTo>
                  <a:lnTo>
                    <a:pt x="36" y="22"/>
                  </a:lnTo>
                  <a:lnTo>
                    <a:pt x="32" y="23"/>
                  </a:lnTo>
                  <a:lnTo>
                    <a:pt x="28" y="24"/>
                  </a:lnTo>
                  <a:lnTo>
                    <a:pt x="25" y="22"/>
                  </a:lnTo>
                  <a:lnTo>
                    <a:pt x="22" y="21"/>
                  </a:lnTo>
                  <a:lnTo>
                    <a:pt x="18" y="18"/>
                  </a:lnTo>
                  <a:lnTo>
                    <a:pt x="15" y="17"/>
                  </a:lnTo>
                  <a:lnTo>
                    <a:pt x="12" y="15"/>
                  </a:lnTo>
                  <a:lnTo>
                    <a:pt x="8" y="14"/>
                  </a:lnTo>
                  <a:lnTo>
                    <a:pt x="4" y="13"/>
                  </a:lnTo>
                  <a:lnTo>
                    <a:pt x="0" y="12"/>
                  </a:lnTo>
                  <a:lnTo>
                    <a:pt x="1" y="11"/>
                  </a:lnTo>
                  <a:lnTo>
                    <a:pt x="1" y="10"/>
                  </a:lnTo>
                  <a:lnTo>
                    <a:pt x="2" y="7"/>
                  </a:lnTo>
                  <a:lnTo>
                    <a:pt x="2" y="6"/>
                  </a:lnTo>
                  <a:lnTo>
                    <a:pt x="3" y="4"/>
                  </a:lnTo>
                  <a:lnTo>
                    <a:pt x="3" y="2"/>
                  </a:lnTo>
                  <a:lnTo>
                    <a:pt x="3" y="1"/>
                  </a:lnTo>
                  <a:lnTo>
                    <a:pt x="4" y="0"/>
                  </a:lnTo>
                  <a:lnTo>
                    <a:pt x="6" y="1"/>
                  </a:lnTo>
                  <a:lnTo>
                    <a:pt x="9" y="2"/>
                  </a:lnTo>
                  <a:lnTo>
                    <a:pt x="13" y="2"/>
                  </a:lnTo>
                  <a:lnTo>
                    <a:pt x="16" y="2"/>
                  </a:lnTo>
                  <a:lnTo>
                    <a:pt x="20" y="2"/>
                  </a:lnTo>
                  <a:lnTo>
                    <a:pt x="24" y="2"/>
                  </a:lnTo>
                  <a:lnTo>
                    <a:pt x="27" y="2"/>
                  </a:lnTo>
                  <a:lnTo>
                    <a:pt x="30" y="1"/>
                  </a:lnTo>
                </a:path>
              </a:pathLst>
            </a:custGeom>
            <a:solidFill>
              <a:srgbClr val="666666"/>
            </a:solidFill>
            <a:ln w="9525">
              <a:noFill/>
              <a:miter lim="800000"/>
              <a:headEnd/>
              <a:tailEnd/>
            </a:ln>
          </p:spPr>
          <p:txBody>
            <a:bodyPr/>
            <a:lstStyle/>
            <a:p>
              <a:endParaRPr lang="en-US"/>
            </a:p>
          </p:txBody>
        </p:sp>
        <p:sp>
          <p:nvSpPr>
            <p:cNvPr id="5527697" name="Freeform 28"/>
            <p:cNvSpPr>
              <a:spLocks/>
            </p:cNvSpPr>
            <p:nvPr/>
          </p:nvSpPr>
          <p:spPr bwMode="auto">
            <a:xfrm>
              <a:off x="1085" y="2982"/>
              <a:ext cx="54" cy="53"/>
            </a:xfrm>
            <a:custGeom>
              <a:avLst/>
              <a:gdLst>
                <a:gd name="T0" fmla="*/ 48 w 54"/>
                <a:gd name="T1" fmla="*/ 18 h 53"/>
                <a:gd name="T2" fmla="*/ 49 w 54"/>
                <a:gd name="T3" fmla="*/ 22 h 53"/>
                <a:gd name="T4" fmla="*/ 49 w 54"/>
                <a:gd name="T5" fmla="*/ 26 h 53"/>
                <a:gd name="T6" fmla="*/ 49 w 54"/>
                <a:gd name="T7" fmla="*/ 30 h 53"/>
                <a:gd name="T8" fmla="*/ 51 w 54"/>
                <a:gd name="T9" fmla="*/ 34 h 53"/>
                <a:gd name="T10" fmla="*/ 51 w 54"/>
                <a:gd name="T11" fmla="*/ 39 h 53"/>
                <a:gd name="T12" fmla="*/ 52 w 54"/>
                <a:gd name="T13" fmla="*/ 42 h 53"/>
                <a:gd name="T14" fmla="*/ 53 w 54"/>
                <a:gd name="T15" fmla="*/ 47 h 53"/>
                <a:gd name="T16" fmla="*/ 53 w 54"/>
                <a:gd name="T17" fmla="*/ 50 h 53"/>
                <a:gd name="T18" fmla="*/ 52 w 54"/>
                <a:gd name="T19" fmla="*/ 52 h 53"/>
                <a:gd name="T20" fmla="*/ 50 w 54"/>
                <a:gd name="T21" fmla="*/ 49 h 53"/>
                <a:gd name="T22" fmla="*/ 49 w 54"/>
                <a:gd name="T23" fmla="*/ 48 h 53"/>
                <a:gd name="T24" fmla="*/ 46 w 54"/>
                <a:gd name="T25" fmla="*/ 46 h 53"/>
                <a:gd name="T26" fmla="*/ 43 w 54"/>
                <a:gd name="T27" fmla="*/ 44 h 53"/>
                <a:gd name="T28" fmla="*/ 40 w 54"/>
                <a:gd name="T29" fmla="*/ 43 h 53"/>
                <a:gd name="T30" fmla="*/ 39 w 54"/>
                <a:gd name="T31" fmla="*/ 41 h 53"/>
                <a:gd name="T32" fmla="*/ 36 w 54"/>
                <a:gd name="T33" fmla="*/ 40 h 53"/>
                <a:gd name="T34" fmla="*/ 32 w 54"/>
                <a:gd name="T35" fmla="*/ 39 h 53"/>
                <a:gd name="T36" fmla="*/ 30 w 54"/>
                <a:gd name="T37" fmla="*/ 38 h 53"/>
                <a:gd name="T38" fmla="*/ 27 w 54"/>
                <a:gd name="T39" fmla="*/ 37 h 53"/>
                <a:gd name="T40" fmla="*/ 24 w 54"/>
                <a:gd name="T41" fmla="*/ 36 h 53"/>
                <a:gd name="T42" fmla="*/ 22 w 54"/>
                <a:gd name="T43" fmla="*/ 35 h 53"/>
                <a:gd name="T44" fmla="*/ 18 w 54"/>
                <a:gd name="T45" fmla="*/ 34 h 53"/>
                <a:gd name="T46" fmla="*/ 15 w 54"/>
                <a:gd name="T47" fmla="*/ 33 h 53"/>
                <a:gd name="T48" fmla="*/ 13 w 54"/>
                <a:gd name="T49" fmla="*/ 32 h 53"/>
                <a:gd name="T50" fmla="*/ 9 w 54"/>
                <a:gd name="T51" fmla="*/ 31 h 53"/>
                <a:gd name="T52" fmla="*/ 0 w 54"/>
                <a:gd name="T53" fmla="*/ 29 h 53"/>
                <a:gd name="T54" fmla="*/ 2 w 54"/>
                <a:gd name="T55" fmla="*/ 25 h 53"/>
                <a:gd name="T56" fmla="*/ 4 w 54"/>
                <a:gd name="T57" fmla="*/ 22 h 53"/>
                <a:gd name="T58" fmla="*/ 7 w 54"/>
                <a:gd name="T59" fmla="*/ 19 h 53"/>
                <a:gd name="T60" fmla="*/ 9 w 54"/>
                <a:gd name="T61" fmla="*/ 15 h 53"/>
                <a:gd name="T62" fmla="*/ 12 w 54"/>
                <a:gd name="T63" fmla="*/ 12 h 53"/>
                <a:gd name="T64" fmla="*/ 14 w 54"/>
                <a:gd name="T65" fmla="*/ 8 h 53"/>
                <a:gd name="T66" fmla="*/ 16 w 54"/>
                <a:gd name="T67" fmla="*/ 4 h 53"/>
                <a:gd name="T68" fmla="*/ 17 w 54"/>
                <a:gd name="T69" fmla="*/ 0 h 53"/>
                <a:gd name="T70" fmla="*/ 22 w 54"/>
                <a:gd name="T71" fmla="*/ 1 h 53"/>
                <a:gd name="T72" fmla="*/ 26 w 54"/>
                <a:gd name="T73" fmla="*/ 2 h 53"/>
                <a:gd name="T74" fmla="*/ 31 w 54"/>
                <a:gd name="T75" fmla="*/ 4 h 53"/>
                <a:gd name="T76" fmla="*/ 34 w 54"/>
                <a:gd name="T77" fmla="*/ 5 h 53"/>
                <a:gd name="T78" fmla="*/ 39 w 54"/>
                <a:gd name="T79" fmla="*/ 8 h 53"/>
                <a:gd name="T80" fmla="*/ 41 w 54"/>
                <a:gd name="T81" fmla="*/ 11 h 53"/>
                <a:gd name="T82" fmla="*/ 45 w 54"/>
                <a:gd name="T83" fmla="*/ 14 h 53"/>
                <a:gd name="T84" fmla="*/ 48 w 54"/>
                <a:gd name="T85" fmla="*/ 18 h 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3"/>
                <a:gd name="T131" fmla="*/ 54 w 54"/>
                <a:gd name="T132" fmla="*/ 53 h 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3">
                  <a:moveTo>
                    <a:pt x="48" y="18"/>
                  </a:moveTo>
                  <a:lnTo>
                    <a:pt x="49" y="22"/>
                  </a:lnTo>
                  <a:lnTo>
                    <a:pt x="49" y="26"/>
                  </a:lnTo>
                  <a:lnTo>
                    <a:pt x="49" y="30"/>
                  </a:lnTo>
                  <a:lnTo>
                    <a:pt x="51" y="34"/>
                  </a:lnTo>
                  <a:lnTo>
                    <a:pt x="51" y="39"/>
                  </a:lnTo>
                  <a:lnTo>
                    <a:pt x="52" y="42"/>
                  </a:lnTo>
                  <a:lnTo>
                    <a:pt x="53" y="47"/>
                  </a:lnTo>
                  <a:lnTo>
                    <a:pt x="53" y="50"/>
                  </a:lnTo>
                  <a:lnTo>
                    <a:pt x="52" y="52"/>
                  </a:lnTo>
                  <a:lnTo>
                    <a:pt x="50" y="49"/>
                  </a:lnTo>
                  <a:lnTo>
                    <a:pt x="49" y="48"/>
                  </a:lnTo>
                  <a:lnTo>
                    <a:pt x="46" y="46"/>
                  </a:lnTo>
                  <a:lnTo>
                    <a:pt x="43" y="44"/>
                  </a:lnTo>
                  <a:lnTo>
                    <a:pt x="40" y="43"/>
                  </a:lnTo>
                  <a:lnTo>
                    <a:pt x="39" y="41"/>
                  </a:lnTo>
                  <a:lnTo>
                    <a:pt x="36" y="40"/>
                  </a:lnTo>
                  <a:lnTo>
                    <a:pt x="32" y="39"/>
                  </a:lnTo>
                  <a:lnTo>
                    <a:pt x="30" y="38"/>
                  </a:lnTo>
                  <a:lnTo>
                    <a:pt x="27" y="37"/>
                  </a:lnTo>
                  <a:lnTo>
                    <a:pt x="24" y="36"/>
                  </a:lnTo>
                  <a:lnTo>
                    <a:pt x="22" y="35"/>
                  </a:lnTo>
                  <a:lnTo>
                    <a:pt x="18" y="34"/>
                  </a:lnTo>
                  <a:lnTo>
                    <a:pt x="15" y="33"/>
                  </a:lnTo>
                  <a:lnTo>
                    <a:pt x="13" y="32"/>
                  </a:lnTo>
                  <a:lnTo>
                    <a:pt x="9" y="31"/>
                  </a:lnTo>
                  <a:lnTo>
                    <a:pt x="0" y="29"/>
                  </a:lnTo>
                  <a:lnTo>
                    <a:pt x="2" y="25"/>
                  </a:lnTo>
                  <a:lnTo>
                    <a:pt x="4" y="22"/>
                  </a:lnTo>
                  <a:lnTo>
                    <a:pt x="7" y="19"/>
                  </a:lnTo>
                  <a:lnTo>
                    <a:pt x="9" y="15"/>
                  </a:lnTo>
                  <a:lnTo>
                    <a:pt x="12" y="12"/>
                  </a:lnTo>
                  <a:lnTo>
                    <a:pt x="14" y="8"/>
                  </a:lnTo>
                  <a:lnTo>
                    <a:pt x="16" y="4"/>
                  </a:lnTo>
                  <a:lnTo>
                    <a:pt x="17" y="0"/>
                  </a:lnTo>
                  <a:lnTo>
                    <a:pt x="22" y="1"/>
                  </a:lnTo>
                  <a:lnTo>
                    <a:pt x="26" y="2"/>
                  </a:lnTo>
                  <a:lnTo>
                    <a:pt x="31" y="4"/>
                  </a:lnTo>
                  <a:lnTo>
                    <a:pt x="34" y="5"/>
                  </a:lnTo>
                  <a:lnTo>
                    <a:pt x="39" y="8"/>
                  </a:lnTo>
                  <a:lnTo>
                    <a:pt x="41" y="11"/>
                  </a:lnTo>
                  <a:lnTo>
                    <a:pt x="45" y="14"/>
                  </a:lnTo>
                  <a:lnTo>
                    <a:pt x="48" y="18"/>
                  </a:lnTo>
                </a:path>
              </a:pathLst>
            </a:custGeom>
            <a:solidFill>
              <a:srgbClr val="FFFFFF"/>
            </a:solidFill>
            <a:ln w="9525">
              <a:noFill/>
              <a:miter lim="800000"/>
              <a:headEnd/>
              <a:tailEnd/>
            </a:ln>
          </p:spPr>
          <p:txBody>
            <a:bodyPr/>
            <a:lstStyle/>
            <a:p>
              <a:endParaRPr lang="en-US"/>
            </a:p>
          </p:txBody>
        </p:sp>
        <p:sp>
          <p:nvSpPr>
            <p:cNvPr id="5527698" name="Freeform 29"/>
            <p:cNvSpPr>
              <a:spLocks/>
            </p:cNvSpPr>
            <p:nvPr/>
          </p:nvSpPr>
          <p:spPr bwMode="auto">
            <a:xfrm>
              <a:off x="1052" y="3018"/>
              <a:ext cx="82" cy="25"/>
            </a:xfrm>
            <a:custGeom>
              <a:avLst/>
              <a:gdLst>
                <a:gd name="T0" fmla="*/ 81 w 82"/>
                <a:gd name="T1" fmla="*/ 20 h 25"/>
                <a:gd name="T2" fmla="*/ 76 w 82"/>
                <a:gd name="T3" fmla="*/ 19 h 25"/>
                <a:gd name="T4" fmla="*/ 72 w 82"/>
                <a:gd name="T5" fmla="*/ 19 h 25"/>
                <a:gd name="T6" fmla="*/ 67 w 82"/>
                <a:gd name="T7" fmla="*/ 19 h 25"/>
                <a:gd name="T8" fmla="*/ 62 w 82"/>
                <a:gd name="T9" fmla="*/ 20 h 25"/>
                <a:gd name="T10" fmla="*/ 58 w 82"/>
                <a:gd name="T11" fmla="*/ 20 h 25"/>
                <a:gd name="T12" fmla="*/ 53 w 82"/>
                <a:gd name="T13" fmla="*/ 20 h 25"/>
                <a:gd name="T14" fmla="*/ 48 w 82"/>
                <a:gd name="T15" fmla="*/ 21 h 25"/>
                <a:gd name="T16" fmla="*/ 44 w 82"/>
                <a:gd name="T17" fmla="*/ 21 h 25"/>
                <a:gd name="T18" fmla="*/ 38 w 82"/>
                <a:gd name="T19" fmla="*/ 22 h 25"/>
                <a:gd name="T20" fmla="*/ 34 w 82"/>
                <a:gd name="T21" fmla="*/ 22 h 25"/>
                <a:gd name="T22" fmla="*/ 29 w 82"/>
                <a:gd name="T23" fmla="*/ 22 h 25"/>
                <a:gd name="T24" fmla="*/ 24 w 82"/>
                <a:gd name="T25" fmla="*/ 22 h 25"/>
                <a:gd name="T26" fmla="*/ 20 w 82"/>
                <a:gd name="T27" fmla="*/ 23 h 25"/>
                <a:gd name="T28" fmla="*/ 15 w 82"/>
                <a:gd name="T29" fmla="*/ 23 h 25"/>
                <a:gd name="T30" fmla="*/ 10 w 82"/>
                <a:gd name="T31" fmla="*/ 24 h 25"/>
                <a:gd name="T32" fmla="*/ 6 w 82"/>
                <a:gd name="T33" fmla="*/ 24 h 25"/>
                <a:gd name="T34" fmla="*/ 0 w 82"/>
                <a:gd name="T35" fmla="*/ 11 h 25"/>
                <a:gd name="T36" fmla="*/ 4 w 82"/>
                <a:gd name="T37" fmla="*/ 10 h 25"/>
                <a:gd name="T38" fmla="*/ 7 w 82"/>
                <a:gd name="T39" fmla="*/ 10 h 25"/>
                <a:gd name="T40" fmla="*/ 11 w 82"/>
                <a:gd name="T41" fmla="*/ 9 h 25"/>
                <a:gd name="T42" fmla="*/ 15 w 82"/>
                <a:gd name="T43" fmla="*/ 8 h 25"/>
                <a:gd name="T44" fmla="*/ 19 w 82"/>
                <a:gd name="T45" fmla="*/ 6 h 25"/>
                <a:gd name="T46" fmla="*/ 21 w 82"/>
                <a:gd name="T47" fmla="*/ 5 h 25"/>
                <a:gd name="T48" fmla="*/ 24 w 82"/>
                <a:gd name="T49" fmla="*/ 2 h 25"/>
                <a:gd name="T50" fmla="*/ 26 w 82"/>
                <a:gd name="T51" fmla="*/ 0 h 25"/>
                <a:gd name="T52" fmla="*/ 30 w 82"/>
                <a:gd name="T53" fmla="*/ 1 h 25"/>
                <a:gd name="T54" fmla="*/ 34 w 82"/>
                <a:gd name="T55" fmla="*/ 2 h 25"/>
                <a:gd name="T56" fmla="*/ 37 w 82"/>
                <a:gd name="T57" fmla="*/ 2 h 25"/>
                <a:gd name="T58" fmla="*/ 41 w 82"/>
                <a:gd name="T59" fmla="*/ 3 h 25"/>
                <a:gd name="T60" fmla="*/ 45 w 82"/>
                <a:gd name="T61" fmla="*/ 4 h 25"/>
                <a:gd name="T62" fmla="*/ 48 w 82"/>
                <a:gd name="T63" fmla="*/ 5 h 25"/>
                <a:gd name="T64" fmla="*/ 53 w 82"/>
                <a:gd name="T65" fmla="*/ 6 h 25"/>
                <a:gd name="T66" fmla="*/ 56 w 82"/>
                <a:gd name="T67" fmla="*/ 6 h 25"/>
                <a:gd name="T68" fmla="*/ 60 w 82"/>
                <a:gd name="T69" fmla="*/ 8 h 25"/>
                <a:gd name="T70" fmla="*/ 63 w 82"/>
                <a:gd name="T71" fmla="*/ 9 h 25"/>
                <a:gd name="T72" fmla="*/ 67 w 82"/>
                <a:gd name="T73" fmla="*/ 10 h 25"/>
                <a:gd name="T74" fmla="*/ 70 w 82"/>
                <a:gd name="T75" fmla="*/ 11 h 25"/>
                <a:gd name="T76" fmla="*/ 74 w 82"/>
                <a:gd name="T77" fmla="*/ 13 h 25"/>
                <a:gd name="T78" fmla="*/ 76 w 82"/>
                <a:gd name="T79" fmla="*/ 15 h 25"/>
                <a:gd name="T80" fmla="*/ 79 w 82"/>
                <a:gd name="T81" fmla="*/ 17 h 25"/>
                <a:gd name="T82" fmla="*/ 81 w 82"/>
                <a:gd name="T83" fmla="*/ 2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25"/>
                <a:gd name="T128" fmla="*/ 82 w 82"/>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25">
                  <a:moveTo>
                    <a:pt x="81" y="20"/>
                  </a:moveTo>
                  <a:lnTo>
                    <a:pt x="76" y="19"/>
                  </a:lnTo>
                  <a:lnTo>
                    <a:pt x="72" y="19"/>
                  </a:lnTo>
                  <a:lnTo>
                    <a:pt x="67" y="19"/>
                  </a:lnTo>
                  <a:lnTo>
                    <a:pt x="62" y="20"/>
                  </a:lnTo>
                  <a:lnTo>
                    <a:pt x="58" y="20"/>
                  </a:lnTo>
                  <a:lnTo>
                    <a:pt x="53" y="20"/>
                  </a:lnTo>
                  <a:lnTo>
                    <a:pt x="48" y="21"/>
                  </a:lnTo>
                  <a:lnTo>
                    <a:pt x="44" y="21"/>
                  </a:lnTo>
                  <a:lnTo>
                    <a:pt x="38" y="22"/>
                  </a:lnTo>
                  <a:lnTo>
                    <a:pt x="34" y="22"/>
                  </a:lnTo>
                  <a:lnTo>
                    <a:pt x="29" y="22"/>
                  </a:lnTo>
                  <a:lnTo>
                    <a:pt x="24" y="22"/>
                  </a:lnTo>
                  <a:lnTo>
                    <a:pt x="20" y="23"/>
                  </a:lnTo>
                  <a:lnTo>
                    <a:pt x="15" y="23"/>
                  </a:lnTo>
                  <a:lnTo>
                    <a:pt x="10" y="24"/>
                  </a:lnTo>
                  <a:lnTo>
                    <a:pt x="6" y="24"/>
                  </a:lnTo>
                  <a:lnTo>
                    <a:pt x="0" y="11"/>
                  </a:lnTo>
                  <a:lnTo>
                    <a:pt x="4" y="10"/>
                  </a:lnTo>
                  <a:lnTo>
                    <a:pt x="7" y="10"/>
                  </a:lnTo>
                  <a:lnTo>
                    <a:pt x="11" y="9"/>
                  </a:lnTo>
                  <a:lnTo>
                    <a:pt x="15" y="8"/>
                  </a:lnTo>
                  <a:lnTo>
                    <a:pt x="19" y="6"/>
                  </a:lnTo>
                  <a:lnTo>
                    <a:pt x="21" y="5"/>
                  </a:lnTo>
                  <a:lnTo>
                    <a:pt x="24" y="2"/>
                  </a:lnTo>
                  <a:lnTo>
                    <a:pt x="26" y="0"/>
                  </a:lnTo>
                  <a:lnTo>
                    <a:pt x="30" y="1"/>
                  </a:lnTo>
                  <a:lnTo>
                    <a:pt x="34" y="2"/>
                  </a:lnTo>
                  <a:lnTo>
                    <a:pt x="37" y="2"/>
                  </a:lnTo>
                  <a:lnTo>
                    <a:pt x="41" y="3"/>
                  </a:lnTo>
                  <a:lnTo>
                    <a:pt x="45" y="4"/>
                  </a:lnTo>
                  <a:lnTo>
                    <a:pt x="48" y="5"/>
                  </a:lnTo>
                  <a:lnTo>
                    <a:pt x="53" y="6"/>
                  </a:lnTo>
                  <a:lnTo>
                    <a:pt x="56" y="6"/>
                  </a:lnTo>
                  <a:lnTo>
                    <a:pt x="60" y="8"/>
                  </a:lnTo>
                  <a:lnTo>
                    <a:pt x="63" y="9"/>
                  </a:lnTo>
                  <a:lnTo>
                    <a:pt x="67" y="10"/>
                  </a:lnTo>
                  <a:lnTo>
                    <a:pt x="70" y="11"/>
                  </a:lnTo>
                  <a:lnTo>
                    <a:pt x="74" y="13"/>
                  </a:lnTo>
                  <a:lnTo>
                    <a:pt x="76" y="15"/>
                  </a:lnTo>
                  <a:lnTo>
                    <a:pt x="79" y="17"/>
                  </a:lnTo>
                  <a:lnTo>
                    <a:pt x="81" y="20"/>
                  </a:lnTo>
                </a:path>
              </a:pathLst>
            </a:custGeom>
            <a:solidFill>
              <a:srgbClr val="DBDBDB"/>
            </a:solidFill>
            <a:ln w="9525">
              <a:noFill/>
              <a:miter lim="800000"/>
              <a:headEnd/>
              <a:tailEnd/>
            </a:ln>
          </p:spPr>
          <p:txBody>
            <a:bodyPr/>
            <a:lstStyle/>
            <a:p>
              <a:endParaRPr lang="en-US"/>
            </a:p>
          </p:txBody>
        </p:sp>
        <p:sp>
          <p:nvSpPr>
            <p:cNvPr id="5527699" name="Freeform 30"/>
            <p:cNvSpPr>
              <a:spLocks/>
            </p:cNvSpPr>
            <p:nvPr/>
          </p:nvSpPr>
          <p:spPr bwMode="auto">
            <a:xfrm>
              <a:off x="1023" y="3030"/>
              <a:ext cx="26" cy="37"/>
            </a:xfrm>
            <a:custGeom>
              <a:avLst/>
              <a:gdLst>
                <a:gd name="T0" fmla="*/ 25 w 26"/>
                <a:gd name="T1" fmla="*/ 17 h 37"/>
                <a:gd name="T2" fmla="*/ 25 w 26"/>
                <a:gd name="T3" fmla="*/ 20 h 37"/>
                <a:gd name="T4" fmla="*/ 24 w 26"/>
                <a:gd name="T5" fmla="*/ 23 h 37"/>
                <a:gd name="T6" fmla="*/ 23 w 26"/>
                <a:gd name="T7" fmla="*/ 26 h 37"/>
                <a:gd name="T8" fmla="*/ 23 w 26"/>
                <a:gd name="T9" fmla="*/ 28 h 37"/>
                <a:gd name="T10" fmla="*/ 22 w 26"/>
                <a:gd name="T11" fmla="*/ 31 h 37"/>
                <a:gd name="T12" fmla="*/ 20 w 26"/>
                <a:gd name="T13" fmla="*/ 33 h 37"/>
                <a:gd name="T14" fmla="*/ 19 w 26"/>
                <a:gd name="T15" fmla="*/ 34 h 37"/>
                <a:gd name="T16" fmla="*/ 15 w 26"/>
                <a:gd name="T17" fmla="*/ 36 h 37"/>
                <a:gd name="T18" fmla="*/ 13 w 26"/>
                <a:gd name="T19" fmla="*/ 35 h 37"/>
                <a:gd name="T20" fmla="*/ 11 w 26"/>
                <a:gd name="T21" fmla="*/ 34 h 37"/>
                <a:gd name="T22" fmla="*/ 9 w 26"/>
                <a:gd name="T23" fmla="*/ 33 h 37"/>
                <a:gd name="T24" fmla="*/ 7 w 26"/>
                <a:gd name="T25" fmla="*/ 32 h 37"/>
                <a:gd name="T26" fmla="*/ 6 w 26"/>
                <a:gd name="T27" fmla="*/ 30 h 37"/>
                <a:gd name="T28" fmla="*/ 4 w 26"/>
                <a:gd name="T29" fmla="*/ 27 h 37"/>
                <a:gd name="T30" fmla="*/ 2 w 26"/>
                <a:gd name="T31" fmla="*/ 26 h 37"/>
                <a:gd name="T32" fmla="*/ 2 w 26"/>
                <a:gd name="T33" fmla="*/ 23 h 37"/>
                <a:gd name="T34" fmla="*/ 0 w 26"/>
                <a:gd name="T35" fmla="*/ 21 h 37"/>
                <a:gd name="T36" fmla="*/ 0 w 26"/>
                <a:gd name="T37" fmla="*/ 18 h 37"/>
                <a:gd name="T38" fmla="*/ 0 w 26"/>
                <a:gd name="T39" fmla="*/ 15 h 37"/>
                <a:gd name="T40" fmla="*/ 1 w 26"/>
                <a:gd name="T41" fmla="*/ 13 h 37"/>
                <a:gd name="T42" fmla="*/ 2 w 26"/>
                <a:gd name="T43" fmla="*/ 10 h 37"/>
                <a:gd name="T44" fmla="*/ 3 w 26"/>
                <a:gd name="T45" fmla="*/ 8 h 37"/>
                <a:gd name="T46" fmla="*/ 5 w 26"/>
                <a:gd name="T47" fmla="*/ 5 h 37"/>
                <a:gd name="T48" fmla="*/ 6 w 26"/>
                <a:gd name="T49" fmla="*/ 3 h 37"/>
                <a:gd name="T50" fmla="*/ 7 w 26"/>
                <a:gd name="T51" fmla="*/ 3 h 37"/>
                <a:gd name="T52" fmla="*/ 9 w 26"/>
                <a:gd name="T53" fmla="*/ 2 h 37"/>
                <a:gd name="T54" fmla="*/ 10 w 26"/>
                <a:gd name="T55" fmla="*/ 1 h 37"/>
                <a:gd name="T56" fmla="*/ 12 w 26"/>
                <a:gd name="T57" fmla="*/ 0 h 37"/>
                <a:gd name="T58" fmla="*/ 14 w 26"/>
                <a:gd name="T59" fmla="*/ 0 h 37"/>
                <a:gd name="T60" fmla="*/ 16 w 26"/>
                <a:gd name="T61" fmla="*/ 0 h 37"/>
                <a:gd name="T62" fmla="*/ 18 w 26"/>
                <a:gd name="T63" fmla="*/ 0 h 37"/>
                <a:gd name="T64" fmla="*/ 19 w 26"/>
                <a:gd name="T65" fmla="*/ 1 h 37"/>
                <a:gd name="T66" fmla="*/ 21 w 26"/>
                <a:gd name="T67" fmla="*/ 3 h 37"/>
                <a:gd name="T68" fmla="*/ 22 w 26"/>
                <a:gd name="T69" fmla="*/ 4 h 37"/>
                <a:gd name="T70" fmla="*/ 23 w 26"/>
                <a:gd name="T71" fmla="*/ 6 h 37"/>
                <a:gd name="T72" fmla="*/ 23 w 26"/>
                <a:gd name="T73" fmla="*/ 9 h 37"/>
                <a:gd name="T74" fmla="*/ 23 w 26"/>
                <a:gd name="T75" fmla="*/ 11 h 37"/>
                <a:gd name="T76" fmla="*/ 24 w 26"/>
                <a:gd name="T77" fmla="*/ 13 h 37"/>
                <a:gd name="T78" fmla="*/ 25 w 26"/>
                <a:gd name="T79" fmla="*/ 15 h 37"/>
                <a:gd name="T80" fmla="*/ 25 w 26"/>
                <a:gd name="T81" fmla="*/ 1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37"/>
                <a:gd name="T125" fmla="*/ 26 w 26"/>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37">
                  <a:moveTo>
                    <a:pt x="25" y="17"/>
                  </a:moveTo>
                  <a:lnTo>
                    <a:pt x="25" y="20"/>
                  </a:lnTo>
                  <a:lnTo>
                    <a:pt x="24" y="23"/>
                  </a:lnTo>
                  <a:lnTo>
                    <a:pt x="23" y="26"/>
                  </a:lnTo>
                  <a:lnTo>
                    <a:pt x="23" y="28"/>
                  </a:lnTo>
                  <a:lnTo>
                    <a:pt x="22" y="31"/>
                  </a:lnTo>
                  <a:lnTo>
                    <a:pt x="20" y="33"/>
                  </a:lnTo>
                  <a:lnTo>
                    <a:pt x="19" y="34"/>
                  </a:lnTo>
                  <a:lnTo>
                    <a:pt x="15" y="36"/>
                  </a:lnTo>
                  <a:lnTo>
                    <a:pt x="13" y="35"/>
                  </a:lnTo>
                  <a:lnTo>
                    <a:pt x="11" y="34"/>
                  </a:lnTo>
                  <a:lnTo>
                    <a:pt x="9" y="33"/>
                  </a:lnTo>
                  <a:lnTo>
                    <a:pt x="7" y="32"/>
                  </a:lnTo>
                  <a:lnTo>
                    <a:pt x="6" y="30"/>
                  </a:lnTo>
                  <a:lnTo>
                    <a:pt x="4" y="27"/>
                  </a:lnTo>
                  <a:lnTo>
                    <a:pt x="2" y="26"/>
                  </a:lnTo>
                  <a:lnTo>
                    <a:pt x="2" y="23"/>
                  </a:lnTo>
                  <a:lnTo>
                    <a:pt x="0" y="21"/>
                  </a:lnTo>
                  <a:lnTo>
                    <a:pt x="0" y="18"/>
                  </a:lnTo>
                  <a:lnTo>
                    <a:pt x="0" y="15"/>
                  </a:lnTo>
                  <a:lnTo>
                    <a:pt x="1" y="13"/>
                  </a:lnTo>
                  <a:lnTo>
                    <a:pt x="2" y="10"/>
                  </a:lnTo>
                  <a:lnTo>
                    <a:pt x="3" y="8"/>
                  </a:lnTo>
                  <a:lnTo>
                    <a:pt x="5" y="5"/>
                  </a:lnTo>
                  <a:lnTo>
                    <a:pt x="6" y="3"/>
                  </a:lnTo>
                  <a:lnTo>
                    <a:pt x="7" y="3"/>
                  </a:lnTo>
                  <a:lnTo>
                    <a:pt x="9" y="2"/>
                  </a:lnTo>
                  <a:lnTo>
                    <a:pt x="10" y="1"/>
                  </a:lnTo>
                  <a:lnTo>
                    <a:pt x="12" y="0"/>
                  </a:lnTo>
                  <a:lnTo>
                    <a:pt x="14" y="0"/>
                  </a:lnTo>
                  <a:lnTo>
                    <a:pt x="16" y="0"/>
                  </a:lnTo>
                  <a:lnTo>
                    <a:pt x="18" y="0"/>
                  </a:lnTo>
                  <a:lnTo>
                    <a:pt x="19" y="1"/>
                  </a:lnTo>
                  <a:lnTo>
                    <a:pt x="21" y="3"/>
                  </a:lnTo>
                  <a:lnTo>
                    <a:pt x="22" y="4"/>
                  </a:lnTo>
                  <a:lnTo>
                    <a:pt x="23" y="6"/>
                  </a:lnTo>
                  <a:lnTo>
                    <a:pt x="23" y="9"/>
                  </a:lnTo>
                  <a:lnTo>
                    <a:pt x="23" y="11"/>
                  </a:lnTo>
                  <a:lnTo>
                    <a:pt x="24" y="13"/>
                  </a:lnTo>
                  <a:lnTo>
                    <a:pt x="25" y="15"/>
                  </a:lnTo>
                  <a:lnTo>
                    <a:pt x="25" y="17"/>
                  </a:lnTo>
                </a:path>
              </a:pathLst>
            </a:custGeom>
            <a:solidFill>
              <a:srgbClr val="FFFFFF"/>
            </a:solidFill>
            <a:ln w="9525">
              <a:noFill/>
              <a:miter lim="800000"/>
              <a:headEnd/>
              <a:tailEnd/>
            </a:ln>
          </p:spPr>
          <p:txBody>
            <a:bodyPr/>
            <a:lstStyle/>
            <a:p>
              <a:endParaRPr lang="en-US"/>
            </a:p>
          </p:txBody>
        </p:sp>
        <p:sp>
          <p:nvSpPr>
            <p:cNvPr id="5527700" name="Freeform 31"/>
            <p:cNvSpPr>
              <a:spLocks/>
            </p:cNvSpPr>
            <p:nvPr/>
          </p:nvSpPr>
          <p:spPr bwMode="auto">
            <a:xfrm>
              <a:off x="1041" y="3031"/>
              <a:ext cx="17" cy="30"/>
            </a:xfrm>
            <a:custGeom>
              <a:avLst/>
              <a:gdLst>
                <a:gd name="T0" fmla="*/ 16 w 17"/>
                <a:gd name="T1" fmla="*/ 7 h 30"/>
                <a:gd name="T2" fmla="*/ 16 w 17"/>
                <a:gd name="T3" fmla="*/ 10 h 30"/>
                <a:gd name="T4" fmla="*/ 16 w 17"/>
                <a:gd name="T5" fmla="*/ 13 h 30"/>
                <a:gd name="T6" fmla="*/ 16 w 17"/>
                <a:gd name="T7" fmla="*/ 16 h 30"/>
                <a:gd name="T8" fmla="*/ 16 w 17"/>
                <a:gd name="T9" fmla="*/ 18 h 30"/>
                <a:gd name="T10" fmla="*/ 16 w 17"/>
                <a:gd name="T11" fmla="*/ 22 h 30"/>
                <a:gd name="T12" fmla="*/ 16 w 17"/>
                <a:gd name="T13" fmla="*/ 24 h 30"/>
                <a:gd name="T14" fmla="*/ 0 w 17"/>
                <a:gd name="T15" fmla="*/ 27 h 30"/>
                <a:gd name="T16" fmla="*/ 0 w 17"/>
                <a:gd name="T17" fmla="*/ 29 h 30"/>
                <a:gd name="T18" fmla="*/ 0 w 17"/>
                <a:gd name="T19" fmla="*/ 29 h 30"/>
                <a:gd name="T20" fmla="*/ 0 w 17"/>
                <a:gd name="T21" fmla="*/ 26 h 30"/>
                <a:gd name="T22" fmla="*/ 16 w 17"/>
                <a:gd name="T23" fmla="*/ 22 h 30"/>
                <a:gd name="T24" fmla="*/ 16 w 17"/>
                <a:gd name="T25" fmla="*/ 18 h 30"/>
                <a:gd name="T26" fmla="*/ 16 w 17"/>
                <a:gd name="T27" fmla="*/ 14 h 30"/>
                <a:gd name="T28" fmla="*/ 16 w 17"/>
                <a:gd name="T29" fmla="*/ 10 h 30"/>
                <a:gd name="T30" fmla="*/ 16 w 17"/>
                <a:gd name="T31" fmla="*/ 7 h 30"/>
                <a:gd name="T32" fmla="*/ 0 w 17"/>
                <a:gd name="T33" fmla="*/ 3 h 30"/>
                <a:gd name="T34" fmla="*/ 0 w 17"/>
                <a:gd name="T35" fmla="*/ 0 h 30"/>
                <a:gd name="T36" fmla="*/ 0 w 17"/>
                <a:gd name="T37" fmla="*/ 1 h 30"/>
                <a:gd name="T38" fmla="*/ 0 w 17"/>
                <a:gd name="T39" fmla="*/ 2 h 30"/>
                <a:gd name="T40" fmla="*/ 0 w 17"/>
                <a:gd name="T41" fmla="*/ 2 h 30"/>
                <a:gd name="T42" fmla="*/ 16 w 17"/>
                <a:gd name="T43" fmla="*/ 3 h 30"/>
                <a:gd name="T44" fmla="*/ 16 w 17"/>
                <a:gd name="T45" fmla="*/ 4 h 30"/>
                <a:gd name="T46" fmla="*/ 16 w 17"/>
                <a:gd name="T47" fmla="*/ 6 h 30"/>
                <a:gd name="T48" fmla="*/ 16 w 17"/>
                <a:gd name="T49" fmla="*/ 7 h 30"/>
                <a:gd name="T50" fmla="*/ 16 w 17"/>
                <a:gd name="T51" fmla="*/ 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30"/>
                <a:gd name="T80" fmla="*/ 17 w 17"/>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30">
                  <a:moveTo>
                    <a:pt x="16" y="7"/>
                  </a:moveTo>
                  <a:lnTo>
                    <a:pt x="16" y="10"/>
                  </a:lnTo>
                  <a:lnTo>
                    <a:pt x="16" y="13"/>
                  </a:lnTo>
                  <a:lnTo>
                    <a:pt x="16" y="16"/>
                  </a:lnTo>
                  <a:lnTo>
                    <a:pt x="16" y="18"/>
                  </a:lnTo>
                  <a:lnTo>
                    <a:pt x="16" y="22"/>
                  </a:lnTo>
                  <a:lnTo>
                    <a:pt x="16" y="24"/>
                  </a:lnTo>
                  <a:lnTo>
                    <a:pt x="0" y="27"/>
                  </a:lnTo>
                  <a:lnTo>
                    <a:pt x="0" y="29"/>
                  </a:lnTo>
                  <a:lnTo>
                    <a:pt x="0" y="26"/>
                  </a:lnTo>
                  <a:lnTo>
                    <a:pt x="16" y="22"/>
                  </a:lnTo>
                  <a:lnTo>
                    <a:pt x="16" y="18"/>
                  </a:lnTo>
                  <a:lnTo>
                    <a:pt x="16" y="14"/>
                  </a:lnTo>
                  <a:lnTo>
                    <a:pt x="16" y="10"/>
                  </a:lnTo>
                  <a:lnTo>
                    <a:pt x="16" y="7"/>
                  </a:lnTo>
                  <a:lnTo>
                    <a:pt x="0" y="3"/>
                  </a:lnTo>
                  <a:lnTo>
                    <a:pt x="0" y="0"/>
                  </a:lnTo>
                  <a:lnTo>
                    <a:pt x="0" y="1"/>
                  </a:lnTo>
                  <a:lnTo>
                    <a:pt x="0" y="2"/>
                  </a:lnTo>
                  <a:lnTo>
                    <a:pt x="16" y="3"/>
                  </a:lnTo>
                  <a:lnTo>
                    <a:pt x="16" y="4"/>
                  </a:lnTo>
                  <a:lnTo>
                    <a:pt x="16" y="6"/>
                  </a:lnTo>
                  <a:lnTo>
                    <a:pt x="16" y="7"/>
                  </a:lnTo>
                </a:path>
              </a:pathLst>
            </a:custGeom>
            <a:solidFill>
              <a:srgbClr val="000000"/>
            </a:solidFill>
            <a:ln w="9525">
              <a:noFill/>
              <a:miter lim="800000"/>
              <a:headEnd/>
              <a:tailEnd/>
            </a:ln>
          </p:spPr>
          <p:txBody>
            <a:bodyPr/>
            <a:lstStyle/>
            <a:p>
              <a:endParaRPr lang="en-US"/>
            </a:p>
          </p:txBody>
        </p:sp>
        <p:sp>
          <p:nvSpPr>
            <p:cNvPr id="5527701" name="Freeform 32"/>
            <p:cNvSpPr>
              <a:spLocks/>
            </p:cNvSpPr>
            <p:nvPr/>
          </p:nvSpPr>
          <p:spPr bwMode="auto">
            <a:xfrm>
              <a:off x="1002" y="3032"/>
              <a:ext cx="17" cy="23"/>
            </a:xfrm>
            <a:custGeom>
              <a:avLst/>
              <a:gdLst>
                <a:gd name="T0" fmla="*/ 14 w 17"/>
                <a:gd name="T1" fmla="*/ 20 h 23"/>
                <a:gd name="T2" fmla="*/ 12 w 17"/>
                <a:gd name="T3" fmla="*/ 19 h 23"/>
                <a:gd name="T4" fmla="*/ 9 w 17"/>
                <a:gd name="T5" fmla="*/ 19 h 23"/>
                <a:gd name="T6" fmla="*/ 6 w 17"/>
                <a:gd name="T7" fmla="*/ 20 h 23"/>
                <a:gd name="T8" fmla="*/ 5 w 17"/>
                <a:gd name="T9" fmla="*/ 21 h 23"/>
                <a:gd name="T10" fmla="*/ 3 w 17"/>
                <a:gd name="T11" fmla="*/ 22 h 23"/>
                <a:gd name="T12" fmla="*/ 1 w 17"/>
                <a:gd name="T13" fmla="*/ 22 h 23"/>
                <a:gd name="T14" fmla="*/ 1 w 17"/>
                <a:gd name="T15" fmla="*/ 20 h 23"/>
                <a:gd name="T16" fmla="*/ 0 w 17"/>
                <a:gd name="T17" fmla="*/ 17 h 23"/>
                <a:gd name="T18" fmla="*/ 0 w 17"/>
                <a:gd name="T19" fmla="*/ 15 h 23"/>
                <a:gd name="T20" fmla="*/ 0 w 17"/>
                <a:gd name="T21" fmla="*/ 13 h 23"/>
                <a:gd name="T22" fmla="*/ 0 w 17"/>
                <a:gd name="T23" fmla="*/ 10 h 23"/>
                <a:gd name="T24" fmla="*/ 1 w 17"/>
                <a:gd name="T25" fmla="*/ 9 h 23"/>
                <a:gd name="T26" fmla="*/ 1 w 17"/>
                <a:gd name="T27" fmla="*/ 6 h 23"/>
                <a:gd name="T28" fmla="*/ 3 w 17"/>
                <a:gd name="T29" fmla="*/ 4 h 23"/>
                <a:gd name="T30" fmla="*/ 4 w 17"/>
                <a:gd name="T31" fmla="*/ 2 h 23"/>
                <a:gd name="T32" fmla="*/ 5 w 17"/>
                <a:gd name="T33" fmla="*/ 1 h 23"/>
                <a:gd name="T34" fmla="*/ 8 w 17"/>
                <a:gd name="T35" fmla="*/ 0 h 23"/>
                <a:gd name="T36" fmla="*/ 9 w 17"/>
                <a:gd name="T37" fmla="*/ 0 h 23"/>
                <a:gd name="T38" fmla="*/ 10 w 17"/>
                <a:gd name="T39" fmla="*/ 1 h 23"/>
                <a:gd name="T40" fmla="*/ 12 w 17"/>
                <a:gd name="T41" fmla="*/ 2 h 23"/>
                <a:gd name="T42" fmla="*/ 12 w 17"/>
                <a:gd name="T43" fmla="*/ 3 h 23"/>
                <a:gd name="T44" fmla="*/ 13 w 17"/>
                <a:gd name="T45" fmla="*/ 5 h 23"/>
                <a:gd name="T46" fmla="*/ 14 w 17"/>
                <a:gd name="T47" fmla="*/ 6 h 23"/>
                <a:gd name="T48" fmla="*/ 16 w 17"/>
                <a:gd name="T49" fmla="*/ 7 h 23"/>
                <a:gd name="T50" fmla="*/ 14 w 17"/>
                <a:gd name="T51" fmla="*/ 9 h 23"/>
                <a:gd name="T52" fmla="*/ 14 w 17"/>
                <a:gd name="T53" fmla="*/ 9 h 23"/>
                <a:gd name="T54" fmla="*/ 13 w 17"/>
                <a:gd name="T55" fmla="*/ 12 h 23"/>
                <a:gd name="T56" fmla="*/ 13 w 17"/>
                <a:gd name="T57" fmla="*/ 13 h 23"/>
                <a:gd name="T58" fmla="*/ 13 w 17"/>
                <a:gd name="T59" fmla="*/ 15 h 23"/>
                <a:gd name="T60" fmla="*/ 14 w 17"/>
                <a:gd name="T61" fmla="*/ 17 h 23"/>
                <a:gd name="T62" fmla="*/ 14 w 17"/>
                <a:gd name="T63" fmla="*/ 18 h 23"/>
                <a:gd name="T64" fmla="*/ 14 w 17"/>
                <a:gd name="T65" fmla="*/ 2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3"/>
                <a:gd name="T101" fmla="*/ 17 w 1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3">
                  <a:moveTo>
                    <a:pt x="14" y="20"/>
                  </a:moveTo>
                  <a:lnTo>
                    <a:pt x="12" y="19"/>
                  </a:lnTo>
                  <a:lnTo>
                    <a:pt x="9" y="19"/>
                  </a:lnTo>
                  <a:lnTo>
                    <a:pt x="6" y="20"/>
                  </a:lnTo>
                  <a:lnTo>
                    <a:pt x="5" y="21"/>
                  </a:lnTo>
                  <a:lnTo>
                    <a:pt x="3" y="22"/>
                  </a:lnTo>
                  <a:lnTo>
                    <a:pt x="1" y="22"/>
                  </a:lnTo>
                  <a:lnTo>
                    <a:pt x="1" y="20"/>
                  </a:lnTo>
                  <a:lnTo>
                    <a:pt x="0" y="17"/>
                  </a:lnTo>
                  <a:lnTo>
                    <a:pt x="0" y="15"/>
                  </a:lnTo>
                  <a:lnTo>
                    <a:pt x="0" y="13"/>
                  </a:lnTo>
                  <a:lnTo>
                    <a:pt x="0" y="10"/>
                  </a:lnTo>
                  <a:lnTo>
                    <a:pt x="1" y="9"/>
                  </a:lnTo>
                  <a:lnTo>
                    <a:pt x="1" y="6"/>
                  </a:lnTo>
                  <a:lnTo>
                    <a:pt x="3" y="4"/>
                  </a:lnTo>
                  <a:lnTo>
                    <a:pt x="4" y="2"/>
                  </a:lnTo>
                  <a:lnTo>
                    <a:pt x="5" y="1"/>
                  </a:lnTo>
                  <a:lnTo>
                    <a:pt x="8" y="0"/>
                  </a:lnTo>
                  <a:lnTo>
                    <a:pt x="9" y="0"/>
                  </a:lnTo>
                  <a:lnTo>
                    <a:pt x="10" y="1"/>
                  </a:lnTo>
                  <a:lnTo>
                    <a:pt x="12" y="2"/>
                  </a:lnTo>
                  <a:lnTo>
                    <a:pt x="12" y="3"/>
                  </a:lnTo>
                  <a:lnTo>
                    <a:pt x="13" y="5"/>
                  </a:lnTo>
                  <a:lnTo>
                    <a:pt x="14" y="6"/>
                  </a:lnTo>
                  <a:lnTo>
                    <a:pt x="16" y="7"/>
                  </a:lnTo>
                  <a:lnTo>
                    <a:pt x="14" y="9"/>
                  </a:lnTo>
                  <a:lnTo>
                    <a:pt x="13" y="12"/>
                  </a:lnTo>
                  <a:lnTo>
                    <a:pt x="13" y="13"/>
                  </a:lnTo>
                  <a:lnTo>
                    <a:pt x="13" y="15"/>
                  </a:lnTo>
                  <a:lnTo>
                    <a:pt x="14" y="17"/>
                  </a:lnTo>
                  <a:lnTo>
                    <a:pt x="14" y="18"/>
                  </a:lnTo>
                  <a:lnTo>
                    <a:pt x="14" y="20"/>
                  </a:lnTo>
                </a:path>
              </a:pathLst>
            </a:custGeom>
            <a:solidFill>
              <a:srgbClr val="FFFFFF"/>
            </a:solidFill>
            <a:ln w="9525">
              <a:noFill/>
              <a:miter lim="800000"/>
              <a:headEnd/>
              <a:tailEnd/>
            </a:ln>
          </p:spPr>
          <p:txBody>
            <a:bodyPr/>
            <a:lstStyle/>
            <a:p>
              <a:endParaRPr lang="en-US"/>
            </a:p>
          </p:txBody>
        </p:sp>
        <p:sp>
          <p:nvSpPr>
            <p:cNvPr id="5527702" name="Freeform 33"/>
            <p:cNvSpPr>
              <a:spLocks/>
            </p:cNvSpPr>
            <p:nvPr/>
          </p:nvSpPr>
          <p:spPr bwMode="auto">
            <a:xfrm>
              <a:off x="929" y="3033"/>
              <a:ext cx="240" cy="185"/>
            </a:xfrm>
            <a:custGeom>
              <a:avLst/>
              <a:gdLst>
                <a:gd name="T0" fmla="*/ 239 w 240"/>
                <a:gd name="T1" fmla="*/ 26 h 185"/>
                <a:gd name="T2" fmla="*/ 234 w 240"/>
                <a:gd name="T3" fmla="*/ 35 h 185"/>
                <a:gd name="T4" fmla="*/ 228 w 240"/>
                <a:gd name="T5" fmla="*/ 22 h 185"/>
                <a:gd name="T6" fmla="*/ 226 w 240"/>
                <a:gd name="T7" fmla="*/ 19 h 185"/>
                <a:gd name="T8" fmla="*/ 232 w 240"/>
                <a:gd name="T9" fmla="*/ 20 h 185"/>
                <a:gd name="T10" fmla="*/ 230 w 240"/>
                <a:gd name="T11" fmla="*/ 13 h 185"/>
                <a:gd name="T12" fmla="*/ 223 w 240"/>
                <a:gd name="T13" fmla="*/ 15 h 185"/>
                <a:gd name="T14" fmla="*/ 217 w 240"/>
                <a:gd name="T15" fmla="*/ 20 h 185"/>
                <a:gd name="T16" fmla="*/ 214 w 240"/>
                <a:gd name="T17" fmla="*/ 31 h 185"/>
                <a:gd name="T18" fmla="*/ 219 w 240"/>
                <a:gd name="T19" fmla="*/ 30 h 185"/>
                <a:gd name="T20" fmla="*/ 221 w 240"/>
                <a:gd name="T21" fmla="*/ 38 h 185"/>
                <a:gd name="T22" fmla="*/ 219 w 240"/>
                <a:gd name="T23" fmla="*/ 43 h 185"/>
                <a:gd name="T24" fmla="*/ 212 w 240"/>
                <a:gd name="T25" fmla="*/ 40 h 185"/>
                <a:gd name="T26" fmla="*/ 214 w 240"/>
                <a:gd name="T27" fmla="*/ 45 h 185"/>
                <a:gd name="T28" fmla="*/ 219 w 240"/>
                <a:gd name="T29" fmla="*/ 46 h 185"/>
                <a:gd name="T30" fmla="*/ 206 w 240"/>
                <a:gd name="T31" fmla="*/ 89 h 185"/>
                <a:gd name="T32" fmla="*/ 184 w 240"/>
                <a:gd name="T33" fmla="*/ 129 h 185"/>
                <a:gd name="T34" fmla="*/ 160 w 240"/>
                <a:gd name="T35" fmla="*/ 166 h 185"/>
                <a:gd name="T36" fmla="*/ 139 w 240"/>
                <a:gd name="T37" fmla="*/ 182 h 185"/>
                <a:gd name="T38" fmla="*/ 134 w 240"/>
                <a:gd name="T39" fmla="*/ 181 h 185"/>
                <a:gd name="T40" fmla="*/ 127 w 240"/>
                <a:gd name="T41" fmla="*/ 181 h 185"/>
                <a:gd name="T42" fmla="*/ 113 w 240"/>
                <a:gd name="T43" fmla="*/ 171 h 185"/>
                <a:gd name="T44" fmla="*/ 95 w 240"/>
                <a:gd name="T45" fmla="*/ 150 h 185"/>
                <a:gd name="T46" fmla="*/ 83 w 240"/>
                <a:gd name="T47" fmla="*/ 126 h 185"/>
                <a:gd name="T48" fmla="*/ 82 w 240"/>
                <a:gd name="T49" fmla="*/ 102 h 185"/>
                <a:gd name="T50" fmla="*/ 100 w 240"/>
                <a:gd name="T51" fmla="*/ 82 h 185"/>
                <a:gd name="T52" fmla="*/ 108 w 240"/>
                <a:gd name="T53" fmla="*/ 73 h 185"/>
                <a:gd name="T54" fmla="*/ 97 w 240"/>
                <a:gd name="T55" fmla="*/ 81 h 185"/>
                <a:gd name="T56" fmla="*/ 89 w 240"/>
                <a:gd name="T57" fmla="*/ 89 h 185"/>
                <a:gd name="T58" fmla="*/ 84 w 240"/>
                <a:gd name="T59" fmla="*/ 95 h 185"/>
                <a:gd name="T60" fmla="*/ 66 w 240"/>
                <a:gd name="T61" fmla="*/ 107 h 185"/>
                <a:gd name="T62" fmla="*/ 42 w 240"/>
                <a:gd name="T63" fmla="*/ 117 h 185"/>
                <a:gd name="T64" fmla="*/ 17 w 240"/>
                <a:gd name="T65" fmla="*/ 119 h 185"/>
                <a:gd name="T66" fmla="*/ 3 w 240"/>
                <a:gd name="T67" fmla="*/ 113 h 185"/>
                <a:gd name="T68" fmla="*/ 0 w 240"/>
                <a:gd name="T69" fmla="*/ 107 h 185"/>
                <a:gd name="T70" fmla="*/ 3 w 240"/>
                <a:gd name="T71" fmla="*/ 87 h 185"/>
                <a:gd name="T72" fmla="*/ 16 w 240"/>
                <a:gd name="T73" fmla="*/ 68 h 185"/>
                <a:gd name="T74" fmla="*/ 37 w 240"/>
                <a:gd name="T75" fmla="*/ 52 h 185"/>
                <a:gd name="T76" fmla="*/ 59 w 240"/>
                <a:gd name="T77" fmla="*/ 39 h 185"/>
                <a:gd name="T78" fmla="*/ 79 w 240"/>
                <a:gd name="T79" fmla="*/ 28 h 185"/>
                <a:gd name="T80" fmla="*/ 88 w 240"/>
                <a:gd name="T81" fmla="*/ 26 h 185"/>
                <a:gd name="T82" fmla="*/ 96 w 240"/>
                <a:gd name="T83" fmla="*/ 33 h 185"/>
                <a:gd name="T84" fmla="*/ 106 w 240"/>
                <a:gd name="T85" fmla="*/ 41 h 185"/>
                <a:gd name="T86" fmla="*/ 117 w 240"/>
                <a:gd name="T87" fmla="*/ 38 h 185"/>
                <a:gd name="T88" fmla="*/ 123 w 240"/>
                <a:gd name="T89" fmla="*/ 30 h 185"/>
                <a:gd name="T90" fmla="*/ 126 w 240"/>
                <a:gd name="T91" fmla="*/ 21 h 185"/>
                <a:gd name="T92" fmla="*/ 144 w 240"/>
                <a:gd name="T93" fmla="*/ 16 h 185"/>
                <a:gd name="T94" fmla="*/ 170 w 240"/>
                <a:gd name="T95" fmla="*/ 14 h 185"/>
                <a:gd name="T96" fmla="*/ 195 w 240"/>
                <a:gd name="T97" fmla="*/ 13 h 185"/>
                <a:gd name="T98" fmla="*/ 204 w 240"/>
                <a:gd name="T99" fmla="*/ 17 h 185"/>
                <a:gd name="T100" fmla="*/ 206 w 240"/>
                <a:gd name="T101" fmla="*/ 21 h 185"/>
                <a:gd name="T102" fmla="*/ 212 w 240"/>
                <a:gd name="T103" fmla="*/ 8 h 185"/>
                <a:gd name="T104" fmla="*/ 224 w 240"/>
                <a:gd name="T105" fmla="*/ 2 h 185"/>
                <a:gd name="T106" fmla="*/ 235 w 240"/>
                <a:gd name="T107" fmla="*/ 12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185"/>
                <a:gd name="T164" fmla="*/ 240 w 240"/>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185">
                  <a:moveTo>
                    <a:pt x="237" y="14"/>
                  </a:moveTo>
                  <a:lnTo>
                    <a:pt x="238" y="16"/>
                  </a:lnTo>
                  <a:lnTo>
                    <a:pt x="239" y="19"/>
                  </a:lnTo>
                  <a:lnTo>
                    <a:pt x="239" y="23"/>
                  </a:lnTo>
                  <a:lnTo>
                    <a:pt x="239" y="26"/>
                  </a:lnTo>
                  <a:lnTo>
                    <a:pt x="238" y="29"/>
                  </a:lnTo>
                  <a:lnTo>
                    <a:pt x="237" y="33"/>
                  </a:lnTo>
                  <a:lnTo>
                    <a:pt x="236" y="35"/>
                  </a:lnTo>
                  <a:lnTo>
                    <a:pt x="234" y="38"/>
                  </a:lnTo>
                  <a:lnTo>
                    <a:pt x="234" y="35"/>
                  </a:lnTo>
                  <a:lnTo>
                    <a:pt x="233" y="32"/>
                  </a:lnTo>
                  <a:lnTo>
                    <a:pt x="232" y="29"/>
                  </a:lnTo>
                  <a:lnTo>
                    <a:pt x="231" y="27"/>
                  </a:lnTo>
                  <a:lnTo>
                    <a:pt x="229" y="24"/>
                  </a:lnTo>
                  <a:lnTo>
                    <a:pt x="228" y="22"/>
                  </a:lnTo>
                  <a:lnTo>
                    <a:pt x="225" y="20"/>
                  </a:lnTo>
                  <a:lnTo>
                    <a:pt x="223" y="19"/>
                  </a:lnTo>
                  <a:lnTo>
                    <a:pt x="224" y="18"/>
                  </a:lnTo>
                  <a:lnTo>
                    <a:pt x="225" y="18"/>
                  </a:lnTo>
                  <a:lnTo>
                    <a:pt x="226" y="19"/>
                  </a:lnTo>
                  <a:lnTo>
                    <a:pt x="227" y="20"/>
                  </a:lnTo>
                  <a:lnTo>
                    <a:pt x="229" y="20"/>
                  </a:lnTo>
                  <a:lnTo>
                    <a:pt x="230" y="21"/>
                  </a:lnTo>
                  <a:lnTo>
                    <a:pt x="231" y="21"/>
                  </a:lnTo>
                  <a:lnTo>
                    <a:pt x="232" y="20"/>
                  </a:lnTo>
                  <a:lnTo>
                    <a:pt x="227" y="16"/>
                  </a:lnTo>
                  <a:lnTo>
                    <a:pt x="229" y="15"/>
                  </a:lnTo>
                  <a:lnTo>
                    <a:pt x="230" y="15"/>
                  </a:lnTo>
                  <a:lnTo>
                    <a:pt x="230" y="14"/>
                  </a:lnTo>
                  <a:lnTo>
                    <a:pt x="230" y="13"/>
                  </a:lnTo>
                  <a:lnTo>
                    <a:pt x="229" y="12"/>
                  </a:lnTo>
                  <a:lnTo>
                    <a:pt x="227" y="12"/>
                  </a:lnTo>
                  <a:lnTo>
                    <a:pt x="226" y="13"/>
                  </a:lnTo>
                  <a:lnTo>
                    <a:pt x="225" y="14"/>
                  </a:lnTo>
                  <a:lnTo>
                    <a:pt x="223" y="15"/>
                  </a:lnTo>
                  <a:lnTo>
                    <a:pt x="222" y="15"/>
                  </a:lnTo>
                  <a:lnTo>
                    <a:pt x="221" y="15"/>
                  </a:lnTo>
                  <a:lnTo>
                    <a:pt x="219" y="16"/>
                  </a:lnTo>
                  <a:lnTo>
                    <a:pt x="219" y="18"/>
                  </a:lnTo>
                  <a:lnTo>
                    <a:pt x="217" y="20"/>
                  </a:lnTo>
                  <a:lnTo>
                    <a:pt x="216" y="22"/>
                  </a:lnTo>
                  <a:lnTo>
                    <a:pt x="215" y="24"/>
                  </a:lnTo>
                  <a:lnTo>
                    <a:pt x="214" y="26"/>
                  </a:lnTo>
                  <a:lnTo>
                    <a:pt x="214" y="29"/>
                  </a:lnTo>
                  <a:lnTo>
                    <a:pt x="214" y="31"/>
                  </a:lnTo>
                  <a:lnTo>
                    <a:pt x="214" y="33"/>
                  </a:lnTo>
                  <a:lnTo>
                    <a:pt x="216" y="33"/>
                  </a:lnTo>
                  <a:lnTo>
                    <a:pt x="217" y="32"/>
                  </a:lnTo>
                  <a:lnTo>
                    <a:pt x="218" y="31"/>
                  </a:lnTo>
                  <a:lnTo>
                    <a:pt x="219" y="30"/>
                  </a:lnTo>
                  <a:lnTo>
                    <a:pt x="220" y="32"/>
                  </a:lnTo>
                  <a:lnTo>
                    <a:pt x="221" y="33"/>
                  </a:lnTo>
                  <a:lnTo>
                    <a:pt x="221" y="35"/>
                  </a:lnTo>
                  <a:lnTo>
                    <a:pt x="221" y="36"/>
                  </a:lnTo>
                  <a:lnTo>
                    <a:pt x="221" y="38"/>
                  </a:lnTo>
                  <a:lnTo>
                    <a:pt x="221" y="40"/>
                  </a:lnTo>
                  <a:lnTo>
                    <a:pt x="221" y="41"/>
                  </a:lnTo>
                  <a:lnTo>
                    <a:pt x="221" y="43"/>
                  </a:lnTo>
                  <a:lnTo>
                    <a:pt x="219" y="43"/>
                  </a:lnTo>
                  <a:lnTo>
                    <a:pt x="217" y="43"/>
                  </a:lnTo>
                  <a:lnTo>
                    <a:pt x="216" y="43"/>
                  </a:lnTo>
                  <a:lnTo>
                    <a:pt x="214" y="42"/>
                  </a:lnTo>
                  <a:lnTo>
                    <a:pt x="213" y="41"/>
                  </a:lnTo>
                  <a:lnTo>
                    <a:pt x="212" y="40"/>
                  </a:lnTo>
                  <a:lnTo>
                    <a:pt x="210" y="42"/>
                  </a:lnTo>
                  <a:lnTo>
                    <a:pt x="211" y="43"/>
                  </a:lnTo>
                  <a:lnTo>
                    <a:pt x="212" y="44"/>
                  </a:lnTo>
                  <a:lnTo>
                    <a:pt x="213" y="45"/>
                  </a:lnTo>
                  <a:lnTo>
                    <a:pt x="214" y="45"/>
                  </a:lnTo>
                  <a:lnTo>
                    <a:pt x="215" y="46"/>
                  </a:lnTo>
                  <a:lnTo>
                    <a:pt x="216" y="46"/>
                  </a:lnTo>
                  <a:lnTo>
                    <a:pt x="218" y="46"/>
                  </a:lnTo>
                  <a:lnTo>
                    <a:pt x="219" y="47"/>
                  </a:lnTo>
                  <a:lnTo>
                    <a:pt x="219" y="46"/>
                  </a:lnTo>
                  <a:lnTo>
                    <a:pt x="218" y="56"/>
                  </a:lnTo>
                  <a:lnTo>
                    <a:pt x="215" y="64"/>
                  </a:lnTo>
                  <a:lnTo>
                    <a:pt x="213" y="73"/>
                  </a:lnTo>
                  <a:lnTo>
                    <a:pt x="209" y="81"/>
                  </a:lnTo>
                  <a:lnTo>
                    <a:pt x="206" y="89"/>
                  </a:lnTo>
                  <a:lnTo>
                    <a:pt x="202" y="98"/>
                  </a:lnTo>
                  <a:lnTo>
                    <a:pt x="198" y="106"/>
                  </a:lnTo>
                  <a:lnTo>
                    <a:pt x="194" y="113"/>
                  </a:lnTo>
                  <a:lnTo>
                    <a:pt x="189" y="121"/>
                  </a:lnTo>
                  <a:lnTo>
                    <a:pt x="184" y="129"/>
                  </a:lnTo>
                  <a:lnTo>
                    <a:pt x="179" y="136"/>
                  </a:lnTo>
                  <a:lnTo>
                    <a:pt x="175" y="143"/>
                  </a:lnTo>
                  <a:lnTo>
                    <a:pt x="170" y="151"/>
                  </a:lnTo>
                  <a:lnTo>
                    <a:pt x="165" y="158"/>
                  </a:lnTo>
                  <a:lnTo>
                    <a:pt x="160" y="166"/>
                  </a:lnTo>
                  <a:lnTo>
                    <a:pt x="154" y="172"/>
                  </a:lnTo>
                  <a:lnTo>
                    <a:pt x="140" y="184"/>
                  </a:lnTo>
                  <a:lnTo>
                    <a:pt x="140" y="183"/>
                  </a:lnTo>
                  <a:lnTo>
                    <a:pt x="139" y="183"/>
                  </a:lnTo>
                  <a:lnTo>
                    <a:pt x="139" y="182"/>
                  </a:lnTo>
                  <a:lnTo>
                    <a:pt x="138" y="182"/>
                  </a:lnTo>
                  <a:lnTo>
                    <a:pt x="137" y="181"/>
                  </a:lnTo>
                  <a:lnTo>
                    <a:pt x="136" y="181"/>
                  </a:lnTo>
                  <a:lnTo>
                    <a:pt x="135" y="181"/>
                  </a:lnTo>
                  <a:lnTo>
                    <a:pt x="134" y="181"/>
                  </a:lnTo>
                  <a:lnTo>
                    <a:pt x="132" y="182"/>
                  </a:lnTo>
                  <a:lnTo>
                    <a:pt x="130" y="182"/>
                  </a:lnTo>
                  <a:lnTo>
                    <a:pt x="129" y="182"/>
                  </a:lnTo>
                  <a:lnTo>
                    <a:pt x="128" y="181"/>
                  </a:lnTo>
                  <a:lnTo>
                    <a:pt x="127" y="181"/>
                  </a:lnTo>
                  <a:lnTo>
                    <a:pt x="125" y="180"/>
                  </a:lnTo>
                  <a:lnTo>
                    <a:pt x="124" y="179"/>
                  </a:lnTo>
                  <a:lnTo>
                    <a:pt x="122" y="179"/>
                  </a:lnTo>
                  <a:lnTo>
                    <a:pt x="117" y="175"/>
                  </a:lnTo>
                  <a:lnTo>
                    <a:pt x="113" y="171"/>
                  </a:lnTo>
                  <a:lnTo>
                    <a:pt x="109" y="168"/>
                  </a:lnTo>
                  <a:lnTo>
                    <a:pt x="105" y="164"/>
                  </a:lnTo>
                  <a:lnTo>
                    <a:pt x="101" y="160"/>
                  </a:lnTo>
                  <a:lnTo>
                    <a:pt x="99" y="155"/>
                  </a:lnTo>
                  <a:lnTo>
                    <a:pt x="95" y="150"/>
                  </a:lnTo>
                  <a:lnTo>
                    <a:pt x="92" y="146"/>
                  </a:lnTo>
                  <a:lnTo>
                    <a:pt x="90" y="141"/>
                  </a:lnTo>
                  <a:lnTo>
                    <a:pt x="87" y="136"/>
                  </a:lnTo>
                  <a:lnTo>
                    <a:pt x="85" y="131"/>
                  </a:lnTo>
                  <a:lnTo>
                    <a:pt x="83" y="126"/>
                  </a:lnTo>
                  <a:lnTo>
                    <a:pt x="81" y="120"/>
                  </a:lnTo>
                  <a:lnTo>
                    <a:pt x="79" y="115"/>
                  </a:lnTo>
                  <a:lnTo>
                    <a:pt x="78" y="109"/>
                  </a:lnTo>
                  <a:lnTo>
                    <a:pt x="77" y="104"/>
                  </a:lnTo>
                  <a:lnTo>
                    <a:pt x="82" y="102"/>
                  </a:lnTo>
                  <a:lnTo>
                    <a:pt x="86" y="98"/>
                  </a:lnTo>
                  <a:lnTo>
                    <a:pt x="89" y="94"/>
                  </a:lnTo>
                  <a:lnTo>
                    <a:pt x="93" y="90"/>
                  </a:lnTo>
                  <a:lnTo>
                    <a:pt x="97" y="86"/>
                  </a:lnTo>
                  <a:lnTo>
                    <a:pt x="100" y="82"/>
                  </a:lnTo>
                  <a:lnTo>
                    <a:pt x="103" y="79"/>
                  </a:lnTo>
                  <a:lnTo>
                    <a:pt x="108" y="76"/>
                  </a:lnTo>
                  <a:lnTo>
                    <a:pt x="109" y="74"/>
                  </a:lnTo>
                  <a:lnTo>
                    <a:pt x="109" y="73"/>
                  </a:lnTo>
                  <a:lnTo>
                    <a:pt x="108" y="73"/>
                  </a:lnTo>
                  <a:lnTo>
                    <a:pt x="105" y="75"/>
                  </a:lnTo>
                  <a:lnTo>
                    <a:pt x="102" y="77"/>
                  </a:lnTo>
                  <a:lnTo>
                    <a:pt x="100" y="78"/>
                  </a:lnTo>
                  <a:lnTo>
                    <a:pt x="99" y="79"/>
                  </a:lnTo>
                  <a:lnTo>
                    <a:pt x="97" y="81"/>
                  </a:lnTo>
                  <a:lnTo>
                    <a:pt x="94" y="83"/>
                  </a:lnTo>
                  <a:lnTo>
                    <a:pt x="93" y="85"/>
                  </a:lnTo>
                  <a:lnTo>
                    <a:pt x="91" y="88"/>
                  </a:lnTo>
                  <a:lnTo>
                    <a:pt x="90" y="88"/>
                  </a:lnTo>
                  <a:lnTo>
                    <a:pt x="89" y="89"/>
                  </a:lnTo>
                  <a:lnTo>
                    <a:pt x="88" y="90"/>
                  </a:lnTo>
                  <a:lnTo>
                    <a:pt x="87" y="91"/>
                  </a:lnTo>
                  <a:lnTo>
                    <a:pt x="86" y="93"/>
                  </a:lnTo>
                  <a:lnTo>
                    <a:pt x="85" y="94"/>
                  </a:lnTo>
                  <a:lnTo>
                    <a:pt x="84" y="95"/>
                  </a:lnTo>
                  <a:lnTo>
                    <a:pt x="83" y="96"/>
                  </a:lnTo>
                  <a:lnTo>
                    <a:pt x="79" y="99"/>
                  </a:lnTo>
                  <a:lnTo>
                    <a:pt x="75" y="102"/>
                  </a:lnTo>
                  <a:lnTo>
                    <a:pt x="71" y="105"/>
                  </a:lnTo>
                  <a:lnTo>
                    <a:pt x="66" y="107"/>
                  </a:lnTo>
                  <a:lnTo>
                    <a:pt x="61" y="109"/>
                  </a:lnTo>
                  <a:lnTo>
                    <a:pt x="58" y="112"/>
                  </a:lnTo>
                  <a:lnTo>
                    <a:pt x="53" y="114"/>
                  </a:lnTo>
                  <a:lnTo>
                    <a:pt x="48" y="115"/>
                  </a:lnTo>
                  <a:lnTo>
                    <a:pt x="42" y="117"/>
                  </a:lnTo>
                  <a:lnTo>
                    <a:pt x="37" y="118"/>
                  </a:lnTo>
                  <a:lnTo>
                    <a:pt x="32" y="119"/>
                  </a:lnTo>
                  <a:lnTo>
                    <a:pt x="26" y="119"/>
                  </a:lnTo>
                  <a:lnTo>
                    <a:pt x="21" y="119"/>
                  </a:lnTo>
                  <a:lnTo>
                    <a:pt x="17" y="119"/>
                  </a:lnTo>
                  <a:lnTo>
                    <a:pt x="11" y="118"/>
                  </a:lnTo>
                  <a:lnTo>
                    <a:pt x="6" y="117"/>
                  </a:lnTo>
                  <a:lnTo>
                    <a:pt x="5" y="116"/>
                  </a:lnTo>
                  <a:lnTo>
                    <a:pt x="4" y="115"/>
                  </a:lnTo>
                  <a:lnTo>
                    <a:pt x="3" y="113"/>
                  </a:lnTo>
                  <a:lnTo>
                    <a:pt x="3" y="112"/>
                  </a:lnTo>
                  <a:lnTo>
                    <a:pt x="2" y="111"/>
                  </a:lnTo>
                  <a:lnTo>
                    <a:pt x="1" y="110"/>
                  </a:lnTo>
                  <a:lnTo>
                    <a:pt x="1" y="108"/>
                  </a:lnTo>
                  <a:lnTo>
                    <a:pt x="0" y="107"/>
                  </a:lnTo>
                  <a:lnTo>
                    <a:pt x="1" y="104"/>
                  </a:lnTo>
                  <a:lnTo>
                    <a:pt x="1" y="99"/>
                  </a:lnTo>
                  <a:lnTo>
                    <a:pt x="2" y="95"/>
                  </a:lnTo>
                  <a:lnTo>
                    <a:pt x="3" y="91"/>
                  </a:lnTo>
                  <a:lnTo>
                    <a:pt x="3" y="87"/>
                  </a:lnTo>
                  <a:lnTo>
                    <a:pt x="4" y="83"/>
                  </a:lnTo>
                  <a:lnTo>
                    <a:pt x="6" y="79"/>
                  </a:lnTo>
                  <a:lnTo>
                    <a:pt x="8" y="76"/>
                  </a:lnTo>
                  <a:lnTo>
                    <a:pt x="12" y="72"/>
                  </a:lnTo>
                  <a:lnTo>
                    <a:pt x="16" y="68"/>
                  </a:lnTo>
                  <a:lnTo>
                    <a:pt x="20" y="65"/>
                  </a:lnTo>
                  <a:lnTo>
                    <a:pt x="24" y="61"/>
                  </a:lnTo>
                  <a:lnTo>
                    <a:pt x="28" y="58"/>
                  </a:lnTo>
                  <a:lnTo>
                    <a:pt x="32" y="55"/>
                  </a:lnTo>
                  <a:lnTo>
                    <a:pt x="37" y="52"/>
                  </a:lnTo>
                  <a:lnTo>
                    <a:pt x="41" y="49"/>
                  </a:lnTo>
                  <a:lnTo>
                    <a:pt x="46" y="46"/>
                  </a:lnTo>
                  <a:lnTo>
                    <a:pt x="50" y="44"/>
                  </a:lnTo>
                  <a:lnTo>
                    <a:pt x="55" y="41"/>
                  </a:lnTo>
                  <a:lnTo>
                    <a:pt x="59" y="39"/>
                  </a:lnTo>
                  <a:lnTo>
                    <a:pt x="63" y="36"/>
                  </a:lnTo>
                  <a:lnTo>
                    <a:pt x="67" y="33"/>
                  </a:lnTo>
                  <a:lnTo>
                    <a:pt x="72" y="31"/>
                  </a:lnTo>
                  <a:lnTo>
                    <a:pt x="77" y="28"/>
                  </a:lnTo>
                  <a:lnTo>
                    <a:pt x="79" y="28"/>
                  </a:lnTo>
                  <a:lnTo>
                    <a:pt x="80" y="27"/>
                  </a:lnTo>
                  <a:lnTo>
                    <a:pt x="82" y="27"/>
                  </a:lnTo>
                  <a:lnTo>
                    <a:pt x="84" y="26"/>
                  </a:lnTo>
                  <a:lnTo>
                    <a:pt x="86" y="26"/>
                  </a:lnTo>
                  <a:lnTo>
                    <a:pt x="88" y="26"/>
                  </a:lnTo>
                  <a:lnTo>
                    <a:pt x="90" y="26"/>
                  </a:lnTo>
                  <a:lnTo>
                    <a:pt x="92" y="26"/>
                  </a:lnTo>
                  <a:lnTo>
                    <a:pt x="93" y="29"/>
                  </a:lnTo>
                  <a:lnTo>
                    <a:pt x="94" y="31"/>
                  </a:lnTo>
                  <a:lnTo>
                    <a:pt x="96" y="33"/>
                  </a:lnTo>
                  <a:lnTo>
                    <a:pt x="98" y="35"/>
                  </a:lnTo>
                  <a:lnTo>
                    <a:pt x="100" y="36"/>
                  </a:lnTo>
                  <a:lnTo>
                    <a:pt x="101" y="38"/>
                  </a:lnTo>
                  <a:lnTo>
                    <a:pt x="103" y="40"/>
                  </a:lnTo>
                  <a:lnTo>
                    <a:pt x="106" y="41"/>
                  </a:lnTo>
                  <a:lnTo>
                    <a:pt x="108" y="41"/>
                  </a:lnTo>
                  <a:lnTo>
                    <a:pt x="110" y="40"/>
                  </a:lnTo>
                  <a:lnTo>
                    <a:pt x="112" y="40"/>
                  </a:lnTo>
                  <a:lnTo>
                    <a:pt x="115" y="39"/>
                  </a:lnTo>
                  <a:lnTo>
                    <a:pt x="117" y="38"/>
                  </a:lnTo>
                  <a:lnTo>
                    <a:pt x="118" y="37"/>
                  </a:lnTo>
                  <a:lnTo>
                    <a:pt x="120" y="35"/>
                  </a:lnTo>
                  <a:lnTo>
                    <a:pt x="121" y="33"/>
                  </a:lnTo>
                  <a:lnTo>
                    <a:pt x="122" y="32"/>
                  </a:lnTo>
                  <a:lnTo>
                    <a:pt x="123" y="30"/>
                  </a:lnTo>
                  <a:lnTo>
                    <a:pt x="123" y="28"/>
                  </a:lnTo>
                  <a:lnTo>
                    <a:pt x="124" y="27"/>
                  </a:lnTo>
                  <a:lnTo>
                    <a:pt x="125" y="25"/>
                  </a:lnTo>
                  <a:lnTo>
                    <a:pt x="125" y="23"/>
                  </a:lnTo>
                  <a:lnTo>
                    <a:pt x="126" y="21"/>
                  </a:lnTo>
                  <a:lnTo>
                    <a:pt x="125" y="19"/>
                  </a:lnTo>
                  <a:lnTo>
                    <a:pt x="130" y="18"/>
                  </a:lnTo>
                  <a:lnTo>
                    <a:pt x="135" y="17"/>
                  </a:lnTo>
                  <a:lnTo>
                    <a:pt x="139" y="16"/>
                  </a:lnTo>
                  <a:lnTo>
                    <a:pt x="144" y="16"/>
                  </a:lnTo>
                  <a:lnTo>
                    <a:pt x="149" y="15"/>
                  </a:lnTo>
                  <a:lnTo>
                    <a:pt x="154" y="15"/>
                  </a:lnTo>
                  <a:lnTo>
                    <a:pt x="160" y="15"/>
                  </a:lnTo>
                  <a:lnTo>
                    <a:pt x="165" y="15"/>
                  </a:lnTo>
                  <a:lnTo>
                    <a:pt x="170" y="14"/>
                  </a:lnTo>
                  <a:lnTo>
                    <a:pt x="175" y="14"/>
                  </a:lnTo>
                  <a:lnTo>
                    <a:pt x="179" y="14"/>
                  </a:lnTo>
                  <a:lnTo>
                    <a:pt x="185" y="14"/>
                  </a:lnTo>
                  <a:lnTo>
                    <a:pt x="190" y="13"/>
                  </a:lnTo>
                  <a:lnTo>
                    <a:pt x="195" y="13"/>
                  </a:lnTo>
                  <a:lnTo>
                    <a:pt x="200" y="13"/>
                  </a:lnTo>
                  <a:lnTo>
                    <a:pt x="205" y="13"/>
                  </a:lnTo>
                  <a:lnTo>
                    <a:pt x="205" y="15"/>
                  </a:lnTo>
                  <a:lnTo>
                    <a:pt x="205" y="16"/>
                  </a:lnTo>
                  <a:lnTo>
                    <a:pt x="204" y="17"/>
                  </a:lnTo>
                  <a:lnTo>
                    <a:pt x="204" y="19"/>
                  </a:lnTo>
                  <a:lnTo>
                    <a:pt x="204" y="20"/>
                  </a:lnTo>
                  <a:lnTo>
                    <a:pt x="205" y="20"/>
                  </a:lnTo>
                  <a:lnTo>
                    <a:pt x="205" y="21"/>
                  </a:lnTo>
                  <a:lnTo>
                    <a:pt x="206" y="21"/>
                  </a:lnTo>
                  <a:lnTo>
                    <a:pt x="207" y="18"/>
                  </a:lnTo>
                  <a:lnTo>
                    <a:pt x="208" y="15"/>
                  </a:lnTo>
                  <a:lnTo>
                    <a:pt x="209" y="13"/>
                  </a:lnTo>
                  <a:lnTo>
                    <a:pt x="211" y="10"/>
                  </a:lnTo>
                  <a:lnTo>
                    <a:pt x="212" y="8"/>
                  </a:lnTo>
                  <a:lnTo>
                    <a:pt x="214" y="5"/>
                  </a:lnTo>
                  <a:lnTo>
                    <a:pt x="216" y="2"/>
                  </a:lnTo>
                  <a:lnTo>
                    <a:pt x="219" y="0"/>
                  </a:lnTo>
                  <a:lnTo>
                    <a:pt x="221" y="1"/>
                  </a:lnTo>
                  <a:lnTo>
                    <a:pt x="224" y="2"/>
                  </a:lnTo>
                  <a:lnTo>
                    <a:pt x="226" y="3"/>
                  </a:lnTo>
                  <a:lnTo>
                    <a:pt x="229" y="5"/>
                  </a:lnTo>
                  <a:lnTo>
                    <a:pt x="231" y="7"/>
                  </a:lnTo>
                  <a:lnTo>
                    <a:pt x="233" y="9"/>
                  </a:lnTo>
                  <a:lnTo>
                    <a:pt x="235" y="12"/>
                  </a:lnTo>
                  <a:lnTo>
                    <a:pt x="237" y="14"/>
                  </a:lnTo>
                </a:path>
              </a:pathLst>
            </a:custGeom>
            <a:solidFill>
              <a:srgbClr val="F6BF69"/>
            </a:solidFill>
            <a:ln w="9525">
              <a:noFill/>
              <a:miter lim="800000"/>
              <a:headEnd/>
              <a:tailEnd/>
            </a:ln>
          </p:spPr>
          <p:txBody>
            <a:bodyPr/>
            <a:lstStyle/>
            <a:p>
              <a:endParaRPr lang="en-US"/>
            </a:p>
          </p:txBody>
        </p:sp>
        <p:sp>
          <p:nvSpPr>
            <p:cNvPr id="5527703" name="Freeform 34"/>
            <p:cNvSpPr>
              <a:spLocks/>
            </p:cNvSpPr>
            <p:nvPr/>
          </p:nvSpPr>
          <p:spPr bwMode="auto">
            <a:xfrm>
              <a:off x="1019" y="3032"/>
              <a:ext cx="17" cy="17"/>
            </a:xfrm>
            <a:custGeom>
              <a:avLst/>
              <a:gdLst>
                <a:gd name="T0" fmla="*/ 0 w 17"/>
                <a:gd name="T1" fmla="*/ 16 h 17"/>
                <a:gd name="T2" fmla="*/ 0 w 17"/>
                <a:gd name="T3" fmla="*/ 16 h 17"/>
                <a:gd name="T4" fmla="*/ 0 w 17"/>
                <a:gd name="T5" fmla="*/ 10 h 17"/>
                <a:gd name="T6" fmla="*/ 0 w 17"/>
                <a:gd name="T7" fmla="*/ 5 h 17"/>
                <a:gd name="T8" fmla="*/ 0 w 17"/>
                <a:gd name="T9" fmla="*/ 0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16"/>
                  </a:lnTo>
                  <a:lnTo>
                    <a:pt x="0" y="10"/>
                  </a:lnTo>
                  <a:lnTo>
                    <a:pt x="0" y="5"/>
                  </a:lnTo>
                  <a:lnTo>
                    <a:pt x="0" y="0"/>
                  </a:lnTo>
                  <a:lnTo>
                    <a:pt x="16" y="16"/>
                  </a:lnTo>
                  <a:lnTo>
                    <a:pt x="0" y="16"/>
                  </a:lnTo>
                </a:path>
              </a:pathLst>
            </a:custGeom>
            <a:solidFill>
              <a:srgbClr val="DBDBDB"/>
            </a:solidFill>
            <a:ln w="9525">
              <a:noFill/>
              <a:miter lim="800000"/>
              <a:headEnd/>
              <a:tailEnd/>
            </a:ln>
          </p:spPr>
          <p:txBody>
            <a:bodyPr/>
            <a:lstStyle/>
            <a:p>
              <a:endParaRPr lang="en-US"/>
            </a:p>
          </p:txBody>
        </p:sp>
        <p:sp>
          <p:nvSpPr>
            <p:cNvPr id="5527704" name="Freeform 35"/>
            <p:cNvSpPr>
              <a:spLocks/>
            </p:cNvSpPr>
            <p:nvPr/>
          </p:nvSpPr>
          <p:spPr bwMode="auto">
            <a:xfrm>
              <a:off x="1074" y="3057"/>
              <a:ext cx="86" cy="170"/>
            </a:xfrm>
            <a:custGeom>
              <a:avLst/>
              <a:gdLst>
                <a:gd name="T0" fmla="*/ 81 w 86"/>
                <a:gd name="T1" fmla="*/ 44 h 170"/>
                <a:gd name="T2" fmla="*/ 78 w 86"/>
                <a:gd name="T3" fmla="*/ 48 h 170"/>
                <a:gd name="T4" fmla="*/ 78 w 86"/>
                <a:gd name="T5" fmla="*/ 54 h 170"/>
                <a:gd name="T6" fmla="*/ 76 w 86"/>
                <a:gd name="T7" fmla="*/ 60 h 170"/>
                <a:gd name="T8" fmla="*/ 74 w 86"/>
                <a:gd name="T9" fmla="*/ 66 h 170"/>
                <a:gd name="T10" fmla="*/ 69 w 86"/>
                <a:gd name="T11" fmla="*/ 78 h 170"/>
                <a:gd name="T12" fmla="*/ 64 w 86"/>
                <a:gd name="T13" fmla="*/ 90 h 170"/>
                <a:gd name="T14" fmla="*/ 57 w 86"/>
                <a:gd name="T15" fmla="*/ 101 h 170"/>
                <a:gd name="T16" fmla="*/ 50 w 86"/>
                <a:gd name="T17" fmla="*/ 112 h 170"/>
                <a:gd name="T18" fmla="*/ 43 w 86"/>
                <a:gd name="T19" fmla="*/ 123 h 170"/>
                <a:gd name="T20" fmla="*/ 35 w 86"/>
                <a:gd name="T21" fmla="*/ 133 h 170"/>
                <a:gd name="T22" fmla="*/ 27 w 86"/>
                <a:gd name="T23" fmla="*/ 143 h 170"/>
                <a:gd name="T24" fmla="*/ 20 w 86"/>
                <a:gd name="T25" fmla="*/ 154 h 170"/>
                <a:gd name="T26" fmla="*/ 15 w 86"/>
                <a:gd name="T27" fmla="*/ 157 h 170"/>
                <a:gd name="T28" fmla="*/ 10 w 86"/>
                <a:gd name="T29" fmla="*/ 161 h 170"/>
                <a:gd name="T30" fmla="*/ 5 w 86"/>
                <a:gd name="T31" fmla="*/ 165 h 170"/>
                <a:gd name="T32" fmla="*/ 1 w 86"/>
                <a:gd name="T33" fmla="*/ 169 h 170"/>
                <a:gd name="T34" fmla="*/ 0 w 86"/>
                <a:gd name="T35" fmla="*/ 165 h 170"/>
                <a:gd name="T36" fmla="*/ 3 w 86"/>
                <a:gd name="T37" fmla="*/ 161 h 170"/>
                <a:gd name="T38" fmla="*/ 7 w 86"/>
                <a:gd name="T39" fmla="*/ 158 h 170"/>
                <a:gd name="T40" fmla="*/ 9 w 86"/>
                <a:gd name="T41" fmla="*/ 155 h 170"/>
                <a:gd name="T42" fmla="*/ 17 w 86"/>
                <a:gd name="T43" fmla="*/ 146 h 170"/>
                <a:gd name="T44" fmla="*/ 25 w 86"/>
                <a:gd name="T45" fmla="*/ 135 h 170"/>
                <a:gd name="T46" fmla="*/ 32 w 86"/>
                <a:gd name="T47" fmla="*/ 126 h 170"/>
                <a:gd name="T48" fmla="*/ 38 w 86"/>
                <a:gd name="T49" fmla="*/ 115 h 170"/>
                <a:gd name="T50" fmla="*/ 45 w 86"/>
                <a:gd name="T51" fmla="*/ 104 h 170"/>
                <a:gd name="T52" fmla="*/ 51 w 86"/>
                <a:gd name="T53" fmla="*/ 94 h 170"/>
                <a:gd name="T54" fmla="*/ 57 w 86"/>
                <a:gd name="T55" fmla="*/ 83 h 170"/>
                <a:gd name="T56" fmla="*/ 63 w 86"/>
                <a:gd name="T57" fmla="*/ 71 h 170"/>
                <a:gd name="T58" fmla="*/ 65 w 86"/>
                <a:gd name="T59" fmla="*/ 64 h 170"/>
                <a:gd name="T60" fmla="*/ 68 w 86"/>
                <a:gd name="T61" fmla="*/ 56 h 170"/>
                <a:gd name="T62" fmla="*/ 71 w 86"/>
                <a:gd name="T63" fmla="*/ 47 h 170"/>
                <a:gd name="T64" fmla="*/ 74 w 86"/>
                <a:gd name="T65" fmla="*/ 40 h 170"/>
                <a:gd name="T66" fmla="*/ 77 w 86"/>
                <a:gd name="T67" fmla="*/ 32 h 170"/>
                <a:gd name="T68" fmla="*/ 78 w 86"/>
                <a:gd name="T69" fmla="*/ 23 h 170"/>
                <a:gd name="T70" fmla="*/ 79 w 86"/>
                <a:gd name="T71" fmla="*/ 14 h 170"/>
                <a:gd name="T72" fmla="*/ 78 w 86"/>
                <a:gd name="T73" fmla="*/ 6 h 170"/>
                <a:gd name="T74" fmla="*/ 78 w 86"/>
                <a:gd name="T75" fmla="*/ 0 h 170"/>
                <a:gd name="T76" fmla="*/ 82 w 86"/>
                <a:gd name="T77" fmla="*/ 3 h 170"/>
                <a:gd name="T78" fmla="*/ 84 w 86"/>
                <a:gd name="T79" fmla="*/ 9 h 170"/>
                <a:gd name="T80" fmla="*/ 85 w 86"/>
                <a:gd name="T81" fmla="*/ 14 h 170"/>
                <a:gd name="T82" fmla="*/ 85 w 86"/>
                <a:gd name="T83" fmla="*/ 19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170"/>
                <a:gd name="T128" fmla="*/ 86 w 86"/>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170">
                  <a:moveTo>
                    <a:pt x="85" y="19"/>
                  </a:moveTo>
                  <a:lnTo>
                    <a:pt x="81" y="44"/>
                  </a:lnTo>
                  <a:lnTo>
                    <a:pt x="80" y="46"/>
                  </a:lnTo>
                  <a:lnTo>
                    <a:pt x="78" y="48"/>
                  </a:lnTo>
                  <a:lnTo>
                    <a:pt x="78" y="51"/>
                  </a:lnTo>
                  <a:lnTo>
                    <a:pt x="78" y="54"/>
                  </a:lnTo>
                  <a:lnTo>
                    <a:pt x="77" y="57"/>
                  </a:lnTo>
                  <a:lnTo>
                    <a:pt x="76" y="60"/>
                  </a:lnTo>
                  <a:lnTo>
                    <a:pt x="75" y="63"/>
                  </a:lnTo>
                  <a:lnTo>
                    <a:pt x="74" y="66"/>
                  </a:lnTo>
                  <a:lnTo>
                    <a:pt x="71" y="71"/>
                  </a:lnTo>
                  <a:lnTo>
                    <a:pt x="69" y="78"/>
                  </a:lnTo>
                  <a:lnTo>
                    <a:pt x="66" y="84"/>
                  </a:lnTo>
                  <a:lnTo>
                    <a:pt x="64" y="90"/>
                  </a:lnTo>
                  <a:lnTo>
                    <a:pt x="61" y="96"/>
                  </a:lnTo>
                  <a:lnTo>
                    <a:pt x="57" y="101"/>
                  </a:lnTo>
                  <a:lnTo>
                    <a:pt x="53" y="106"/>
                  </a:lnTo>
                  <a:lnTo>
                    <a:pt x="50" y="112"/>
                  </a:lnTo>
                  <a:lnTo>
                    <a:pt x="47" y="118"/>
                  </a:lnTo>
                  <a:lnTo>
                    <a:pt x="43" y="123"/>
                  </a:lnTo>
                  <a:lnTo>
                    <a:pt x="39" y="128"/>
                  </a:lnTo>
                  <a:lnTo>
                    <a:pt x="35" y="133"/>
                  </a:lnTo>
                  <a:lnTo>
                    <a:pt x="32" y="138"/>
                  </a:lnTo>
                  <a:lnTo>
                    <a:pt x="27" y="143"/>
                  </a:lnTo>
                  <a:lnTo>
                    <a:pt x="23" y="149"/>
                  </a:lnTo>
                  <a:lnTo>
                    <a:pt x="20" y="154"/>
                  </a:lnTo>
                  <a:lnTo>
                    <a:pt x="17" y="155"/>
                  </a:lnTo>
                  <a:lnTo>
                    <a:pt x="15" y="157"/>
                  </a:lnTo>
                  <a:lnTo>
                    <a:pt x="12" y="159"/>
                  </a:lnTo>
                  <a:lnTo>
                    <a:pt x="10" y="161"/>
                  </a:lnTo>
                  <a:lnTo>
                    <a:pt x="7" y="163"/>
                  </a:lnTo>
                  <a:lnTo>
                    <a:pt x="5" y="165"/>
                  </a:lnTo>
                  <a:lnTo>
                    <a:pt x="3" y="167"/>
                  </a:lnTo>
                  <a:lnTo>
                    <a:pt x="1" y="169"/>
                  </a:lnTo>
                  <a:lnTo>
                    <a:pt x="0" y="167"/>
                  </a:lnTo>
                  <a:lnTo>
                    <a:pt x="0" y="165"/>
                  </a:lnTo>
                  <a:lnTo>
                    <a:pt x="1" y="163"/>
                  </a:lnTo>
                  <a:lnTo>
                    <a:pt x="3" y="161"/>
                  </a:lnTo>
                  <a:lnTo>
                    <a:pt x="5" y="160"/>
                  </a:lnTo>
                  <a:lnTo>
                    <a:pt x="7" y="158"/>
                  </a:lnTo>
                  <a:lnTo>
                    <a:pt x="8" y="157"/>
                  </a:lnTo>
                  <a:lnTo>
                    <a:pt x="9" y="155"/>
                  </a:lnTo>
                  <a:lnTo>
                    <a:pt x="13" y="151"/>
                  </a:lnTo>
                  <a:lnTo>
                    <a:pt x="17" y="146"/>
                  </a:lnTo>
                  <a:lnTo>
                    <a:pt x="21" y="141"/>
                  </a:lnTo>
                  <a:lnTo>
                    <a:pt x="25" y="135"/>
                  </a:lnTo>
                  <a:lnTo>
                    <a:pt x="28" y="130"/>
                  </a:lnTo>
                  <a:lnTo>
                    <a:pt x="32" y="126"/>
                  </a:lnTo>
                  <a:lnTo>
                    <a:pt x="35" y="121"/>
                  </a:lnTo>
                  <a:lnTo>
                    <a:pt x="38" y="115"/>
                  </a:lnTo>
                  <a:lnTo>
                    <a:pt x="42" y="110"/>
                  </a:lnTo>
                  <a:lnTo>
                    <a:pt x="45" y="104"/>
                  </a:lnTo>
                  <a:lnTo>
                    <a:pt x="48" y="99"/>
                  </a:lnTo>
                  <a:lnTo>
                    <a:pt x="51" y="94"/>
                  </a:lnTo>
                  <a:lnTo>
                    <a:pt x="54" y="88"/>
                  </a:lnTo>
                  <a:lnTo>
                    <a:pt x="57" y="83"/>
                  </a:lnTo>
                  <a:lnTo>
                    <a:pt x="60" y="77"/>
                  </a:lnTo>
                  <a:lnTo>
                    <a:pt x="63" y="71"/>
                  </a:lnTo>
                  <a:lnTo>
                    <a:pt x="64" y="68"/>
                  </a:lnTo>
                  <a:lnTo>
                    <a:pt x="65" y="64"/>
                  </a:lnTo>
                  <a:lnTo>
                    <a:pt x="66" y="60"/>
                  </a:lnTo>
                  <a:lnTo>
                    <a:pt x="68" y="56"/>
                  </a:lnTo>
                  <a:lnTo>
                    <a:pt x="69" y="51"/>
                  </a:lnTo>
                  <a:lnTo>
                    <a:pt x="71" y="47"/>
                  </a:lnTo>
                  <a:lnTo>
                    <a:pt x="73" y="43"/>
                  </a:lnTo>
                  <a:lnTo>
                    <a:pt x="74" y="40"/>
                  </a:lnTo>
                  <a:lnTo>
                    <a:pt x="76" y="36"/>
                  </a:lnTo>
                  <a:lnTo>
                    <a:pt x="77" y="32"/>
                  </a:lnTo>
                  <a:lnTo>
                    <a:pt x="78" y="27"/>
                  </a:lnTo>
                  <a:lnTo>
                    <a:pt x="78" y="23"/>
                  </a:lnTo>
                  <a:lnTo>
                    <a:pt x="78" y="18"/>
                  </a:lnTo>
                  <a:lnTo>
                    <a:pt x="79" y="14"/>
                  </a:lnTo>
                  <a:lnTo>
                    <a:pt x="78" y="10"/>
                  </a:lnTo>
                  <a:lnTo>
                    <a:pt x="78" y="6"/>
                  </a:lnTo>
                  <a:lnTo>
                    <a:pt x="75" y="3"/>
                  </a:lnTo>
                  <a:lnTo>
                    <a:pt x="78" y="0"/>
                  </a:lnTo>
                  <a:lnTo>
                    <a:pt x="81" y="1"/>
                  </a:lnTo>
                  <a:lnTo>
                    <a:pt x="82" y="3"/>
                  </a:lnTo>
                  <a:lnTo>
                    <a:pt x="84" y="6"/>
                  </a:lnTo>
                  <a:lnTo>
                    <a:pt x="84" y="9"/>
                  </a:lnTo>
                  <a:lnTo>
                    <a:pt x="84" y="12"/>
                  </a:lnTo>
                  <a:lnTo>
                    <a:pt x="85" y="14"/>
                  </a:lnTo>
                  <a:lnTo>
                    <a:pt x="85" y="17"/>
                  </a:lnTo>
                  <a:lnTo>
                    <a:pt x="85" y="19"/>
                  </a:lnTo>
                </a:path>
              </a:pathLst>
            </a:custGeom>
            <a:solidFill>
              <a:srgbClr val="999999"/>
            </a:solidFill>
            <a:ln w="9525">
              <a:noFill/>
              <a:miter lim="800000"/>
              <a:headEnd/>
              <a:tailEnd/>
            </a:ln>
          </p:spPr>
          <p:txBody>
            <a:bodyPr/>
            <a:lstStyle/>
            <a:p>
              <a:endParaRPr lang="en-US"/>
            </a:p>
          </p:txBody>
        </p:sp>
        <p:sp>
          <p:nvSpPr>
            <p:cNvPr id="5527705" name="Freeform 36"/>
            <p:cNvSpPr>
              <a:spLocks/>
            </p:cNvSpPr>
            <p:nvPr/>
          </p:nvSpPr>
          <p:spPr bwMode="auto">
            <a:xfrm>
              <a:off x="1070" y="3115"/>
              <a:ext cx="91" cy="185"/>
            </a:xfrm>
            <a:custGeom>
              <a:avLst/>
              <a:gdLst>
                <a:gd name="T0" fmla="*/ 88 w 91"/>
                <a:gd name="T1" fmla="*/ 28 h 185"/>
                <a:gd name="T2" fmla="*/ 85 w 91"/>
                <a:gd name="T3" fmla="*/ 37 h 185"/>
                <a:gd name="T4" fmla="*/ 83 w 91"/>
                <a:gd name="T5" fmla="*/ 46 h 185"/>
                <a:gd name="T6" fmla="*/ 80 w 91"/>
                <a:gd name="T7" fmla="*/ 54 h 185"/>
                <a:gd name="T8" fmla="*/ 78 w 91"/>
                <a:gd name="T9" fmla="*/ 63 h 185"/>
                <a:gd name="T10" fmla="*/ 75 w 91"/>
                <a:gd name="T11" fmla="*/ 72 h 185"/>
                <a:gd name="T12" fmla="*/ 72 w 91"/>
                <a:gd name="T13" fmla="*/ 79 h 185"/>
                <a:gd name="T14" fmla="*/ 69 w 91"/>
                <a:gd name="T15" fmla="*/ 88 h 185"/>
                <a:gd name="T16" fmla="*/ 65 w 91"/>
                <a:gd name="T17" fmla="*/ 96 h 185"/>
                <a:gd name="T18" fmla="*/ 58 w 91"/>
                <a:gd name="T19" fmla="*/ 104 h 185"/>
                <a:gd name="T20" fmla="*/ 53 w 91"/>
                <a:gd name="T21" fmla="*/ 110 h 185"/>
                <a:gd name="T22" fmla="*/ 47 w 91"/>
                <a:gd name="T23" fmla="*/ 118 h 185"/>
                <a:gd name="T24" fmla="*/ 41 w 91"/>
                <a:gd name="T25" fmla="*/ 125 h 185"/>
                <a:gd name="T26" fmla="*/ 36 w 91"/>
                <a:gd name="T27" fmla="*/ 132 h 185"/>
                <a:gd name="T28" fmla="*/ 30 w 91"/>
                <a:gd name="T29" fmla="*/ 139 h 185"/>
                <a:gd name="T30" fmla="*/ 24 w 91"/>
                <a:gd name="T31" fmla="*/ 146 h 185"/>
                <a:gd name="T32" fmla="*/ 21 w 91"/>
                <a:gd name="T33" fmla="*/ 155 h 185"/>
                <a:gd name="T34" fmla="*/ 18 w 91"/>
                <a:gd name="T35" fmla="*/ 164 h 185"/>
                <a:gd name="T36" fmla="*/ 14 w 91"/>
                <a:gd name="T37" fmla="*/ 172 h 185"/>
                <a:gd name="T38" fmla="*/ 9 w 91"/>
                <a:gd name="T39" fmla="*/ 180 h 185"/>
                <a:gd name="T40" fmla="*/ 1 w 91"/>
                <a:gd name="T41" fmla="*/ 176 h 185"/>
                <a:gd name="T42" fmla="*/ 0 w 91"/>
                <a:gd name="T43" fmla="*/ 169 h 185"/>
                <a:gd name="T44" fmla="*/ 0 w 91"/>
                <a:gd name="T45" fmla="*/ 162 h 185"/>
                <a:gd name="T46" fmla="*/ 0 w 91"/>
                <a:gd name="T47" fmla="*/ 155 h 185"/>
                <a:gd name="T48" fmla="*/ 0 w 91"/>
                <a:gd name="T49" fmla="*/ 148 h 185"/>
                <a:gd name="T50" fmla="*/ 1 w 91"/>
                <a:gd name="T51" fmla="*/ 140 h 185"/>
                <a:gd name="T52" fmla="*/ 1 w 91"/>
                <a:gd name="T53" fmla="*/ 134 h 185"/>
                <a:gd name="T54" fmla="*/ 1 w 91"/>
                <a:gd name="T55" fmla="*/ 127 h 185"/>
                <a:gd name="T56" fmla="*/ 2 w 91"/>
                <a:gd name="T57" fmla="*/ 120 h 185"/>
                <a:gd name="T58" fmla="*/ 7 w 91"/>
                <a:gd name="T59" fmla="*/ 116 h 185"/>
                <a:gd name="T60" fmla="*/ 11 w 91"/>
                <a:gd name="T61" fmla="*/ 112 h 185"/>
                <a:gd name="T62" fmla="*/ 15 w 91"/>
                <a:gd name="T63" fmla="*/ 108 h 185"/>
                <a:gd name="T64" fmla="*/ 20 w 91"/>
                <a:gd name="T65" fmla="*/ 105 h 185"/>
                <a:gd name="T66" fmla="*/ 30 w 91"/>
                <a:gd name="T67" fmla="*/ 93 h 185"/>
                <a:gd name="T68" fmla="*/ 39 w 91"/>
                <a:gd name="T69" fmla="*/ 81 h 185"/>
                <a:gd name="T70" fmla="*/ 49 w 91"/>
                <a:gd name="T71" fmla="*/ 69 h 185"/>
                <a:gd name="T72" fmla="*/ 58 w 91"/>
                <a:gd name="T73" fmla="*/ 56 h 185"/>
                <a:gd name="T74" fmla="*/ 66 w 91"/>
                <a:gd name="T75" fmla="*/ 43 h 185"/>
                <a:gd name="T76" fmla="*/ 73 w 91"/>
                <a:gd name="T77" fmla="*/ 29 h 185"/>
                <a:gd name="T78" fmla="*/ 80 w 91"/>
                <a:gd name="T79" fmla="*/ 15 h 185"/>
                <a:gd name="T80" fmla="*/ 84 w 91"/>
                <a:gd name="T81" fmla="*/ 0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185"/>
                <a:gd name="T125" fmla="*/ 91 w 91"/>
                <a:gd name="T126" fmla="*/ 185 h 1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185">
                  <a:moveTo>
                    <a:pt x="90" y="24"/>
                  </a:moveTo>
                  <a:lnTo>
                    <a:pt x="88" y="28"/>
                  </a:lnTo>
                  <a:lnTo>
                    <a:pt x="87" y="32"/>
                  </a:lnTo>
                  <a:lnTo>
                    <a:pt x="85" y="37"/>
                  </a:lnTo>
                  <a:lnTo>
                    <a:pt x="83" y="41"/>
                  </a:lnTo>
                  <a:lnTo>
                    <a:pt x="83" y="46"/>
                  </a:lnTo>
                  <a:lnTo>
                    <a:pt x="82" y="49"/>
                  </a:lnTo>
                  <a:lnTo>
                    <a:pt x="80" y="54"/>
                  </a:lnTo>
                  <a:lnTo>
                    <a:pt x="79" y="58"/>
                  </a:lnTo>
                  <a:lnTo>
                    <a:pt x="78" y="63"/>
                  </a:lnTo>
                  <a:lnTo>
                    <a:pt x="76" y="67"/>
                  </a:lnTo>
                  <a:lnTo>
                    <a:pt x="75" y="72"/>
                  </a:lnTo>
                  <a:lnTo>
                    <a:pt x="73" y="76"/>
                  </a:lnTo>
                  <a:lnTo>
                    <a:pt x="72" y="79"/>
                  </a:lnTo>
                  <a:lnTo>
                    <a:pt x="70" y="84"/>
                  </a:lnTo>
                  <a:lnTo>
                    <a:pt x="69" y="88"/>
                  </a:lnTo>
                  <a:lnTo>
                    <a:pt x="68" y="93"/>
                  </a:lnTo>
                  <a:lnTo>
                    <a:pt x="65" y="96"/>
                  </a:lnTo>
                  <a:lnTo>
                    <a:pt x="61" y="100"/>
                  </a:lnTo>
                  <a:lnTo>
                    <a:pt x="58" y="104"/>
                  </a:lnTo>
                  <a:lnTo>
                    <a:pt x="55" y="107"/>
                  </a:lnTo>
                  <a:lnTo>
                    <a:pt x="53" y="110"/>
                  </a:lnTo>
                  <a:lnTo>
                    <a:pt x="50" y="114"/>
                  </a:lnTo>
                  <a:lnTo>
                    <a:pt x="47" y="118"/>
                  </a:lnTo>
                  <a:lnTo>
                    <a:pt x="44" y="121"/>
                  </a:lnTo>
                  <a:lnTo>
                    <a:pt x="41" y="125"/>
                  </a:lnTo>
                  <a:lnTo>
                    <a:pt x="38" y="129"/>
                  </a:lnTo>
                  <a:lnTo>
                    <a:pt x="36" y="132"/>
                  </a:lnTo>
                  <a:lnTo>
                    <a:pt x="33" y="136"/>
                  </a:lnTo>
                  <a:lnTo>
                    <a:pt x="30" y="139"/>
                  </a:lnTo>
                  <a:lnTo>
                    <a:pt x="27" y="142"/>
                  </a:lnTo>
                  <a:lnTo>
                    <a:pt x="24" y="146"/>
                  </a:lnTo>
                  <a:lnTo>
                    <a:pt x="21" y="150"/>
                  </a:lnTo>
                  <a:lnTo>
                    <a:pt x="21" y="155"/>
                  </a:lnTo>
                  <a:lnTo>
                    <a:pt x="19" y="160"/>
                  </a:lnTo>
                  <a:lnTo>
                    <a:pt x="18" y="164"/>
                  </a:lnTo>
                  <a:lnTo>
                    <a:pt x="16" y="169"/>
                  </a:lnTo>
                  <a:lnTo>
                    <a:pt x="14" y="172"/>
                  </a:lnTo>
                  <a:lnTo>
                    <a:pt x="12" y="176"/>
                  </a:lnTo>
                  <a:lnTo>
                    <a:pt x="9" y="180"/>
                  </a:lnTo>
                  <a:lnTo>
                    <a:pt x="7" y="184"/>
                  </a:lnTo>
                  <a:lnTo>
                    <a:pt x="1" y="176"/>
                  </a:lnTo>
                  <a:lnTo>
                    <a:pt x="0" y="172"/>
                  </a:lnTo>
                  <a:lnTo>
                    <a:pt x="0" y="169"/>
                  </a:lnTo>
                  <a:lnTo>
                    <a:pt x="0" y="166"/>
                  </a:lnTo>
                  <a:lnTo>
                    <a:pt x="0" y="162"/>
                  </a:lnTo>
                  <a:lnTo>
                    <a:pt x="0" y="158"/>
                  </a:lnTo>
                  <a:lnTo>
                    <a:pt x="0" y="155"/>
                  </a:lnTo>
                  <a:lnTo>
                    <a:pt x="0" y="151"/>
                  </a:lnTo>
                  <a:lnTo>
                    <a:pt x="0" y="148"/>
                  </a:lnTo>
                  <a:lnTo>
                    <a:pt x="0" y="144"/>
                  </a:lnTo>
                  <a:lnTo>
                    <a:pt x="1" y="140"/>
                  </a:lnTo>
                  <a:lnTo>
                    <a:pt x="1" y="138"/>
                  </a:lnTo>
                  <a:lnTo>
                    <a:pt x="1" y="134"/>
                  </a:lnTo>
                  <a:lnTo>
                    <a:pt x="1" y="130"/>
                  </a:lnTo>
                  <a:lnTo>
                    <a:pt x="1" y="127"/>
                  </a:lnTo>
                  <a:lnTo>
                    <a:pt x="2" y="123"/>
                  </a:lnTo>
                  <a:lnTo>
                    <a:pt x="2" y="120"/>
                  </a:lnTo>
                  <a:lnTo>
                    <a:pt x="5" y="118"/>
                  </a:lnTo>
                  <a:lnTo>
                    <a:pt x="7" y="116"/>
                  </a:lnTo>
                  <a:lnTo>
                    <a:pt x="8" y="114"/>
                  </a:lnTo>
                  <a:lnTo>
                    <a:pt x="11" y="112"/>
                  </a:lnTo>
                  <a:lnTo>
                    <a:pt x="13" y="110"/>
                  </a:lnTo>
                  <a:lnTo>
                    <a:pt x="15" y="108"/>
                  </a:lnTo>
                  <a:lnTo>
                    <a:pt x="17" y="107"/>
                  </a:lnTo>
                  <a:lnTo>
                    <a:pt x="20" y="105"/>
                  </a:lnTo>
                  <a:lnTo>
                    <a:pt x="24" y="99"/>
                  </a:lnTo>
                  <a:lnTo>
                    <a:pt x="30" y="93"/>
                  </a:lnTo>
                  <a:lnTo>
                    <a:pt x="35" y="87"/>
                  </a:lnTo>
                  <a:lnTo>
                    <a:pt x="39" y="81"/>
                  </a:lnTo>
                  <a:lnTo>
                    <a:pt x="45" y="75"/>
                  </a:lnTo>
                  <a:lnTo>
                    <a:pt x="49" y="69"/>
                  </a:lnTo>
                  <a:lnTo>
                    <a:pt x="53" y="62"/>
                  </a:lnTo>
                  <a:lnTo>
                    <a:pt x="58" y="56"/>
                  </a:lnTo>
                  <a:lnTo>
                    <a:pt x="62" y="49"/>
                  </a:lnTo>
                  <a:lnTo>
                    <a:pt x="66" y="43"/>
                  </a:lnTo>
                  <a:lnTo>
                    <a:pt x="69" y="36"/>
                  </a:lnTo>
                  <a:lnTo>
                    <a:pt x="73" y="29"/>
                  </a:lnTo>
                  <a:lnTo>
                    <a:pt x="76" y="22"/>
                  </a:lnTo>
                  <a:lnTo>
                    <a:pt x="80" y="15"/>
                  </a:lnTo>
                  <a:lnTo>
                    <a:pt x="83" y="8"/>
                  </a:lnTo>
                  <a:lnTo>
                    <a:pt x="84" y="0"/>
                  </a:lnTo>
                  <a:lnTo>
                    <a:pt x="90" y="24"/>
                  </a:lnTo>
                </a:path>
              </a:pathLst>
            </a:custGeom>
            <a:solidFill>
              <a:srgbClr val="DBDBDB"/>
            </a:solidFill>
            <a:ln w="9525">
              <a:noFill/>
              <a:miter lim="800000"/>
              <a:headEnd/>
              <a:tailEnd/>
            </a:ln>
          </p:spPr>
          <p:txBody>
            <a:bodyPr/>
            <a:lstStyle/>
            <a:p>
              <a:endParaRPr lang="en-US"/>
            </a:p>
          </p:txBody>
        </p:sp>
        <p:sp>
          <p:nvSpPr>
            <p:cNvPr id="5527706" name="Freeform 37"/>
            <p:cNvSpPr>
              <a:spLocks/>
            </p:cNvSpPr>
            <p:nvPr/>
          </p:nvSpPr>
          <p:spPr bwMode="auto">
            <a:xfrm>
              <a:off x="1071" y="3127"/>
              <a:ext cx="131" cy="346"/>
            </a:xfrm>
            <a:custGeom>
              <a:avLst/>
              <a:gdLst>
                <a:gd name="T0" fmla="*/ 130 w 131"/>
                <a:gd name="T1" fmla="*/ 31 h 346"/>
                <a:gd name="T2" fmla="*/ 128 w 131"/>
                <a:gd name="T3" fmla="*/ 35 h 346"/>
                <a:gd name="T4" fmla="*/ 125 w 131"/>
                <a:gd name="T5" fmla="*/ 41 h 346"/>
                <a:gd name="T6" fmla="*/ 125 w 131"/>
                <a:gd name="T7" fmla="*/ 64 h 346"/>
                <a:gd name="T8" fmla="*/ 123 w 131"/>
                <a:gd name="T9" fmla="*/ 86 h 346"/>
                <a:gd name="T10" fmla="*/ 121 w 131"/>
                <a:gd name="T11" fmla="*/ 107 h 346"/>
                <a:gd name="T12" fmla="*/ 119 w 131"/>
                <a:gd name="T13" fmla="*/ 130 h 346"/>
                <a:gd name="T14" fmla="*/ 118 w 131"/>
                <a:gd name="T15" fmla="*/ 151 h 346"/>
                <a:gd name="T16" fmla="*/ 112 w 131"/>
                <a:gd name="T17" fmla="*/ 165 h 346"/>
                <a:gd name="T18" fmla="*/ 101 w 131"/>
                <a:gd name="T19" fmla="*/ 173 h 346"/>
                <a:gd name="T20" fmla="*/ 90 w 131"/>
                <a:gd name="T21" fmla="*/ 178 h 346"/>
                <a:gd name="T22" fmla="*/ 87 w 131"/>
                <a:gd name="T23" fmla="*/ 178 h 346"/>
                <a:gd name="T24" fmla="*/ 84 w 131"/>
                <a:gd name="T25" fmla="*/ 181 h 346"/>
                <a:gd name="T26" fmla="*/ 85 w 131"/>
                <a:gd name="T27" fmla="*/ 185 h 346"/>
                <a:gd name="T28" fmla="*/ 90 w 131"/>
                <a:gd name="T29" fmla="*/ 187 h 346"/>
                <a:gd name="T30" fmla="*/ 95 w 131"/>
                <a:gd name="T31" fmla="*/ 190 h 346"/>
                <a:gd name="T32" fmla="*/ 94 w 131"/>
                <a:gd name="T33" fmla="*/ 201 h 346"/>
                <a:gd name="T34" fmla="*/ 87 w 131"/>
                <a:gd name="T35" fmla="*/ 214 h 346"/>
                <a:gd name="T36" fmla="*/ 78 w 131"/>
                <a:gd name="T37" fmla="*/ 228 h 346"/>
                <a:gd name="T38" fmla="*/ 70 w 131"/>
                <a:gd name="T39" fmla="*/ 241 h 346"/>
                <a:gd name="T40" fmla="*/ 62 w 131"/>
                <a:gd name="T41" fmla="*/ 254 h 346"/>
                <a:gd name="T42" fmla="*/ 55 w 131"/>
                <a:gd name="T43" fmla="*/ 262 h 346"/>
                <a:gd name="T44" fmla="*/ 54 w 131"/>
                <a:gd name="T45" fmla="*/ 265 h 346"/>
                <a:gd name="T46" fmla="*/ 52 w 131"/>
                <a:gd name="T47" fmla="*/ 268 h 346"/>
                <a:gd name="T48" fmla="*/ 45 w 131"/>
                <a:gd name="T49" fmla="*/ 278 h 346"/>
                <a:gd name="T50" fmla="*/ 37 w 131"/>
                <a:gd name="T51" fmla="*/ 291 h 346"/>
                <a:gd name="T52" fmla="*/ 31 w 131"/>
                <a:gd name="T53" fmla="*/ 305 h 346"/>
                <a:gd name="T54" fmla="*/ 24 w 131"/>
                <a:gd name="T55" fmla="*/ 319 h 346"/>
                <a:gd name="T56" fmla="*/ 17 w 131"/>
                <a:gd name="T57" fmla="*/ 334 h 346"/>
                <a:gd name="T58" fmla="*/ 11 w 131"/>
                <a:gd name="T59" fmla="*/ 343 h 346"/>
                <a:gd name="T60" fmla="*/ 6 w 131"/>
                <a:gd name="T61" fmla="*/ 344 h 346"/>
                <a:gd name="T62" fmla="*/ 1 w 131"/>
                <a:gd name="T63" fmla="*/ 345 h 346"/>
                <a:gd name="T64" fmla="*/ 3 w 131"/>
                <a:gd name="T65" fmla="*/ 335 h 346"/>
                <a:gd name="T66" fmla="*/ 7 w 131"/>
                <a:gd name="T67" fmla="*/ 319 h 346"/>
                <a:gd name="T68" fmla="*/ 12 w 131"/>
                <a:gd name="T69" fmla="*/ 304 h 346"/>
                <a:gd name="T70" fmla="*/ 17 w 131"/>
                <a:gd name="T71" fmla="*/ 289 h 346"/>
                <a:gd name="T72" fmla="*/ 22 w 131"/>
                <a:gd name="T73" fmla="*/ 273 h 346"/>
                <a:gd name="T74" fmla="*/ 28 w 131"/>
                <a:gd name="T75" fmla="*/ 259 h 346"/>
                <a:gd name="T76" fmla="*/ 33 w 131"/>
                <a:gd name="T77" fmla="*/ 244 h 346"/>
                <a:gd name="T78" fmla="*/ 38 w 131"/>
                <a:gd name="T79" fmla="*/ 228 h 346"/>
                <a:gd name="T80" fmla="*/ 42 w 131"/>
                <a:gd name="T81" fmla="*/ 212 h 346"/>
                <a:gd name="T82" fmla="*/ 46 w 131"/>
                <a:gd name="T83" fmla="*/ 197 h 346"/>
                <a:gd name="T84" fmla="*/ 49 w 131"/>
                <a:gd name="T85" fmla="*/ 181 h 346"/>
                <a:gd name="T86" fmla="*/ 52 w 131"/>
                <a:gd name="T87" fmla="*/ 170 h 346"/>
                <a:gd name="T88" fmla="*/ 54 w 131"/>
                <a:gd name="T89" fmla="*/ 160 h 346"/>
                <a:gd name="T90" fmla="*/ 55 w 131"/>
                <a:gd name="T91" fmla="*/ 153 h 346"/>
                <a:gd name="T92" fmla="*/ 57 w 131"/>
                <a:gd name="T93" fmla="*/ 140 h 346"/>
                <a:gd name="T94" fmla="*/ 60 w 131"/>
                <a:gd name="T95" fmla="*/ 127 h 346"/>
                <a:gd name="T96" fmla="*/ 64 w 131"/>
                <a:gd name="T97" fmla="*/ 114 h 346"/>
                <a:gd name="T98" fmla="*/ 67 w 131"/>
                <a:gd name="T99" fmla="*/ 101 h 346"/>
                <a:gd name="T100" fmla="*/ 70 w 131"/>
                <a:gd name="T101" fmla="*/ 87 h 346"/>
                <a:gd name="T102" fmla="*/ 73 w 131"/>
                <a:gd name="T103" fmla="*/ 81 h 346"/>
                <a:gd name="T104" fmla="*/ 75 w 131"/>
                <a:gd name="T105" fmla="*/ 73 h 346"/>
                <a:gd name="T106" fmla="*/ 78 w 131"/>
                <a:gd name="T107" fmla="*/ 61 h 346"/>
                <a:gd name="T108" fmla="*/ 82 w 131"/>
                <a:gd name="T109" fmla="*/ 49 h 346"/>
                <a:gd name="T110" fmla="*/ 86 w 131"/>
                <a:gd name="T111" fmla="*/ 37 h 346"/>
                <a:gd name="T112" fmla="*/ 90 w 131"/>
                <a:gd name="T113" fmla="*/ 26 h 346"/>
                <a:gd name="T114" fmla="*/ 95 w 131"/>
                <a:gd name="T115" fmla="*/ 13 h 346"/>
                <a:gd name="T116" fmla="*/ 94 w 131"/>
                <a:gd name="T117" fmla="*/ 8 h 346"/>
                <a:gd name="T118" fmla="*/ 93 w 131"/>
                <a:gd name="T119" fmla="*/ 4 h 346"/>
                <a:gd name="T120" fmla="*/ 98 w 131"/>
                <a:gd name="T121" fmla="*/ 3 h 346"/>
                <a:gd name="T122" fmla="*/ 111 w 131"/>
                <a:gd name="T123" fmla="*/ 13 h 346"/>
                <a:gd name="T124" fmla="*/ 123 w 131"/>
                <a:gd name="T125" fmla="*/ 25 h 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
                <a:gd name="T190" fmla="*/ 0 h 346"/>
                <a:gd name="T191" fmla="*/ 131 w 131"/>
                <a:gd name="T192" fmla="*/ 346 h 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 h="346">
                  <a:moveTo>
                    <a:pt x="128" y="28"/>
                  </a:moveTo>
                  <a:lnTo>
                    <a:pt x="130" y="29"/>
                  </a:lnTo>
                  <a:lnTo>
                    <a:pt x="130" y="31"/>
                  </a:lnTo>
                  <a:lnTo>
                    <a:pt x="130" y="32"/>
                  </a:lnTo>
                  <a:lnTo>
                    <a:pt x="129" y="34"/>
                  </a:lnTo>
                  <a:lnTo>
                    <a:pt x="128" y="35"/>
                  </a:lnTo>
                  <a:lnTo>
                    <a:pt x="127" y="37"/>
                  </a:lnTo>
                  <a:lnTo>
                    <a:pt x="126" y="39"/>
                  </a:lnTo>
                  <a:lnTo>
                    <a:pt x="125" y="41"/>
                  </a:lnTo>
                  <a:lnTo>
                    <a:pt x="125" y="48"/>
                  </a:lnTo>
                  <a:lnTo>
                    <a:pt x="125" y="56"/>
                  </a:lnTo>
                  <a:lnTo>
                    <a:pt x="125" y="64"/>
                  </a:lnTo>
                  <a:lnTo>
                    <a:pt x="124" y="71"/>
                  </a:lnTo>
                  <a:lnTo>
                    <a:pt x="124" y="79"/>
                  </a:lnTo>
                  <a:lnTo>
                    <a:pt x="123" y="86"/>
                  </a:lnTo>
                  <a:lnTo>
                    <a:pt x="122" y="93"/>
                  </a:lnTo>
                  <a:lnTo>
                    <a:pt x="122" y="100"/>
                  </a:lnTo>
                  <a:lnTo>
                    <a:pt x="121" y="107"/>
                  </a:lnTo>
                  <a:lnTo>
                    <a:pt x="120" y="115"/>
                  </a:lnTo>
                  <a:lnTo>
                    <a:pt x="119" y="122"/>
                  </a:lnTo>
                  <a:lnTo>
                    <a:pt x="119" y="130"/>
                  </a:lnTo>
                  <a:lnTo>
                    <a:pt x="119" y="137"/>
                  </a:lnTo>
                  <a:lnTo>
                    <a:pt x="118" y="144"/>
                  </a:lnTo>
                  <a:lnTo>
                    <a:pt x="118" y="151"/>
                  </a:lnTo>
                  <a:lnTo>
                    <a:pt x="117" y="158"/>
                  </a:lnTo>
                  <a:lnTo>
                    <a:pt x="115" y="162"/>
                  </a:lnTo>
                  <a:lnTo>
                    <a:pt x="112" y="165"/>
                  </a:lnTo>
                  <a:lnTo>
                    <a:pt x="109" y="168"/>
                  </a:lnTo>
                  <a:lnTo>
                    <a:pt x="105" y="170"/>
                  </a:lnTo>
                  <a:lnTo>
                    <a:pt x="101" y="173"/>
                  </a:lnTo>
                  <a:lnTo>
                    <a:pt x="98" y="175"/>
                  </a:lnTo>
                  <a:lnTo>
                    <a:pt x="94" y="176"/>
                  </a:lnTo>
                  <a:lnTo>
                    <a:pt x="90" y="178"/>
                  </a:lnTo>
                  <a:lnTo>
                    <a:pt x="89" y="178"/>
                  </a:lnTo>
                  <a:lnTo>
                    <a:pt x="88" y="178"/>
                  </a:lnTo>
                  <a:lnTo>
                    <a:pt x="87" y="178"/>
                  </a:lnTo>
                  <a:lnTo>
                    <a:pt x="86" y="179"/>
                  </a:lnTo>
                  <a:lnTo>
                    <a:pt x="85" y="180"/>
                  </a:lnTo>
                  <a:lnTo>
                    <a:pt x="84" y="181"/>
                  </a:lnTo>
                  <a:lnTo>
                    <a:pt x="83" y="181"/>
                  </a:lnTo>
                  <a:lnTo>
                    <a:pt x="83" y="183"/>
                  </a:lnTo>
                  <a:lnTo>
                    <a:pt x="85" y="185"/>
                  </a:lnTo>
                  <a:lnTo>
                    <a:pt x="86" y="186"/>
                  </a:lnTo>
                  <a:lnTo>
                    <a:pt x="88" y="186"/>
                  </a:lnTo>
                  <a:lnTo>
                    <a:pt x="90" y="187"/>
                  </a:lnTo>
                  <a:lnTo>
                    <a:pt x="91" y="187"/>
                  </a:lnTo>
                  <a:lnTo>
                    <a:pt x="93" y="188"/>
                  </a:lnTo>
                  <a:lnTo>
                    <a:pt x="95" y="190"/>
                  </a:lnTo>
                  <a:lnTo>
                    <a:pt x="98" y="190"/>
                  </a:lnTo>
                  <a:lnTo>
                    <a:pt x="96" y="195"/>
                  </a:lnTo>
                  <a:lnTo>
                    <a:pt x="94" y="201"/>
                  </a:lnTo>
                  <a:lnTo>
                    <a:pt x="92" y="204"/>
                  </a:lnTo>
                  <a:lnTo>
                    <a:pt x="90" y="209"/>
                  </a:lnTo>
                  <a:lnTo>
                    <a:pt x="87" y="214"/>
                  </a:lnTo>
                  <a:lnTo>
                    <a:pt x="84" y="218"/>
                  </a:lnTo>
                  <a:lnTo>
                    <a:pt x="81" y="223"/>
                  </a:lnTo>
                  <a:lnTo>
                    <a:pt x="78" y="228"/>
                  </a:lnTo>
                  <a:lnTo>
                    <a:pt x="76" y="232"/>
                  </a:lnTo>
                  <a:lnTo>
                    <a:pt x="73" y="236"/>
                  </a:lnTo>
                  <a:lnTo>
                    <a:pt x="70" y="241"/>
                  </a:lnTo>
                  <a:lnTo>
                    <a:pt x="67" y="245"/>
                  </a:lnTo>
                  <a:lnTo>
                    <a:pt x="64" y="250"/>
                  </a:lnTo>
                  <a:lnTo>
                    <a:pt x="62" y="254"/>
                  </a:lnTo>
                  <a:lnTo>
                    <a:pt x="59" y="258"/>
                  </a:lnTo>
                  <a:lnTo>
                    <a:pt x="56" y="262"/>
                  </a:lnTo>
                  <a:lnTo>
                    <a:pt x="55" y="262"/>
                  </a:lnTo>
                  <a:lnTo>
                    <a:pt x="54" y="262"/>
                  </a:lnTo>
                  <a:lnTo>
                    <a:pt x="54" y="263"/>
                  </a:lnTo>
                  <a:lnTo>
                    <a:pt x="54" y="265"/>
                  </a:lnTo>
                  <a:lnTo>
                    <a:pt x="53" y="266"/>
                  </a:lnTo>
                  <a:lnTo>
                    <a:pt x="53" y="267"/>
                  </a:lnTo>
                  <a:lnTo>
                    <a:pt x="52" y="268"/>
                  </a:lnTo>
                  <a:lnTo>
                    <a:pt x="51" y="269"/>
                  </a:lnTo>
                  <a:lnTo>
                    <a:pt x="48" y="273"/>
                  </a:lnTo>
                  <a:lnTo>
                    <a:pt x="45" y="278"/>
                  </a:lnTo>
                  <a:lnTo>
                    <a:pt x="42" y="282"/>
                  </a:lnTo>
                  <a:lnTo>
                    <a:pt x="39" y="287"/>
                  </a:lnTo>
                  <a:lnTo>
                    <a:pt x="37" y="291"/>
                  </a:lnTo>
                  <a:lnTo>
                    <a:pt x="34" y="296"/>
                  </a:lnTo>
                  <a:lnTo>
                    <a:pt x="33" y="301"/>
                  </a:lnTo>
                  <a:lnTo>
                    <a:pt x="31" y="305"/>
                  </a:lnTo>
                  <a:lnTo>
                    <a:pt x="29" y="310"/>
                  </a:lnTo>
                  <a:lnTo>
                    <a:pt x="26" y="315"/>
                  </a:lnTo>
                  <a:lnTo>
                    <a:pt x="24" y="319"/>
                  </a:lnTo>
                  <a:lnTo>
                    <a:pt x="22" y="324"/>
                  </a:lnTo>
                  <a:lnTo>
                    <a:pt x="19" y="329"/>
                  </a:lnTo>
                  <a:lnTo>
                    <a:pt x="17" y="334"/>
                  </a:lnTo>
                  <a:lnTo>
                    <a:pt x="14" y="338"/>
                  </a:lnTo>
                  <a:lnTo>
                    <a:pt x="12" y="343"/>
                  </a:lnTo>
                  <a:lnTo>
                    <a:pt x="11" y="343"/>
                  </a:lnTo>
                  <a:lnTo>
                    <a:pt x="10" y="343"/>
                  </a:lnTo>
                  <a:lnTo>
                    <a:pt x="8" y="343"/>
                  </a:lnTo>
                  <a:lnTo>
                    <a:pt x="6" y="344"/>
                  </a:lnTo>
                  <a:lnTo>
                    <a:pt x="5" y="344"/>
                  </a:lnTo>
                  <a:lnTo>
                    <a:pt x="3" y="344"/>
                  </a:lnTo>
                  <a:lnTo>
                    <a:pt x="1" y="345"/>
                  </a:lnTo>
                  <a:lnTo>
                    <a:pt x="0" y="345"/>
                  </a:lnTo>
                  <a:lnTo>
                    <a:pt x="1" y="340"/>
                  </a:lnTo>
                  <a:lnTo>
                    <a:pt x="3" y="335"/>
                  </a:lnTo>
                  <a:lnTo>
                    <a:pt x="4" y="329"/>
                  </a:lnTo>
                  <a:lnTo>
                    <a:pt x="6" y="324"/>
                  </a:lnTo>
                  <a:lnTo>
                    <a:pt x="7" y="319"/>
                  </a:lnTo>
                  <a:lnTo>
                    <a:pt x="9" y="315"/>
                  </a:lnTo>
                  <a:lnTo>
                    <a:pt x="11" y="310"/>
                  </a:lnTo>
                  <a:lnTo>
                    <a:pt x="12" y="304"/>
                  </a:lnTo>
                  <a:lnTo>
                    <a:pt x="13" y="299"/>
                  </a:lnTo>
                  <a:lnTo>
                    <a:pt x="15" y="294"/>
                  </a:lnTo>
                  <a:lnTo>
                    <a:pt x="17" y="289"/>
                  </a:lnTo>
                  <a:lnTo>
                    <a:pt x="19" y="284"/>
                  </a:lnTo>
                  <a:lnTo>
                    <a:pt x="21" y="279"/>
                  </a:lnTo>
                  <a:lnTo>
                    <a:pt x="22" y="273"/>
                  </a:lnTo>
                  <a:lnTo>
                    <a:pt x="24" y="268"/>
                  </a:lnTo>
                  <a:lnTo>
                    <a:pt x="26" y="263"/>
                  </a:lnTo>
                  <a:lnTo>
                    <a:pt x="28" y="259"/>
                  </a:lnTo>
                  <a:lnTo>
                    <a:pt x="30" y="254"/>
                  </a:lnTo>
                  <a:lnTo>
                    <a:pt x="32" y="249"/>
                  </a:lnTo>
                  <a:lnTo>
                    <a:pt x="33" y="244"/>
                  </a:lnTo>
                  <a:lnTo>
                    <a:pt x="34" y="239"/>
                  </a:lnTo>
                  <a:lnTo>
                    <a:pt x="36" y="233"/>
                  </a:lnTo>
                  <a:lnTo>
                    <a:pt x="38" y="228"/>
                  </a:lnTo>
                  <a:lnTo>
                    <a:pt x="39" y="223"/>
                  </a:lnTo>
                  <a:lnTo>
                    <a:pt x="41" y="218"/>
                  </a:lnTo>
                  <a:lnTo>
                    <a:pt x="42" y="212"/>
                  </a:lnTo>
                  <a:lnTo>
                    <a:pt x="43" y="207"/>
                  </a:lnTo>
                  <a:lnTo>
                    <a:pt x="45" y="202"/>
                  </a:lnTo>
                  <a:lnTo>
                    <a:pt x="46" y="197"/>
                  </a:lnTo>
                  <a:lnTo>
                    <a:pt x="47" y="192"/>
                  </a:lnTo>
                  <a:lnTo>
                    <a:pt x="48" y="186"/>
                  </a:lnTo>
                  <a:lnTo>
                    <a:pt x="49" y="181"/>
                  </a:lnTo>
                  <a:lnTo>
                    <a:pt x="50" y="177"/>
                  </a:lnTo>
                  <a:lnTo>
                    <a:pt x="51" y="174"/>
                  </a:lnTo>
                  <a:lnTo>
                    <a:pt x="52" y="170"/>
                  </a:lnTo>
                  <a:lnTo>
                    <a:pt x="53" y="167"/>
                  </a:lnTo>
                  <a:lnTo>
                    <a:pt x="54" y="164"/>
                  </a:lnTo>
                  <a:lnTo>
                    <a:pt x="54" y="160"/>
                  </a:lnTo>
                  <a:lnTo>
                    <a:pt x="54" y="157"/>
                  </a:lnTo>
                  <a:lnTo>
                    <a:pt x="54" y="153"/>
                  </a:lnTo>
                  <a:lnTo>
                    <a:pt x="55" y="153"/>
                  </a:lnTo>
                  <a:lnTo>
                    <a:pt x="55" y="148"/>
                  </a:lnTo>
                  <a:lnTo>
                    <a:pt x="56" y="144"/>
                  </a:lnTo>
                  <a:lnTo>
                    <a:pt x="57" y="140"/>
                  </a:lnTo>
                  <a:lnTo>
                    <a:pt x="58" y="136"/>
                  </a:lnTo>
                  <a:lnTo>
                    <a:pt x="59" y="131"/>
                  </a:lnTo>
                  <a:lnTo>
                    <a:pt x="60" y="127"/>
                  </a:lnTo>
                  <a:lnTo>
                    <a:pt x="61" y="123"/>
                  </a:lnTo>
                  <a:lnTo>
                    <a:pt x="62" y="118"/>
                  </a:lnTo>
                  <a:lnTo>
                    <a:pt x="64" y="114"/>
                  </a:lnTo>
                  <a:lnTo>
                    <a:pt x="65" y="109"/>
                  </a:lnTo>
                  <a:lnTo>
                    <a:pt x="66" y="105"/>
                  </a:lnTo>
                  <a:lnTo>
                    <a:pt x="67" y="101"/>
                  </a:lnTo>
                  <a:lnTo>
                    <a:pt x="68" y="96"/>
                  </a:lnTo>
                  <a:lnTo>
                    <a:pt x="69" y="92"/>
                  </a:lnTo>
                  <a:lnTo>
                    <a:pt x="70" y="87"/>
                  </a:lnTo>
                  <a:lnTo>
                    <a:pt x="71" y="84"/>
                  </a:lnTo>
                  <a:lnTo>
                    <a:pt x="73" y="83"/>
                  </a:lnTo>
                  <a:lnTo>
                    <a:pt x="73" y="81"/>
                  </a:lnTo>
                  <a:lnTo>
                    <a:pt x="73" y="79"/>
                  </a:lnTo>
                  <a:lnTo>
                    <a:pt x="74" y="77"/>
                  </a:lnTo>
                  <a:lnTo>
                    <a:pt x="75" y="73"/>
                  </a:lnTo>
                  <a:lnTo>
                    <a:pt x="76" y="69"/>
                  </a:lnTo>
                  <a:lnTo>
                    <a:pt x="77" y="65"/>
                  </a:lnTo>
                  <a:lnTo>
                    <a:pt x="78" y="61"/>
                  </a:lnTo>
                  <a:lnTo>
                    <a:pt x="80" y="57"/>
                  </a:lnTo>
                  <a:lnTo>
                    <a:pt x="81" y="53"/>
                  </a:lnTo>
                  <a:lnTo>
                    <a:pt x="82" y="49"/>
                  </a:lnTo>
                  <a:lnTo>
                    <a:pt x="84" y="45"/>
                  </a:lnTo>
                  <a:lnTo>
                    <a:pt x="85" y="41"/>
                  </a:lnTo>
                  <a:lnTo>
                    <a:pt x="86" y="37"/>
                  </a:lnTo>
                  <a:lnTo>
                    <a:pt x="88" y="33"/>
                  </a:lnTo>
                  <a:lnTo>
                    <a:pt x="89" y="29"/>
                  </a:lnTo>
                  <a:lnTo>
                    <a:pt x="90" y="26"/>
                  </a:lnTo>
                  <a:lnTo>
                    <a:pt x="92" y="21"/>
                  </a:lnTo>
                  <a:lnTo>
                    <a:pt x="93" y="18"/>
                  </a:lnTo>
                  <a:lnTo>
                    <a:pt x="95" y="13"/>
                  </a:lnTo>
                  <a:lnTo>
                    <a:pt x="95" y="12"/>
                  </a:lnTo>
                  <a:lnTo>
                    <a:pt x="95" y="10"/>
                  </a:lnTo>
                  <a:lnTo>
                    <a:pt x="94" y="8"/>
                  </a:lnTo>
                  <a:lnTo>
                    <a:pt x="94" y="7"/>
                  </a:lnTo>
                  <a:lnTo>
                    <a:pt x="93" y="5"/>
                  </a:lnTo>
                  <a:lnTo>
                    <a:pt x="93" y="4"/>
                  </a:lnTo>
                  <a:lnTo>
                    <a:pt x="93" y="2"/>
                  </a:lnTo>
                  <a:lnTo>
                    <a:pt x="93" y="0"/>
                  </a:lnTo>
                  <a:lnTo>
                    <a:pt x="98" y="3"/>
                  </a:lnTo>
                  <a:lnTo>
                    <a:pt x="102" y="6"/>
                  </a:lnTo>
                  <a:lnTo>
                    <a:pt x="107" y="9"/>
                  </a:lnTo>
                  <a:lnTo>
                    <a:pt x="111" y="13"/>
                  </a:lnTo>
                  <a:lnTo>
                    <a:pt x="115" y="17"/>
                  </a:lnTo>
                  <a:lnTo>
                    <a:pt x="119" y="21"/>
                  </a:lnTo>
                  <a:lnTo>
                    <a:pt x="123" y="25"/>
                  </a:lnTo>
                  <a:lnTo>
                    <a:pt x="128" y="28"/>
                  </a:lnTo>
                </a:path>
              </a:pathLst>
            </a:custGeom>
            <a:solidFill>
              <a:srgbClr val="FFFFFF"/>
            </a:solidFill>
            <a:ln w="9525">
              <a:noFill/>
              <a:miter lim="800000"/>
              <a:headEnd/>
              <a:tailEnd/>
            </a:ln>
          </p:spPr>
          <p:txBody>
            <a:bodyPr/>
            <a:lstStyle/>
            <a:p>
              <a:endParaRPr lang="en-US"/>
            </a:p>
          </p:txBody>
        </p:sp>
        <p:sp>
          <p:nvSpPr>
            <p:cNvPr id="5527707" name="Freeform 38"/>
            <p:cNvSpPr>
              <a:spLocks/>
            </p:cNvSpPr>
            <p:nvPr/>
          </p:nvSpPr>
          <p:spPr bwMode="auto">
            <a:xfrm>
              <a:off x="1003" y="3143"/>
              <a:ext cx="52" cy="82"/>
            </a:xfrm>
            <a:custGeom>
              <a:avLst/>
              <a:gdLst>
                <a:gd name="T0" fmla="*/ 48 w 52"/>
                <a:gd name="T1" fmla="*/ 74 h 82"/>
                <a:gd name="T2" fmla="*/ 51 w 52"/>
                <a:gd name="T3" fmla="*/ 74 h 82"/>
                <a:gd name="T4" fmla="*/ 47 w 52"/>
                <a:gd name="T5" fmla="*/ 81 h 82"/>
                <a:gd name="T6" fmla="*/ 44 w 52"/>
                <a:gd name="T7" fmla="*/ 77 h 82"/>
                <a:gd name="T8" fmla="*/ 39 w 52"/>
                <a:gd name="T9" fmla="*/ 74 h 82"/>
                <a:gd name="T10" fmla="*/ 36 w 52"/>
                <a:gd name="T11" fmla="*/ 70 h 82"/>
                <a:gd name="T12" fmla="*/ 32 w 52"/>
                <a:gd name="T13" fmla="*/ 66 h 82"/>
                <a:gd name="T14" fmla="*/ 28 w 52"/>
                <a:gd name="T15" fmla="*/ 62 h 82"/>
                <a:gd name="T16" fmla="*/ 24 w 52"/>
                <a:gd name="T17" fmla="*/ 59 h 82"/>
                <a:gd name="T18" fmla="*/ 21 w 52"/>
                <a:gd name="T19" fmla="*/ 54 h 82"/>
                <a:gd name="T20" fmla="*/ 17 w 52"/>
                <a:gd name="T21" fmla="*/ 50 h 82"/>
                <a:gd name="T22" fmla="*/ 13 w 52"/>
                <a:gd name="T23" fmla="*/ 46 h 82"/>
                <a:gd name="T24" fmla="*/ 11 w 52"/>
                <a:gd name="T25" fmla="*/ 42 h 82"/>
                <a:gd name="T26" fmla="*/ 7 w 52"/>
                <a:gd name="T27" fmla="*/ 37 h 82"/>
                <a:gd name="T28" fmla="*/ 5 w 52"/>
                <a:gd name="T29" fmla="*/ 33 h 82"/>
                <a:gd name="T30" fmla="*/ 3 w 52"/>
                <a:gd name="T31" fmla="*/ 27 h 82"/>
                <a:gd name="T32" fmla="*/ 2 w 52"/>
                <a:gd name="T33" fmla="*/ 22 h 82"/>
                <a:gd name="T34" fmla="*/ 0 w 52"/>
                <a:gd name="T35" fmla="*/ 17 h 82"/>
                <a:gd name="T36" fmla="*/ 0 w 52"/>
                <a:gd name="T37" fmla="*/ 10 h 82"/>
                <a:gd name="T38" fmla="*/ 0 w 52"/>
                <a:gd name="T39" fmla="*/ 9 h 82"/>
                <a:gd name="T40" fmla="*/ 0 w 52"/>
                <a:gd name="T41" fmla="*/ 8 h 82"/>
                <a:gd name="T42" fmla="*/ 0 w 52"/>
                <a:gd name="T43" fmla="*/ 7 h 82"/>
                <a:gd name="T44" fmla="*/ 0 w 52"/>
                <a:gd name="T45" fmla="*/ 5 h 82"/>
                <a:gd name="T46" fmla="*/ 0 w 52"/>
                <a:gd name="T47" fmla="*/ 4 h 82"/>
                <a:gd name="T48" fmla="*/ 0 w 52"/>
                <a:gd name="T49" fmla="*/ 2 h 82"/>
                <a:gd name="T50" fmla="*/ 1 w 52"/>
                <a:gd name="T51" fmla="*/ 1 h 82"/>
                <a:gd name="T52" fmla="*/ 2 w 52"/>
                <a:gd name="T53" fmla="*/ 0 h 82"/>
                <a:gd name="T54" fmla="*/ 3 w 52"/>
                <a:gd name="T55" fmla="*/ 6 h 82"/>
                <a:gd name="T56" fmla="*/ 4 w 52"/>
                <a:gd name="T57" fmla="*/ 11 h 82"/>
                <a:gd name="T58" fmla="*/ 5 w 52"/>
                <a:gd name="T59" fmla="*/ 17 h 82"/>
                <a:gd name="T60" fmla="*/ 8 w 52"/>
                <a:gd name="T61" fmla="*/ 21 h 82"/>
                <a:gd name="T62" fmla="*/ 10 w 52"/>
                <a:gd name="T63" fmla="*/ 27 h 82"/>
                <a:gd name="T64" fmla="*/ 13 w 52"/>
                <a:gd name="T65" fmla="*/ 33 h 82"/>
                <a:gd name="T66" fmla="*/ 15 w 52"/>
                <a:gd name="T67" fmla="*/ 37 h 82"/>
                <a:gd name="T68" fmla="*/ 18 w 52"/>
                <a:gd name="T69" fmla="*/ 42 h 82"/>
                <a:gd name="T70" fmla="*/ 21 w 52"/>
                <a:gd name="T71" fmla="*/ 47 h 82"/>
                <a:gd name="T72" fmla="*/ 25 w 52"/>
                <a:gd name="T73" fmla="*/ 52 h 82"/>
                <a:gd name="T74" fmla="*/ 28 w 52"/>
                <a:gd name="T75" fmla="*/ 57 h 82"/>
                <a:gd name="T76" fmla="*/ 32 w 52"/>
                <a:gd name="T77" fmla="*/ 61 h 82"/>
                <a:gd name="T78" fmla="*/ 36 w 52"/>
                <a:gd name="T79" fmla="*/ 64 h 82"/>
                <a:gd name="T80" fmla="*/ 40 w 52"/>
                <a:gd name="T81" fmla="*/ 68 h 82"/>
                <a:gd name="T82" fmla="*/ 44 w 52"/>
                <a:gd name="T83" fmla="*/ 72 h 82"/>
                <a:gd name="T84" fmla="*/ 48 w 52"/>
                <a:gd name="T85" fmla="*/ 74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2"/>
                <a:gd name="T131" fmla="*/ 52 w 5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2">
                  <a:moveTo>
                    <a:pt x="48" y="74"/>
                  </a:moveTo>
                  <a:lnTo>
                    <a:pt x="51" y="74"/>
                  </a:lnTo>
                  <a:lnTo>
                    <a:pt x="47" y="81"/>
                  </a:lnTo>
                  <a:lnTo>
                    <a:pt x="44" y="77"/>
                  </a:lnTo>
                  <a:lnTo>
                    <a:pt x="39" y="74"/>
                  </a:lnTo>
                  <a:lnTo>
                    <a:pt x="36" y="70"/>
                  </a:lnTo>
                  <a:lnTo>
                    <a:pt x="32" y="66"/>
                  </a:lnTo>
                  <a:lnTo>
                    <a:pt x="28" y="62"/>
                  </a:lnTo>
                  <a:lnTo>
                    <a:pt x="24" y="59"/>
                  </a:lnTo>
                  <a:lnTo>
                    <a:pt x="21" y="54"/>
                  </a:lnTo>
                  <a:lnTo>
                    <a:pt x="17" y="50"/>
                  </a:lnTo>
                  <a:lnTo>
                    <a:pt x="13" y="46"/>
                  </a:lnTo>
                  <a:lnTo>
                    <a:pt x="11" y="42"/>
                  </a:lnTo>
                  <a:lnTo>
                    <a:pt x="7" y="37"/>
                  </a:lnTo>
                  <a:lnTo>
                    <a:pt x="5" y="33"/>
                  </a:lnTo>
                  <a:lnTo>
                    <a:pt x="3" y="27"/>
                  </a:lnTo>
                  <a:lnTo>
                    <a:pt x="2" y="22"/>
                  </a:lnTo>
                  <a:lnTo>
                    <a:pt x="0" y="17"/>
                  </a:lnTo>
                  <a:lnTo>
                    <a:pt x="0" y="10"/>
                  </a:lnTo>
                  <a:lnTo>
                    <a:pt x="0" y="9"/>
                  </a:lnTo>
                  <a:lnTo>
                    <a:pt x="0" y="8"/>
                  </a:lnTo>
                  <a:lnTo>
                    <a:pt x="0" y="7"/>
                  </a:lnTo>
                  <a:lnTo>
                    <a:pt x="0" y="5"/>
                  </a:lnTo>
                  <a:lnTo>
                    <a:pt x="0" y="4"/>
                  </a:lnTo>
                  <a:lnTo>
                    <a:pt x="0" y="2"/>
                  </a:lnTo>
                  <a:lnTo>
                    <a:pt x="1" y="1"/>
                  </a:lnTo>
                  <a:lnTo>
                    <a:pt x="2" y="0"/>
                  </a:lnTo>
                  <a:lnTo>
                    <a:pt x="3" y="6"/>
                  </a:lnTo>
                  <a:lnTo>
                    <a:pt x="4" y="11"/>
                  </a:lnTo>
                  <a:lnTo>
                    <a:pt x="5" y="17"/>
                  </a:lnTo>
                  <a:lnTo>
                    <a:pt x="8" y="21"/>
                  </a:lnTo>
                  <a:lnTo>
                    <a:pt x="10" y="27"/>
                  </a:lnTo>
                  <a:lnTo>
                    <a:pt x="13" y="33"/>
                  </a:lnTo>
                  <a:lnTo>
                    <a:pt x="15" y="37"/>
                  </a:lnTo>
                  <a:lnTo>
                    <a:pt x="18" y="42"/>
                  </a:lnTo>
                  <a:lnTo>
                    <a:pt x="21" y="47"/>
                  </a:lnTo>
                  <a:lnTo>
                    <a:pt x="25" y="52"/>
                  </a:lnTo>
                  <a:lnTo>
                    <a:pt x="28" y="57"/>
                  </a:lnTo>
                  <a:lnTo>
                    <a:pt x="32" y="61"/>
                  </a:lnTo>
                  <a:lnTo>
                    <a:pt x="36" y="64"/>
                  </a:lnTo>
                  <a:lnTo>
                    <a:pt x="40" y="68"/>
                  </a:lnTo>
                  <a:lnTo>
                    <a:pt x="44" y="72"/>
                  </a:lnTo>
                  <a:lnTo>
                    <a:pt x="48" y="74"/>
                  </a:lnTo>
                </a:path>
              </a:pathLst>
            </a:custGeom>
            <a:solidFill>
              <a:srgbClr val="999999"/>
            </a:solidFill>
            <a:ln w="9525">
              <a:noFill/>
              <a:miter lim="800000"/>
              <a:headEnd/>
              <a:tailEnd/>
            </a:ln>
          </p:spPr>
          <p:txBody>
            <a:bodyPr/>
            <a:lstStyle/>
            <a:p>
              <a:endParaRPr lang="en-US"/>
            </a:p>
          </p:txBody>
        </p:sp>
        <p:sp>
          <p:nvSpPr>
            <p:cNvPr id="5527708" name="Freeform 39"/>
            <p:cNvSpPr>
              <a:spLocks/>
            </p:cNvSpPr>
            <p:nvPr/>
          </p:nvSpPr>
          <p:spPr bwMode="auto">
            <a:xfrm>
              <a:off x="1086" y="3161"/>
              <a:ext cx="220" cy="365"/>
            </a:xfrm>
            <a:custGeom>
              <a:avLst/>
              <a:gdLst>
                <a:gd name="T0" fmla="*/ 154 w 220"/>
                <a:gd name="T1" fmla="*/ 23 h 365"/>
                <a:gd name="T2" fmla="*/ 175 w 220"/>
                <a:gd name="T3" fmla="*/ 38 h 365"/>
                <a:gd name="T4" fmla="*/ 191 w 220"/>
                <a:gd name="T5" fmla="*/ 60 h 365"/>
                <a:gd name="T6" fmla="*/ 211 w 220"/>
                <a:gd name="T7" fmla="*/ 92 h 365"/>
                <a:gd name="T8" fmla="*/ 219 w 220"/>
                <a:gd name="T9" fmla="*/ 147 h 365"/>
                <a:gd name="T10" fmla="*/ 219 w 220"/>
                <a:gd name="T11" fmla="*/ 201 h 365"/>
                <a:gd name="T12" fmla="*/ 214 w 220"/>
                <a:gd name="T13" fmla="*/ 237 h 365"/>
                <a:gd name="T14" fmla="*/ 209 w 220"/>
                <a:gd name="T15" fmla="*/ 273 h 365"/>
                <a:gd name="T16" fmla="*/ 202 w 220"/>
                <a:gd name="T17" fmla="*/ 308 h 365"/>
                <a:gd name="T18" fmla="*/ 193 w 220"/>
                <a:gd name="T19" fmla="*/ 342 h 365"/>
                <a:gd name="T20" fmla="*/ 173 w 220"/>
                <a:gd name="T21" fmla="*/ 346 h 365"/>
                <a:gd name="T22" fmla="*/ 153 w 220"/>
                <a:gd name="T23" fmla="*/ 329 h 365"/>
                <a:gd name="T24" fmla="*/ 128 w 220"/>
                <a:gd name="T25" fmla="*/ 315 h 365"/>
                <a:gd name="T26" fmla="*/ 102 w 220"/>
                <a:gd name="T27" fmla="*/ 304 h 365"/>
                <a:gd name="T28" fmla="*/ 109 w 220"/>
                <a:gd name="T29" fmla="*/ 284 h 365"/>
                <a:gd name="T30" fmla="*/ 120 w 220"/>
                <a:gd name="T31" fmla="*/ 249 h 365"/>
                <a:gd name="T32" fmla="*/ 126 w 220"/>
                <a:gd name="T33" fmla="*/ 212 h 365"/>
                <a:gd name="T34" fmla="*/ 129 w 220"/>
                <a:gd name="T35" fmla="*/ 175 h 365"/>
                <a:gd name="T36" fmla="*/ 132 w 220"/>
                <a:gd name="T37" fmla="*/ 137 h 365"/>
                <a:gd name="T38" fmla="*/ 131 w 220"/>
                <a:gd name="T39" fmla="*/ 121 h 365"/>
                <a:gd name="T40" fmla="*/ 129 w 220"/>
                <a:gd name="T41" fmla="*/ 142 h 365"/>
                <a:gd name="T42" fmla="*/ 128 w 220"/>
                <a:gd name="T43" fmla="*/ 122 h 365"/>
                <a:gd name="T44" fmla="*/ 126 w 220"/>
                <a:gd name="T45" fmla="*/ 129 h 365"/>
                <a:gd name="T46" fmla="*/ 128 w 220"/>
                <a:gd name="T47" fmla="*/ 146 h 365"/>
                <a:gd name="T48" fmla="*/ 125 w 220"/>
                <a:gd name="T49" fmla="*/ 191 h 365"/>
                <a:gd name="T50" fmla="*/ 116 w 220"/>
                <a:gd name="T51" fmla="*/ 248 h 365"/>
                <a:gd name="T52" fmla="*/ 103 w 220"/>
                <a:gd name="T53" fmla="*/ 291 h 365"/>
                <a:gd name="T54" fmla="*/ 89 w 220"/>
                <a:gd name="T55" fmla="*/ 308 h 365"/>
                <a:gd name="T56" fmla="*/ 84 w 220"/>
                <a:gd name="T57" fmla="*/ 321 h 365"/>
                <a:gd name="T58" fmla="*/ 77 w 220"/>
                <a:gd name="T59" fmla="*/ 338 h 365"/>
                <a:gd name="T60" fmla="*/ 75 w 220"/>
                <a:gd name="T61" fmla="*/ 357 h 365"/>
                <a:gd name="T62" fmla="*/ 48 w 220"/>
                <a:gd name="T63" fmla="*/ 351 h 365"/>
                <a:gd name="T64" fmla="*/ 26 w 220"/>
                <a:gd name="T65" fmla="*/ 334 h 365"/>
                <a:gd name="T66" fmla="*/ 20 w 220"/>
                <a:gd name="T67" fmla="*/ 321 h 365"/>
                <a:gd name="T68" fmla="*/ 24 w 220"/>
                <a:gd name="T69" fmla="*/ 315 h 365"/>
                <a:gd name="T70" fmla="*/ 10 w 220"/>
                <a:gd name="T71" fmla="*/ 320 h 365"/>
                <a:gd name="T72" fmla="*/ 0 w 220"/>
                <a:gd name="T73" fmla="*/ 312 h 365"/>
                <a:gd name="T74" fmla="*/ 17 w 220"/>
                <a:gd name="T75" fmla="*/ 279 h 365"/>
                <a:gd name="T76" fmla="*/ 33 w 220"/>
                <a:gd name="T77" fmla="*/ 247 h 365"/>
                <a:gd name="T78" fmla="*/ 40 w 220"/>
                <a:gd name="T79" fmla="*/ 251 h 365"/>
                <a:gd name="T80" fmla="*/ 41 w 220"/>
                <a:gd name="T81" fmla="*/ 270 h 365"/>
                <a:gd name="T82" fmla="*/ 56 w 220"/>
                <a:gd name="T83" fmla="*/ 277 h 365"/>
                <a:gd name="T84" fmla="*/ 74 w 220"/>
                <a:gd name="T85" fmla="*/ 279 h 365"/>
                <a:gd name="T86" fmla="*/ 90 w 220"/>
                <a:gd name="T87" fmla="*/ 272 h 365"/>
                <a:gd name="T88" fmla="*/ 92 w 220"/>
                <a:gd name="T89" fmla="*/ 236 h 365"/>
                <a:gd name="T90" fmla="*/ 98 w 220"/>
                <a:gd name="T91" fmla="*/ 202 h 365"/>
                <a:gd name="T92" fmla="*/ 90 w 220"/>
                <a:gd name="T93" fmla="*/ 196 h 365"/>
                <a:gd name="T94" fmla="*/ 86 w 220"/>
                <a:gd name="T95" fmla="*/ 184 h 365"/>
                <a:gd name="T96" fmla="*/ 76 w 220"/>
                <a:gd name="T97" fmla="*/ 188 h 365"/>
                <a:gd name="T98" fmla="*/ 71 w 220"/>
                <a:gd name="T99" fmla="*/ 192 h 365"/>
                <a:gd name="T100" fmla="*/ 81 w 220"/>
                <a:gd name="T101" fmla="*/ 174 h 365"/>
                <a:gd name="T102" fmla="*/ 89 w 220"/>
                <a:gd name="T103" fmla="*/ 154 h 365"/>
                <a:gd name="T104" fmla="*/ 77 w 220"/>
                <a:gd name="T105" fmla="*/ 150 h 365"/>
                <a:gd name="T106" fmla="*/ 102 w 220"/>
                <a:gd name="T107" fmla="*/ 136 h 365"/>
                <a:gd name="T108" fmla="*/ 111 w 220"/>
                <a:gd name="T109" fmla="*/ 91 h 365"/>
                <a:gd name="T110" fmla="*/ 115 w 220"/>
                <a:gd name="T111" fmla="*/ 37 h 365"/>
                <a:gd name="T112" fmla="*/ 126 w 220"/>
                <a:gd name="T113" fmla="*/ 1 h 3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365"/>
                <a:gd name="T173" fmla="*/ 220 w 220"/>
                <a:gd name="T174" fmla="*/ 365 h 3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365">
                  <a:moveTo>
                    <a:pt x="134" y="8"/>
                  </a:moveTo>
                  <a:lnTo>
                    <a:pt x="138" y="10"/>
                  </a:lnTo>
                  <a:lnTo>
                    <a:pt x="141" y="12"/>
                  </a:lnTo>
                  <a:lnTo>
                    <a:pt x="145" y="15"/>
                  </a:lnTo>
                  <a:lnTo>
                    <a:pt x="147" y="18"/>
                  </a:lnTo>
                  <a:lnTo>
                    <a:pt x="150" y="20"/>
                  </a:lnTo>
                  <a:lnTo>
                    <a:pt x="154" y="23"/>
                  </a:lnTo>
                  <a:lnTo>
                    <a:pt x="157" y="25"/>
                  </a:lnTo>
                  <a:lnTo>
                    <a:pt x="160" y="27"/>
                  </a:lnTo>
                  <a:lnTo>
                    <a:pt x="164" y="29"/>
                  </a:lnTo>
                  <a:lnTo>
                    <a:pt x="166" y="30"/>
                  </a:lnTo>
                  <a:lnTo>
                    <a:pt x="169" y="33"/>
                  </a:lnTo>
                  <a:lnTo>
                    <a:pt x="172" y="36"/>
                  </a:lnTo>
                  <a:lnTo>
                    <a:pt x="175" y="38"/>
                  </a:lnTo>
                  <a:lnTo>
                    <a:pt x="177" y="42"/>
                  </a:lnTo>
                  <a:lnTo>
                    <a:pt x="180" y="44"/>
                  </a:lnTo>
                  <a:lnTo>
                    <a:pt x="182" y="48"/>
                  </a:lnTo>
                  <a:lnTo>
                    <a:pt x="184" y="51"/>
                  </a:lnTo>
                  <a:lnTo>
                    <a:pt x="187" y="54"/>
                  </a:lnTo>
                  <a:lnTo>
                    <a:pt x="189" y="57"/>
                  </a:lnTo>
                  <a:lnTo>
                    <a:pt x="191" y="60"/>
                  </a:lnTo>
                  <a:lnTo>
                    <a:pt x="194" y="63"/>
                  </a:lnTo>
                  <a:lnTo>
                    <a:pt x="196" y="66"/>
                  </a:lnTo>
                  <a:lnTo>
                    <a:pt x="198" y="69"/>
                  </a:lnTo>
                  <a:lnTo>
                    <a:pt x="201" y="72"/>
                  </a:lnTo>
                  <a:lnTo>
                    <a:pt x="204" y="79"/>
                  </a:lnTo>
                  <a:lnTo>
                    <a:pt x="208" y="86"/>
                  </a:lnTo>
                  <a:lnTo>
                    <a:pt x="211" y="92"/>
                  </a:lnTo>
                  <a:lnTo>
                    <a:pt x="213" y="99"/>
                  </a:lnTo>
                  <a:lnTo>
                    <a:pt x="215" y="107"/>
                  </a:lnTo>
                  <a:lnTo>
                    <a:pt x="216" y="115"/>
                  </a:lnTo>
                  <a:lnTo>
                    <a:pt x="218" y="123"/>
                  </a:lnTo>
                  <a:lnTo>
                    <a:pt x="218" y="131"/>
                  </a:lnTo>
                  <a:lnTo>
                    <a:pt x="219" y="139"/>
                  </a:lnTo>
                  <a:lnTo>
                    <a:pt x="219" y="147"/>
                  </a:lnTo>
                  <a:lnTo>
                    <a:pt x="219" y="154"/>
                  </a:lnTo>
                  <a:lnTo>
                    <a:pt x="219" y="163"/>
                  </a:lnTo>
                  <a:lnTo>
                    <a:pt x="219" y="171"/>
                  </a:lnTo>
                  <a:lnTo>
                    <a:pt x="219" y="180"/>
                  </a:lnTo>
                  <a:lnTo>
                    <a:pt x="219" y="188"/>
                  </a:lnTo>
                  <a:lnTo>
                    <a:pt x="219" y="196"/>
                  </a:lnTo>
                  <a:lnTo>
                    <a:pt x="219" y="201"/>
                  </a:lnTo>
                  <a:lnTo>
                    <a:pt x="218" y="207"/>
                  </a:lnTo>
                  <a:lnTo>
                    <a:pt x="217" y="212"/>
                  </a:lnTo>
                  <a:lnTo>
                    <a:pt x="216" y="216"/>
                  </a:lnTo>
                  <a:lnTo>
                    <a:pt x="216" y="221"/>
                  </a:lnTo>
                  <a:lnTo>
                    <a:pt x="215" y="226"/>
                  </a:lnTo>
                  <a:lnTo>
                    <a:pt x="215" y="232"/>
                  </a:lnTo>
                  <a:lnTo>
                    <a:pt x="214" y="237"/>
                  </a:lnTo>
                  <a:lnTo>
                    <a:pt x="213" y="242"/>
                  </a:lnTo>
                  <a:lnTo>
                    <a:pt x="213" y="247"/>
                  </a:lnTo>
                  <a:lnTo>
                    <a:pt x="212" y="253"/>
                  </a:lnTo>
                  <a:lnTo>
                    <a:pt x="211" y="258"/>
                  </a:lnTo>
                  <a:lnTo>
                    <a:pt x="211" y="263"/>
                  </a:lnTo>
                  <a:lnTo>
                    <a:pt x="210" y="268"/>
                  </a:lnTo>
                  <a:lnTo>
                    <a:pt x="209" y="273"/>
                  </a:lnTo>
                  <a:lnTo>
                    <a:pt x="208" y="278"/>
                  </a:lnTo>
                  <a:lnTo>
                    <a:pt x="207" y="283"/>
                  </a:lnTo>
                  <a:lnTo>
                    <a:pt x="206" y="288"/>
                  </a:lnTo>
                  <a:lnTo>
                    <a:pt x="206" y="293"/>
                  </a:lnTo>
                  <a:lnTo>
                    <a:pt x="205" y="298"/>
                  </a:lnTo>
                  <a:lnTo>
                    <a:pt x="204" y="304"/>
                  </a:lnTo>
                  <a:lnTo>
                    <a:pt x="202" y="308"/>
                  </a:lnTo>
                  <a:lnTo>
                    <a:pt x="201" y="313"/>
                  </a:lnTo>
                  <a:lnTo>
                    <a:pt x="201" y="319"/>
                  </a:lnTo>
                  <a:lnTo>
                    <a:pt x="199" y="323"/>
                  </a:lnTo>
                  <a:lnTo>
                    <a:pt x="198" y="328"/>
                  </a:lnTo>
                  <a:lnTo>
                    <a:pt x="196" y="333"/>
                  </a:lnTo>
                  <a:lnTo>
                    <a:pt x="195" y="337"/>
                  </a:lnTo>
                  <a:lnTo>
                    <a:pt x="193" y="342"/>
                  </a:lnTo>
                  <a:lnTo>
                    <a:pt x="191" y="347"/>
                  </a:lnTo>
                  <a:lnTo>
                    <a:pt x="189" y="351"/>
                  </a:lnTo>
                  <a:lnTo>
                    <a:pt x="187" y="356"/>
                  </a:lnTo>
                  <a:lnTo>
                    <a:pt x="183" y="353"/>
                  </a:lnTo>
                  <a:lnTo>
                    <a:pt x="180" y="351"/>
                  </a:lnTo>
                  <a:lnTo>
                    <a:pt x="176" y="348"/>
                  </a:lnTo>
                  <a:lnTo>
                    <a:pt x="173" y="346"/>
                  </a:lnTo>
                  <a:lnTo>
                    <a:pt x="170" y="343"/>
                  </a:lnTo>
                  <a:lnTo>
                    <a:pt x="167" y="340"/>
                  </a:lnTo>
                  <a:lnTo>
                    <a:pt x="164" y="338"/>
                  </a:lnTo>
                  <a:lnTo>
                    <a:pt x="162" y="335"/>
                  </a:lnTo>
                  <a:lnTo>
                    <a:pt x="159" y="334"/>
                  </a:lnTo>
                  <a:lnTo>
                    <a:pt x="156" y="332"/>
                  </a:lnTo>
                  <a:lnTo>
                    <a:pt x="153" y="329"/>
                  </a:lnTo>
                  <a:lnTo>
                    <a:pt x="149" y="327"/>
                  </a:lnTo>
                  <a:lnTo>
                    <a:pt x="146" y="325"/>
                  </a:lnTo>
                  <a:lnTo>
                    <a:pt x="143" y="323"/>
                  </a:lnTo>
                  <a:lnTo>
                    <a:pt x="139" y="320"/>
                  </a:lnTo>
                  <a:lnTo>
                    <a:pt x="136" y="319"/>
                  </a:lnTo>
                  <a:lnTo>
                    <a:pt x="131" y="317"/>
                  </a:lnTo>
                  <a:lnTo>
                    <a:pt x="128" y="315"/>
                  </a:lnTo>
                  <a:lnTo>
                    <a:pt x="124" y="313"/>
                  </a:lnTo>
                  <a:lnTo>
                    <a:pt x="120" y="311"/>
                  </a:lnTo>
                  <a:lnTo>
                    <a:pt x="115" y="310"/>
                  </a:lnTo>
                  <a:lnTo>
                    <a:pt x="111" y="308"/>
                  </a:lnTo>
                  <a:lnTo>
                    <a:pt x="106" y="307"/>
                  </a:lnTo>
                  <a:lnTo>
                    <a:pt x="101" y="306"/>
                  </a:lnTo>
                  <a:lnTo>
                    <a:pt x="102" y="304"/>
                  </a:lnTo>
                  <a:lnTo>
                    <a:pt x="103" y="301"/>
                  </a:lnTo>
                  <a:lnTo>
                    <a:pt x="104" y="298"/>
                  </a:lnTo>
                  <a:lnTo>
                    <a:pt x="105" y="296"/>
                  </a:lnTo>
                  <a:lnTo>
                    <a:pt x="106" y="293"/>
                  </a:lnTo>
                  <a:lnTo>
                    <a:pt x="107" y="290"/>
                  </a:lnTo>
                  <a:lnTo>
                    <a:pt x="108" y="287"/>
                  </a:lnTo>
                  <a:lnTo>
                    <a:pt x="109" y="284"/>
                  </a:lnTo>
                  <a:lnTo>
                    <a:pt x="111" y="279"/>
                  </a:lnTo>
                  <a:lnTo>
                    <a:pt x="112" y="274"/>
                  </a:lnTo>
                  <a:lnTo>
                    <a:pt x="114" y="270"/>
                  </a:lnTo>
                  <a:lnTo>
                    <a:pt x="116" y="265"/>
                  </a:lnTo>
                  <a:lnTo>
                    <a:pt x="117" y="260"/>
                  </a:lnTo>
                  <a:lnTo>
                    <a:pt x="118" y="255"/>
                  </a:lnTo>
                  <a:lnTo>
                    <a:pt x="120" y="249"/>
                  </a:lnTo>
                  <a:lnTo>
                    <a:pt x="121" y="244"/>
                  </a:lnTo>
                  <a:lnTo>
                    <a:pt x="122" y="239"/>
                  </a:lnTo>
                  <a:lnTo>
                    <a:pt x="123" y="234"/>
                  </a:lnTo>
                  <a:lnTo>
                    <a:pt x="124" y="228"/>
                  </a:lnTo>
                  <a:lnTo>
                    <a:pt x="125" y="223"/>
                  </a:lnTo>
                  <a:lnTo>
                    <a:pt x="125" y="218"/>
                  </a:lnTo>
                  <a:lnTo>
                    <a:pt x="126" y="212"/>
                  </a:lnTo>
                  <a:lnTo>
                    <a:pt x="127" y="208"/>
                  </a:lnTo>
                  <a:lnTo>
                    <a:pt x="128" y="202"/>
                  </a:lnTo>
                  <a:lnTo>
                    <a:pt x="128" y="197"/>
                  </a:lnTo>
                  <a:lnTo>
                    <a:pt x="128" y="192"/>
                  </a:lnTo>
                  <a:lnTo>
                    <a:pt x="128" y="186"/>
                  </a:lnTo>
                  <a:lnTo>
                    <a:pt x="129" y="180"/>
                  </a:lnTo>
                  <a:lnTo>
                    <a:pt x="129" y="175"/>
                  </a:lnTo>
                  <a:lnTo>
                    <a:pt x="130" y="169"/>
                  </a:lnTo>
                  <a:lnTo>
                    <a:pt x="130" y="164"/>
                  </a:lnTo>
                  <a:lnTo>
                    <a:pt x="131" y="159"/>
                  </a:lnTo>
                  <a:lnTo>
                    <a:pt x="131" y="153"/>
                  </a:lnTo>
                  <a:lnTo>
                    <a:pt x="131" y="148"/>
                  </a:lnTo>
                  <a:lnTo>
                    <a:pt x="132" y="143"/>
                  </a:lnTo>
                  <a:lnTo>
                    <a:pt x="132" y="137"/>
                  </a:lnTo>
                  <a:lnTo>
                    <a:pt x="133" y="132"/>
                  </a:lnTo>
                  <a:lnTo>
                    <a:pt x="133" y="127"/>
                  </a:lnTo>
                  <a:lnTo>
                    <a:pt x="134" y="121"/>
                  </a:lnTo>
                  <a:lnTo>
                    <a:pt x="134" y="116"/>
                  </a:lnTo>
                  <a:lnTo>
                    <a:pt x="132" y="114"/>
                  </a:lnTo>
                  <a:lnTo>
                    <a:pt x="132" y="118"/>
                  </a:lnTo>
                  <a:lnTo>
                    <a:pt x="131" y="121"/>
                  </a:lnTo>
                  <a:lnTo>
                    <a:pt x="131" y="125"/>
                  </a:lnTo>
                  <a:lnTo>
                    <a:pt x="131" y="129"/>
                  </a:lnTo>
                  <a:lnTo>
                    <a:pt x="131" y="133"/>
                  </a:lnTo>
                  <a:lnTo>
                    <a:pt x="130" y="137"/>
                  </a:lnTo>
                  <a:lnTo>
                    <a:pt x="130" y="141"/>
                  </a:lnTo>
                  <a:lnTo>
                    <a:pt x="130" y="145"/>
                  </a:lnTo>
                  <a:lnTo>
                    <a:pt x="129" y="142"/>
                  </a:lnTo>
                  <a:lnTo>
                    <a:pt x="129" y="139"/>
                  </a:lnTo>
                  <a:lnTo>
                    <a:pt x="129" y="136"/>
                  </a:lnTo>
                  <a:lnTo>
                    <a:pt x="128" y="133"/>
                  </a:lnTo>
                  <a:lnTo>
                    <a:pt x="128" y="130"/>
                  </a:lnTo>
                  <a:lnTo>
                    <a:pt x="128" y="127"/>
                  </a:lnTo>
                  <a:lnTo>
                    <a:pt x="128" y="125"/>
                  </a:lnTo>
                  <a:lnTo>
                    <a:pt x="128" y="122"/>
                  </a:lnTo>
                  <a:lnTo>
                    <a:pt x="127" y="123"/>
                  </a:lnTo>
                  <a:lnTo>
                    <a:pt x="127" y="124"/>
                  </a:lnTo>
                  <a:lnTo>
                    <a:pt x="127" y="125"/>
                  </a:lnTo>
                  <a:lnTo>
                    <a:pt x="126" y="127"/>
                  </a:lnTo>
                  <a:lnTo>
                    <a:pt x="126" y="128"/>
                  </a:lnTo>
                  <a:lnTo>
                    <a:pt x="126" y="129"/>
                  </a:lnTo>
                  <a:lnTo>
                    <a:pt x="126" y="130"/>
                  </a:lnTo>
                  <a:lnTo>
                    <a:pt x="126" y="133"/>
                  </a:lnTo>
                  <a:lnTo>
                    <a:pt x="126" y="136"/>
                  </a:lnTo>
                  <a:lnTo>
                    <a:pt x="126" y="138"/>
                  </a:lnTo>
                  <a:lnTo>
                    <a:pt x="127" y="141"/>
                  </a:lnTo>
                  <a:lnTo>
                    <a:pt x="127" y="143"/>
                  </a:lnTo>
                  <a:lnTo>
                    <a:pt x="128" y="146"/>
                  </a:lnTo>
                  <a:lnTo>
                    <a:pt x="128" y="148"/>
                  </a:lnTo>
                  <a:lnTo>
                    <a:pt x="129" y="150"/>
                  </a:lnTo>
                  <a:lnTo>
                    <a:pt x="128" y="158"/>
                  </a:lnTo>
                  <a:lnTo>
                    <a:pt x="128" y="166"/>
                  </a:lnTo>
                  <a:lnTo>
                    <a:pt x="127" y="175"/>
                  </a:lnTo>
                  <a:lnTo>
                    <a:pt x="126" y="183"/>
                  </a:lnTo>
                  <a:lnTo>
                    <a:pt x="125" y="191"/>
                  </a:lnTo>
                  <a:lnTo>
                    <a:pt x="124" y="200"/>
                  </a:lnTo>
                  <a:lnTo>
                    <a:pt x="123" y="208"/>
                  </a:lnTo>
                  <a:lnTo>
                    <a:pt x="122" y="216"/>
                  </a:lnTo>
                  <a:lnTo>
                    <a:pt x="121" y="224"/>
                  </a:lnTo>
                  <a:lnTo>
                    <a:pt x="120" y="232"/>
                  </a:lnTo>
                  <a:lnTo>
                    <a:pt x="118" y="240"/>
                  </a:lnTo>
                  <a:lnTo>
                    <a:pt x="116" y="248"/>
                  </a:lnTo>
                  <a:lnTo>
                    <a:pt x="114" y="256"/>
                  </a:lnTo>
                  <a:lnTo>
                    <a:pt x="112" y="265"/>
                  </a:lnTo>
                  <a:lnTo>
                    <a:pt x="110" y="273"/>
                  </a:lnTo>
                  <a:lnTo>
                    <a:pt x="107" y="280"/>
                  </a:lnTo>
                  <a:lnTo>
                    <a:pt x="105" y="283"/>
                  </a:lnTo>
                  <a:lnTo>
                    <a:pt x="104" y="287"/>
                  </a:lnTo>
                  <a:lnTo>
                    <a:pt x="103" y="291"/>
                  </a:lnTo>
                  <a:lnTo>
                    <a:pt x="102" y="295"/>
                  </a:lnTo>
                  <a:lnTo>
                    <a:pt x="100" y="299"/>
                  </a:lnTo>
                  <a:lnTo>
                    <a:pt x="98" y="302"/>
                  </a:lnTo>
                  <a:lnTo>
                    <a:pt x="95" y="304"/>
                  </a:lnTo>
                  <a:lnTo>
                    <a:pt x="91" y="305"/>
                  </a:lnTo>
                  <a:lnTo>
                    <a:pt x="91" y="306"/>
                  </a:lnTo>
                  <a:lnTo>
                    <a:pt x="89" y="308"/>
                  </a:lnTo>
                  <a:lnTo>
                    <a:pt x="87" y="309"/>
                  </a:lnTo>
                  <a:lnTo>
                    <a:pt x="86" y="311"/>
                  </a:lnTo>
                  <a:lnTo>
                    <a:pt x="85" y="312"/>
                  </a:lnTo>
                  <a:lnTo>
                    <a:pt x="85" y="314"/>
                  </a:lnTo>
                  <a:lnTo>
                    <a:pt x="84" y="316"/>
                  </a:lnTo>
                  <a:lnTo>
                    <a:pt x="83" y="318"/>
                  </a:lnTo>
                  <a:lnTo>
                    <a:pt x="84" y="321"/>
                  </a:lnTo>
                  <a:lnTo>
                    <a:pt x="84" y="323"/>
                  </a:lnTo>
                  <a:lnTo>
                    <a:pt x="83" y="326"/>
                  </a:lnTo>
                  <a:lnTo>
                    <a:pt x="82" y="328"/>
                  </a:lnTo>
                  <a:lnTo>
                    <a:pt x="80" y="331"/>
                  </a:lnTo>
                  <a:lnTo>
                    <a:pt x="79" y="333"/>
                  </a:lnTo>
                  <a:lnTo>
                    <a:pt x="78" y="335"/>
                  </a:lnTo>
                  <a:lnTo>
                    <a:pt x="77" y="338"/>
                  </a:lnTo>
                  <a:lnTo>
                    <a:pt x="76" y="341"/>
                  </a:lnTo>
                  <a:lnTo>
                    <a:pt x="76" y="344"/>
                  </a:lnTo>
                  <a:lnTo>
                    <a:pt x="77" y="347"/>
                  </a:lnTo>
                  <a:lnTo>
                    <a:pt x="77" y="351"/>
                  </a:lnTo>
                  <a:lnTo>
                    <a:pt x="78" y="354"/>
                  </a:lnTo>
                  <a:lnTo>
                    <a:pt x="77" y="356"/>
                  </a:lnTo>
                  <a:lnTo>
                    <a:pt x="75" y="357"/>
                  </a:lnTo>
                  <a:lnTo>
                    <a:pt x="70" y="357"/>
                  </a:lnTo>
                  <a:lnTo>
                    <a:pt x="64" y="364"/>
                  </a:lnTo>
                  <a:lnTo>
                    <a:pt x="60" y="361"/>
                  </a:lnTo>
                  <a:lnTo>
                    <a:pt x="57" y="359"/>
                  </a:lnTo>
                  <a:lnTo>
                    <a:pt x="54" y="356"/>
                  </a:lnTo>
                  <a:lnTo>
                    <a:pt x="51" y="354"/>
                  </a:lnTo>
                  <a:lnTo>
                    <a:pt x="48" y="351"/>
                  </a:lnTo>
                  <a:lnTo>
                    <a:pt x="44" y="349"/>
                  </a:lnTo>
                  <a:lnTo>
                    <a:pt x="41" y="346"/>
                  </a:lnTo>
                  <a:lnTo>
                    <a:pt x="38" y="344"/>
                  </a:lnTo>
                  <a:lnTo>
                    <a:pt x="35" y="342"/>
                  </a:lnTo>
                  <a:lnTo>
                    <a:pt x="32" y="339"/>
                  </a:lnTo>
                  <a:lnTo>
                    <a:pt x="29" y="336"/>
                  </a:lnTo>
                  <a:lnTo>
                    <a:pt x="26" y="334"/>
                  </a:lnTo>
                  <a:lnTo>
                    <a:pt x="23" y="332"/>
                  </a:lnTo>
                  <a:lnTo>
                    <a:pt x="20" y="330"/>
                  </a:lnTo>
                  <a:lnTo>
                    <a:pt x="18" y="327"/>
                  </a:lnTo>
                  <a:lnTo>
                    <a:pt x="15" y="325"/>
                  </a:lnTo>
                  <a:lnTo>
                    <a:pt x="17" y="323"/>
                  </a:lnTo>
                  <a:lnTo>
                    <a:pt x="18" y="322"/>
                  </a:lnTo>
                  <a:lnTo>
                    <a:pt x="20" y="321"/>
                  </a:lnTo>
                  <a:lnTo>
                    <a:pt x="22" y="320"/>
                  </a:lnTo>
                  <a:lnTo>
                    <a:pt x="24" y="318"/>
                  </a:lnTo>
                  <a:lnTo>
                    <a:pt x="25" y="316"/>
                  </a:lnTo>
                  <a:lnTo>
                    <a:pt x="27" y="314"/>
                  </a:lnTo>
                  <a:lnTo>
                    <a:pt x="28" y="312"/>
                  </a:lnTo>
                  <a:lnTo>
                    <a:pt x="26" y="313"/>
                  </a:lnTo>
                  <a:lnTo>
                    <a:pt x="24" y="315"/>
                  </a:lnTo>
                  <a:lnTo>
                    <a:pt x="22" y="316"/>
                  </a:lnTo>
                  <a:lnTo>
                    <a:pt x="20" y="317"/>
                  </a:lnTo>
                  <a:lnTo>
                    <a:pt x="18" y="318"/>
                  </a:lnTo>
                  <a:lnTo>
                    <a:pt x="17" y="319"/>
                  </a:lnTo>
                  <a:lnTo>
                    <a:pt x="14" y="320"/>
                  </a:lnTo>
                  <a:lnTo>
                    <a:pt x="11" y="320"/>
                  </a:lnTo>
                  <a:lnTo>
                    <a:pt x="10" y="320"/>
                  </a:lnTo>
                  <a:lnTo>
                    <a:pt x="8" y="319"/>
                  </a:lnTo>
                  <a:lnTo>
                    <a:pt x="6" y="318"/>
                  </a:lnTo>
                  <a:lnTo>
                    <a:pt x="5" y="317"/>
                  </a:lnTo>
                  <a:lnTo>
                    <a:pt x="3" y="316"/>
                  </a:lnTo>
                  <a:lnTo>
                    <a:pt x="2" y="314"/>
                  </a:lnTo>
                  <a:lnTo>
                    <a:pt x="1" y="313"/>
                  </a:lnTo>
                  <a:lnTo>
                    <a:pt x="0" y="312"/>
                  </a:lnTo>
                  <a:lnTo>
                    <a:pt x="3" y="307"/>
                  </a:lnTo>
                  <a:lnTo>
                    <a:pt x="6" y="303"/>
                  </a:lnTo>
                  <a:lnTo>
                    <a:pt x="8" y="298"/>
                  </a:lnTo>
                  <a:lnTo>
                    <a:pt x="11" y="293"/>
                  </a:lnTo>
                  <a:lnTo>
                    <a:pt x="13" y="289"/>
                  </a:lnTo>
                  <a:lnTo>
                    <a:pt x="15" y="284"/>
                  </a:lnTo>
                  <a:lnTo>
                    <a:pt x="17" y="279"/>
                  </a:lnTo>
                  <a:lnTo>
                    <a:pt x="19" y="274"/>
                  </a:lnTo>
                  <a:lnTo>
                    <a:pt x="21" y="270"/>
                  </a:lnTo>
                  <a:lnTo>
                    <a:pt x="23" y="265"/>
                  </a:lnTo>
                  <a:lnTo>
                    <a:pt x="25" y="260"/>
                  </a:lnTo>
                  <a:lnTo>
                    <a:pt x="28" y="256"/>
                  </a:lnTo>
                  <a:lnTo>
                    <a:pt x="31" y="251"/>
                  </a:lnTo>
                  <a:lnTo>
                    <a:pt x="33" y="247"/>
                  </a:lnTo>
                  <a:lnTo>
                    <a:pt x="36" y="242"/>
                  </a:lnTo>
                  <a:lnTo>
                    <a:pt x="40" y="238"/>
                  </a:lnTo>
                  <a:lnTo>
                    <a:pt x="40" y="240"/>
                  </a:lnTo>
                  <a:lnTo>
                    <a:pt x="41" y="243"/>
                  </a:lnTo>
                  <a:lnTo>
                    <a:pt x="41" y="246"/>
                  </a:lnTo>
                  <a:lnTo>
                    <a:pt x="41" y="248"/>
                  </a:lnTo>
                  <a:lnTo>
                    <a:pt x="40" y="251"/>
                  </a:lnTo>
                  <a:lnTo>
                    <a:pt x="40" y="254"/>
                  </a:lnTo>
                  <a:lnTo>
                    <a:pt x="40" y="257"/>
                  </a:lnTo>
                  <a:lnTo>
                    <a:pt x="40" y="260"/>
                  </a:lnTo>
                  <a:lnTo>
                    <a:pt x="40" y="263"/>
                  </a:lnTo>
                  <a:lnTo>
                    <a:pt x="40" y="265"/>
                  </a:lnTo>
                  <a:lnTo>
                    <a:pt x="41" y="268"/>
                  </a:lnTo>
                  <a:lnTo>
                    <a:pt x="41" y="270"/>
                  </a:lnTo>
                  <a:lnTo>
                    <a:pt x="43" y="273"/>
                  </a:lnTo>
                  <a:lnTo>
                    <a:pt x="44" y="274"/>
                  </a:lnTo>
                  <a:lnTo>
                    <a:pt x="46" y="275"/>
                  </a:lnTo>
                  <a:lnTo>
                    <a:pt x="49" y="277"/>
                  </a:lnTo>
                  <a:lnTo>
                    <a:pt x="52" y="277"/>
                  </a:lnTo>
                  <a:lnTo>
                    <a:pt x="55" y="277"/>
                  </a:lnTo>
                  <a:lnTo>
                    <a:pt x="56" y="277"/>
                  </a:lnTo>
                  <a:lnTo>
                    <a:pt x="59" y="278"/>
                  </a:lnTo>
                  <a:lnTo>
                    <a:pt x="61" y="278"/>
                  </a:lnTo>
                  <a:lnTo>
                    <a:pt x="64" y="278"/>
                  </a:lnTo>
                  <a:lnTo>
                    <a:pt x="66" y="278"/>
                  </a:lnTo>
                  <a:lnTo>
                    <a:pt x="69" y="278"/>
                  </a:lnTo>
                  <a:lnTo>
                    <a:pt x="71" y="279"/>
                  </a:lnTo>
                  <a:lnTo>
                    <a:pt x="74" y="279"/>
                  </a:lnTo>
                  <a:lnTo>
                    <a:pt x="77" y="279"/>
                  </a:lnTo>
                  <a:lnTo>
                    <a:pt x="79" y="278"/>
                  </a:lnTo>
                  <a:lnTo>
                    <a:pt x="82" y="278"/>
                  </a:lnTo>
                  <a:lnTo>
                    <a:pt x="84" y="278"/>
                  </a:lnTo>
                  <a:lnTo>
                    <a:pt x="87" y="277"/>
                  </a:lnTo>
                  <a:lnTo>
                    <a:pt x="89" y="277"/>
                  </a:lnTo>
                  <a:lnTo>
                    <a:pt x="90" y="272"/>
                  </a:lnTo>
                  <a:lnTo>
                    <a:pt x="90" y="267"/>
                  </a:lnTo>
                  <a:lnTo>
                    <a:pt x="91" y="262"/>
                  </a:lnTo>
                  <a:lnTo>
                    <a:pt x="91" y="257"/>
                  </a:lnTo>
                  <a:lnTo>
                    <a:pt x="91" y="252"/>
                  </a:lnTo>
                  <a:lnTo>
                    <a:pt x="91" y="247"/>
                  </a:lnTo>
                  <a:lnTo>
                    <a:pt x="91" y="241"/>
                  </a:lnTo>
                  <a:lnTo>
                    <a:pt x="92" y="236"/>
                  </a:lnTo>
                  <a:lnTo>
                    <a:pt x="92" y="232"/>
                  </a:lnTo>
                  <a:lnTo>
                    <a:pt x="93" y="226"/>
                  </a:lnTo>
                  <a:lnTo>
                    <a:pt x="94" y="221"/>
                  </a:lnTo>
                  <a:lnTo>
                    <a:pt x="94" y="216"/>
                  </a:lnTo>
                  <a:lnTo>
                    <a:pt x="95" y="212"/>
                  </a:lnTo>
                  <a:lnTo>
                    <a:pt x="96" y="208"/>
                  </a:lnTo>
                  <a:lnTo>
                    <a:pt x="98" y="202"/>
                  </a:lnTo>
                  <a:lnTo>
                    <a:pt x="99" y="198"/>
                  </a:lnTo>
                  <a:lnTo>
                    <a:pt x="98" y="197"/>
                  </a:lnTo>
                  <a:lnTo>
                    <a:pt x="96" y="196"/>
                  </a:lnTo>
                  <a:lnTo>
                    <a:pt x="94" y="196"/>
                  </a:lnTo>
                  <a:lnTo>
                    <a:pt x="93" y="196"/>
                  </a:lnTo>
                  <a:lnTo>
                    <a:pt x="91" y="196"/>
                  </a:lnTo>
                  <a:lnTo>
                    <a:pt x="90" y="196"/>
                  </a:lnTo>
                  <a:lnTo>
                    <a:pt x="88" y="196"/>
                  </a:lnTo>
                  <a:lnTo>
                    <a:pt x="86" y="196"/>
                  </a:lnTo>
                  <a:lnTo>
                    <a:pt x="86" y="194"/>
                  </a:lnTo>
                  <a:lnTo>
                    <a:pt x="86" y="192"/>
                  </a:lnTo>
                  <a:lnTo>
                    <a:pt x="86" y="189"/>
                  </a:lnTo>
                  <a:lnTo>
                    <a:pt x="86" y="186"/>
                  </a:lnTo>
                  <a:lnTo>
                    <a:pt x="86" y="184"/>
                  </a:lnTo>
                  <a:lnTo>
                    <a:pt x="85" y="182"/>
                  </a:lnTo>
                  <a:lnTo>
                    <a:pt x="84" y="181"/>
                  </a:lnTo>
                  <a:lnTo>
                    <a:pt x="81" y="181"/>
                  </a:lnTo>
                  <a:lnTo>
                    <a:pt x="79" y="183"/>
                  </a:lnTo>
                  <a:lnTo>
                    <a:pt x="78" y="185"/>
                  </a:lnTo>
                  <a:lnTo>
                    <a:pt x="77" y="186"/>
                  </a:lnTo>
                  <a:lnTo>
                    <a:pt x="76" y="188"/>
                  </a:lnTo>
                  <a:lnTo>
                    <a:pt x="76" y="190"/>
                  </a:lnTo>
                  <a:lnTo>
                    <a:pt x="75" y="192"/>
                  </a:lnTo>
                  <a:lnTo>
                    <a:pt x="75" y="195"/>
                  </a:lnTo>
                  <a:lnTo>
                    <a:pt x="76" y="197"/>
                  </a:lnTo>
                  <a:lnTo>
                    <a:pt x="68" y="197"/>
                  </a:lnTo>
                  <a:lnTo>
                    <a:pt x="69" y="195"/>
                  </a:lnTo>
                  <a:lnTo>
                    <a:pt x="71" y="192"/>
                  </a:lnTo>
                  <a:lnTo>
                    <a:pt x="73" y="190"/>
                  </a:lnTo>
                  <a:lnTo>
                    <a:pt x="74" y="187"/>
                  </a:lnTo>
                  <a:lnTo>
                    <a:pt x="76" y="185"/>
                  </a:lnTo>
                  <a:lnTo>
                    <a:pt x="77" y="182"/>
                  </a:lnTo>
                  <a:lnTo>
                    <a:pt x="78" y="179"/>
                  </a:lnTo>
                  <a:lnTo>
                    <a:pt x="80" y="177"/>
                  </a:lnTo>
                  <a:lnTo>
                    <a:pt x="81" y="174"/>
                  </a:lnTo>
                  <a:lnTo>
                    <a:pt x="82" y="171"/>
                  </a:lnTo>
                  <a:lnTo>
                    <a:pt x="83" y="168"/>
                  </a:lnTo>
                  <a:lnTo>
                    <a:pt x="84" y="166"/>
                  </a:lnTo>
                  <a:lnTo>
                    <a:pt x="86" y="163"/>
                  </a:lnTo>
                  <a:lnTo>
                    <a:pt x="87" y="160"/>
                  </a:lnTo>
                  <a:lnTo>
                    <a:pt x="88" y="157"/>
                  </a:lnTo>
                  <a:lnTo>
                    <a:pt x="89" y="154"/>
                  </a:lnTo>
                  <a:lnTo>
                    <a:pt x="87" y="154"/>
                  </a:lnTo>
                  <a:lnTo>
                    <a:pt x="86" y="153"/>
                  </a:lnTo>
                  <a:lnTo>
                    <a:pt x="84" y="153"/>
                  </a:lnTo>
                  <a:lnTo>
                    <a:pt x="82" y="152"/>
                  </a:lnTo>
                  <a:lnTo>
                    <a:pt x="81" y="152"/>
                  </a:lnTo>
                  <a:lnTo>
                    <a:pt x="79" y="152"/>
                  </a:lnTo>
                  <a:lnTo>
                    <a:pt x="77" y="150"/>
                  </a:lnTo>
                  <a:lnTo>
                    <a:pt x="76" y="149"/>
                  </a:lnTo>
                  <a:lnTo>
                    <a:pt x="80" y="147"/>
                  </a:lnTo>
                  <a:lnTo>
                    <a:pt x="85" y="145"/>
                  </a:lnTo>
                  <a:lnTo>
                    <a:pt x="90" y="143"/>
                  </a:lnTo>
                  <a:lnTo>
                    <a:pt x="93" y="141"/>
                  </a:lnTo>
                  <a:lnTo>
                    <a:pt x="98" y="139"/>
                  </a:lnTo>
                  <a:lnTo>
                    <a:pt x="102" y="136"/>
                  </a:lnTo>
                  <a:lnTo>
                    <a:pt x="105" y="133"/>
                  </a:lnTo>
                  <a:lnTo>
                    <a:pt x="107" y="128"/>
                  </a:lnTo>
                  <a:lnTo>
                    <a:pt x="108" y="121"/>
                  </a:lnTo>
                  <a:lnTo>
                    <a:pt x="109" y="113"/>
                  </a:lnTo>
                  <a:lnTo>
                    <a:pt x="110" y="105"/>
                  </a:lnTo>
                  <a:lnTo>
                    <a:pt x="111" y="98"/>
                  </a:lnTo>
                  <a:lnTo>
                    <a:pt x="111" y="91"/>
                  </a:lnTo>
                  <a:lnTo>
                    <a:pt x="112" y="83"/>
                  </a:lnTo>
                  <a:lnTo>
                    <a:pt x="112" y="76"/>
                  </a:lnTo>
                  <a:lnTo>
                    <a:pt x="113" y="68"/>
                  </a:lnTo>
                  <a:lnTo>
                    <a:pt x="113" y="60"/>
                  </a:lnTo>
                  <a:lnTo>
                    <a:pt x="114" y="53"/>
                  </a:lnTo>
                  <a:lnTo>
                    <a:pt x="114" y="45"/>
                  </a:lnTo>
                  <a:lnTo>
                    <a:pt x="115" y="37"/>
                  </a:lnTo>
                  <a:lnTo>
                    <a:pt x="115" y="30"/>
                  </a:lnTo>
                  <a:lnTo>
                    <a:pt x="116" y="22"/>
                  </a:lnTo>
                  <a:lnTo>
                    <a:pt x="117" y="15"/>
                  </a:lnTo>
                  <a:lnTo>
                    <a:pt x="117" y="7"/>
                  </a:lnTo>
                  <a:lnTo>
                    <a:pt x="122" y="0"/>
                  </a:lnTo>
                  <a:lnTo>
                    <a:pt x="124" y="0"/>
                  </a:lnTo>
                  <a:lnTo>
                    <a:pt x="126" y="1"/>
                  </a:lnTo>
                  <a:lnTo>
                    <a:pt x="128" y="1"/>
                  </a:lnTo>
                  <a:lnTo>
                    <a:pt x="129" y="2"/>
                  </a:lnTo>
                  <a:lnTo>
                    <a:pt x="131" y="2"/>
                  </a:lnTo>
                  <a:lnTo>
                    <a:pt x="132" y="4"/>
                  </a:lnTo>
                  <a:lnTo>
                    <a:pt x="133" y="5"/>
                  </a:lnTo>
                  <a:lnTo>
                    <a:pt x="134" y="8"/>
                  </a:lnTo>
                </a:path>
              </a:pathLst>
            </a:custGeom>
            <a:solidFill>
              <a:srgbClr val="FFFFFF"/>
            </a:solidFill>
            <a:ln w="12700" cap="rnd">
              <a:solidFill>
                <a:schemeClr val="tx1"/>
              </a:solidFill>
              <a:round/>
              <a:headEnd/>
              <a:tailEnd/>
            </a:ln>
          </p:spPr>
          <p:txBody>
            <a:bodyPr/>
            <a:lstStyle/>
            <a:p>
              <a:endParaRPr lang="en-US"/>
            </a:p>
          </p:txBody>
        </p:sp>
        <p:sp>
          <p:nvSpPr>
            <p:cNvPr id="5527709" name="Freeform 40"/>
            <p:cNvSpPr>
              <a:spLocks/>
            </p:cNvSpPr>
            <p:nvPr/>
          </p:nvSpPr>
          <p:spPr bwMode="auto">
            <a:xfrm>
              <a:off x="994" y="3185"/>
              <a:ext cx="85" cy="257"/>
            </a:xfrm>
            <a:custGeom>
              <a:avLst/>
              <a:gdLst>
                <a:gd name="T0" fmla="*/ 33 w 85"/>
                <a:gd name="T1" fmla="*/ 32 h 257"/>
                <a:gd name="T2" fmla="*/ 34 w 85"/>
                <a:gd name="T3" fmla="*/ 47 h 257"/>
                <a:gd name="T4" fmla="*/ 35 w 85"/>
                <a:gd name="T5" fmla="*/ 62 h 257"/>
                <a:gd name="T6" fmla="*/ 36 w 85"/>
                <a:gd name="T7" fmla="*/ 76 h 257"/>
                <a:gd name="T8" fmla="*/ 39 w 85"/>
                <a:gd name="T9" fmla="*/ 90 h 257"/>
                <a:gd name="T10" fmla="*/ 43 w 85"/>
                <a:gd name="T11" fmla="*/ 102 h 257"/>
                <a:gd name="T12" fmla="*/ 45 w 85"/>
                <a:gd name="T13" fmla="*/ 112 h 257"/>
                <a:gd name="T14" fmla="*/ 47 w 85"/>
                <a:gd name="T15" fmla="*/ 122 h 257"/>
                <a:gd name="T16" fmla="*/ 49 w 85"/>
                <a:gd name="T17" fmla="*/ 132 h 257"/>
                <a:gd name="T18" fmla="*/ 51 w 85"/>
                <a:gd name="T19" fmla="*/ 142 h 257"/>
                <a:gd name="T20" fmla="*/ 53 w 85"/>
                <a:gd name="T21" fmla="*/ 151 h 257"/>
                <a:gd name="T22" fmla="*/ 49 w 85"/>
                <a:gd name="T23" fmla="*/ 157 h 257"/>
                <a:gd name="T24" fmla="*/ 46 w 85"/>
                <a:gd name="T25" fmla="*/ 165 h 257"/>
                <a:gd name="T26" fmla="*/ 45 w 85"/>
                <a:gd name="T27" fmla="*/ 174 h 257"/>
                <a:gd name="T28" fmla="*/ 48 w 85"/>
                <a:gd name="T29" fmla="*/ 184 h 257"/>
                <a:gd name="T30" fmla="*/ 53 w 85"/>
                <a:gd name="T31" fmla="*/ 192 h 257"/>
                <a:gd name="T32" fmla="*/ 59 w 85"/>
                <a:gd name="T33" fmla="*/ 195 h 257"/>
                <a:gd name="T34" fmla="*/ 63 w 85"/>
                <a:gd name="T35" fmla="*/ 200 h 257"/>
                <a:gd name="T36" fmla="*/ 69 w 85"/>
                <a:gd name="T37" fmla="*/ 198 h 257"/>
                <a:gd name="T38" fmla="*/ 71 w 85"/>
                <a:gd name="T39" fmla="*/ 200 h 257"/>
                <a:gd name="T40" fmla="*/ 71 w 85"/>
                <a:gd name="T41" fmla="*/ 204 h 257"/>
                <a:gd name="T42" fmla="*/ 75 w 85"/>
                <a:gd name="T43" fmla="*/ 209 h 257"/>
                <a:gd name="T44" fmla="*/ 78 w 85"/>
                <a:gd name="T45" fmla="*/ 220 h 257"/>
                <a:gd name="T46" fmla="*/ 82 w 85"/>
                <a:gd name="T47" fmla="*/ 231 h 257"/>
                <a:gd name="T48" fmla="*/ 77 w 85"/>
                <a:gd name="T49" fmla="*/ 256 h 257"/>
                <a:gd name="T50" fmla="*/ 65 w 85"/>
                <a:gd name="T51" fmla="*/ 237 h 257"/>
                <a:gd name="T52" fmla="*/ 54 w 85"/>
                <a:gd name="T53" fmla="*/ 218 h 257"/>
                <a:gd name="T54" fmla="*/ 45 w 85"/>
                <a:gd name="T55" fmla="*/ 198 h 257"/>
                <a:gd name="T56" fmla="*/ 36 w 85"/>
                <a:gd name="T57" fmla="*/ 177 h 257"/>
                <a:gd name="T58" fmla="*/ 31 w 85"/>
                <a:gd name="T59" fmla="*/ 155 h 257"/>
                <a:gd name="T60" fmla="*/ 32 w 85"/>
                <a:gd name="T61" fmla="*/ 145 h 257"/>
                <a:gd name="T62" fmla="*/ 36 w 85"/>
                <a:gd name="T63" fmla="*/ 142 h 257"/>
                <a:gd name="T64" fmla="*/ 40 w 85"/>
                <a:gd name="T65" fmla="*/ 138 h 257"/>
                <a:gd name="T66" fmla="*/ 34 w 85"/>
                <a:gd name="T67" fmla="*/ 136 h 257"/>
                <a:gd name="T68" fmla="*/ 26 w 85"/>
                <a:gd name="T69" fmla="*/ 135 h 257"/>
                <a:gd name="T70" fmla="*/ 21 w 85"/>
                <a:gd name="T71" fmla="*/ 125 h 257"/>
                <a:gd name="T72" fmla="*/ 17 w 85"/>
                <a:gd name="T73" fmla="*/ 106 h 257"/>
                <a:gd name="T74" fmla="*/ 12 w 85"/>
                <a:gd name="T75" fmla="*/ 86 h 257"/>
                <a:gd name="T76" fmla="*/ 9 w 85"/>
                <a:gd name="T77" fmla="*/ 66 h 257"/>
                <a:gd name="T78" fmla="*/ 5 w 85"/>
                <a:gd name="T79" fmla="*/ 48 h 257"/>
                <a:gd name="T80" fmla="*/ 0 w 85"/>
                <a:gd name="T81" fmla="*/ 28 h 257"/>
                <a:gd name="T82" fmla="*/ 4 w 85"/>
                <a:gd name="T83" fmla="*/ 18 h 257"/>
                <a:gd name="T84" fmla="*/ 9 w 85"/>
                <a:gd name="T85" fmla="*/ 7 h 257"/>
                <a:gd name="T86" fmla="*/ 15 w 85"/>
                <a:gd name="T87" fmla="*/ 3 h 257"/>
                <a:gd name="T88" fmla="*/ 21 w 85"/>
                <a:gd name="T89" fmla="*/ 12 h 257"/>
                <a:gd name="T90" fmla="*/ 28 w 85"/>
                <a:gd name="T91" fmla="*/ 21 h 2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257"/>
                <a:gd name="T140" fmla="*/ 85 w 85"/>
                <a:gd name="T141" fmla="*/ 257 h 2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257">
                  <a:moveTo>
                    <a:pt x="31" y="22"/>
                  </a:moveTo>
                  <a:lnTo>
                    <a:pt x="32" y="27"/>
                  </a:lnTo>
                  <a:lnTo>
                    <a:pt x="33" y="32"/>
                  </a:lnTo>
                  <a:lnTo>
                    <a:pt x="33" y="37"/>
                  </a:lnTo>
                  <a:lnTo>
                    <a:pt x="33" y="42"/>
                  </a:lnTo>
                  <a:lnTo>
                    <a:pt x="34" y="47"/>
                  </a:lnTo>
                  <a:lnTo>
                    <a:pt x="34" y="52"/>
                  </a:lnTo>
                  <a:lnTo>
                    <a:pt x="35" y="57"/>
                  </a:lnTo>
                  <a:lnTo>
                    <a:pt x="35" y="62"/>
                  </a:lnTo>
                  <a:lnTo>
                    <a:pt x="35" y="66"/>
                  </a:lnTo>
                  <a:lnTo>
                    <a:pt x="35" y="72"/>
                  </a:lnTo>
                  <a:lnTo>
                    <a:pt x="36" y="76"/>
                  </a:lnTo>
                  <a:lnTo>
                    <a:pt x="37" y="81"/>
                  </a:lnTo>
                  <a:lnTo>
                    <a:pt x="38" y="86"/>
                  </a:lnTo>
                  <a:lnTo>
                    <a:pt x="39" y="90"/>
                  </a:lnTo>
                  <a:lnTo>
                    <a:pt x="40" y="95"/>
                  </a:lnTo>
                  <a:lnTo>
                    <a:pt x="42" y="99"/>
                  </a:lnTo>
                  <a:lnTo>
                    <a:pt x="43" y="102"/>
                  </a:lnTo>
                  <a:lnTo>
                    <a:pt x="43" y="106"/>
                  </a:lnTo>
                  <a:lnTo>
                    <a:pt x="44" y="108"/>
                  </a:lnTo>
                  <a:lnTo>
                    <a:pt x="45" y="112"/>
                  </a:lnTo>
                  <a:lnTo>
                    <a:pt x="46" y="115"/>
                  </a:lnTo>
                  <a:lnTo>
                    <a:pt x="46" y="119"/>
                  </a:lnTo>
                  <a:lnTo>
                    <a:pt x="47" y="122"/>
                  </a:lnTo>
                  <a:lnTo>
                    <a:pt x="48" y="125"/>
                  </a:lnTo>
                  <a:lnTo>
                    <a:pt x="49" y="129"/>
                  </a:lnTo>
                  <a:lnTo>
                    <a:pt x="49" y="132"/>
                  </a:lnTo>
                  <a:lnTo>
                    <a:pt x="50" y="135"/>
                  </a:lnTo>
                  <a:lnTo>
                    <a:pt x="51" y="139"/>
                  </a:lnTo>
                  <a:lnTo>
                    <a:pt x="51" y="142"/>
                  </a:lnTo>
                  <a:lnTo>
                    <a:pt x="52" y="145"/>
                  </a:lnTo>
                  <a:lnTo>
                    <a:pt x="53" y="148"/>
                  </a:lnTo>
                  <a:lnTo>
                    <a:pt x="53" y="151"/>
                  </a:lnTo>
                  <a:lnTo>
                    <a:pt x="52" y="153"/>
                  </a:lnTo>
                  <a:lnTo>
                    <a:pt x="50" y="155"/>
                  </a:lnTo>
                  <a:lnTo>
                    <a:pt x="49" y="157"/>
                  </a:lnTo>
                  <a:lnTo>
                    <a:pt x="48" y="160"/>
                  </a:lnTo>
                  <a:lnTo>
                    <a:pt x="47" y="162"/>
                  </a:lnTo>
                  <a:lnTo>
                    <a:pt x="46" y="165"/>
                  </a:lnTo>
                  <a:lnTo>
                    <a:pt x="45" y="168"/>
                  </a:lnTo>
                  <a:lnTo>
                    <a:pt x="45" y="171"/>
                  </a:lnTo>
                  <a:lnTo>
                    <a:pt x="45" y="174"/>
                  </a:lnTo>
                  <a:lnTo>
                    <a:pt x="46" y="178"/>
                  </a:lnTo>
                  <a:lnTo>
                    <a:pt x="47" y="181"/>
                  </a:lnTo>
                  <a:lnTo>
                    <a:pt x="48" y="184"/>
                  </a:lnTo>
                  <a:lnTo>
                    <a:pt x="49" y="188"/>
                  </a:lnTo>
                  <a:lnTo>
                    <a:pt x="50" y="190"/>
                  </a:lnTo>
                  <a:lnTo>
                    <a:pt x="53" y="192"/>
                  </a:lnTo>
                  <a:lnTo>
                    <a:pt x="55" y="193"/>
                  </a:lnTo>
                  <a:lnTo>
                    <a:pt x="57" y="193"/>
                  </a:lnTo>
                  <a:lnTo>
                    <a:pt x="59" y="195"/>
                  </a:lnTo>
                  <a:lnTo>
                    <a:pt x="61" y="197"/>
                  </a:lnTo>
                  <a:lnTo>
                    <a:pt x="62" y="198"/>
                  </a:lnTo>
                  <a:lnTo>
                    <a:pt x="63" y="200"/>
                  </a:lnTo>
                  <a:lnTo>
                    <a:pt x="64" y="200"/>
                  </a:lnTo>
                  <a:lnTo>
                    <a:pt x="66" y="200"/>
                  </a:lnTo>
                  <a:lnTo>
                    <a:pt x="69" y="198"/>
                  </a:lnTo>
                  <a:lnTo>
                    <a:pt x="70" y="199"/>
                  </a:lnTo>
                  <a:lnTo>
                    <a:pt x="71" y="199"/>
                  </a:lnTo>
                  <a:lnTo>
                    <a:pt x="71" y="200"/>
                  </a:lnTo>
                  <a:lnTo>
                    <a:pt x="71" y="202"/>
                  </a:lnTo>
                  <a:lnTo>
                    <a:pt x="71" y="203"/>
                  </a:lnTo>
                  <a:lnTo>
                    <a:pt x="71" y="204"/>
                  </a:lnTo>
                  <a:lnTo>
                    <a:pt x="72" y="205"/>
                  </a:lnTo>
                  <a:lnTo>
                    <a:pt x="73" y="206"/>
                  </a:lnTo>
                  <a:lnTo>
                    <a:pt x="75" y="209"/>
                  </a:lnTo>
                  <a:lnTo>
                    <a:pt x="76" y="213"/>
                  </a:lnTo>
                  <a:lnTo>
                    <a:pt x="77" y="216"/>
                  </a:lnTo>
                  <a:lnTo>
                    <a:pt x="78" y="220"/>
                  </a:lnTo>
                  <a:lnTo>
                    <a:pt x="79" y="223"/>
                  </a:lnTo>
                  <a:lnTo>
                    <a:pt x="81" y="227"/>
                  </a:lnTo>
                  <a:lnTo>
                    <a:pt x="82" y="231"/>
                  </a:lnTo>
                  <a:lnTo>
                    <a:pt x="84" y="234"/>
                  </a:lnTo>
                  <a:lnTo>
                    <a:pt x="78" y="252"/>
                  </a:lnTo>
                  <a:lnTo>
                    <a:pt x="77" y="256"/>
                  </a:lnTo>
                  <a:lnTo>
                    <a:pt x="73" y="250"/>
                  </a:lnTo>
                  <a:lnTo>
                    <a:pt x="69" y="244"/>
                  </a:lnTo>
                  <a:lnTo>
                    <a:pt x="65" y="237"/>
                  </a:lnTo>
                  <a:lnTo>
                    <a:pt x="62" y="231"/>
                  </a:lnTo>
                  <a:lnTo>
                    <a:pt x="58" y="225"/>
                  </a:lnTo>
                  <a:lnTo>
                    <a:pt x="54" y="218"/>
                  </a:lnTo>
                  <a:lnTo>
                    <a:pt x="51" y="211"/>
                  </a:lnTo>
                  <a:lnTo>
                    <a:pt x="48" y="205"/>
                  </a:lnTo>
                  <a:lnTo>
                    <a:pt x="45" y="198"/>
                  </a:lnTo>
                  <a:lnTo>
                    <a:pt x="42" y="192"/>
                  </a:lnTo>
                  <a:lnTo>
                    <a:pt x="39" y="184"/>
                  </a:lnTo>
                  <a:lnTo>
                    <a:pt x="36" y="177"/>
                  </a:lnTo>
                  <a:lnTo>
                    <a:pt x="35" y="170"/>
                  </a:lnTo>
                  <a:lnTo>
                    <a:pt x="33" y="163"/>
                  </a:lnTo>
                  <a:lnTo>
                    <a:pt x="31" y="155"/>
                  </a:lnTo>
                  <a:lnTo>
                    <a:pt x="29" y="149"/>
                  </a:lnTo>
                  <a:lnTo>
                    <a:pt x="30" y="147"/>
                  </a:lnTo>
                  <a:lnTo>
                    <a:pt x="32" y="145"/>
                  </a:lnTo>
                  <a:lnTo>
                    <a:pt x="34" y="144"/>
                  </a:lnTo>
                  <a:lnTo>
                    <a:pt x="35" y="143"/>
                  </a:lnTo>
                  <a:lnTo>
                    <a:pt x="36" y="142"/>
                  </a:lnTo>
                  <a:lnTo>
                    <a:pt x="38" y="141"/>
                  </a:lnTo>
                  <a:lnTo>
                    <a:pt x="39" y="139"/>
                  </a:lnTo>
                  <a:lnTo>
                    <a:pt x="40" y="138"/>
                  </a:lnTo>
                  <a:lnTo>
                    <a:pt x="38" y="137"/>
                  </a:lnTo>
                  <a:lnTo>
                    <a:pt x="35" y="137"/>
                  </a:lnTo>
                  <a:lnTo>
                    <a:pt x="34" y="136"/>
                  </a:lnTo>
                  <a:lnTo>
                    <a:pt x="31" y="136"/>
                  </a:lnTo>
                  <a:lnTo>
                    <a:pt x="29" y="136"/>
                  </a:lnTo>
                  <a:lnTo>
                    <a:pt x="26" y="135"/>
                  </a:lnTo>
                  <a:lnTo>
                    <a:pt x="24" y="133"/>
                  </a:lnTo>
                  <a:lnTo>
                    <a:pt x="23" y="131"/>
                  </a:lnTo>
                  <a:lnTo>
                    <a:pt x="21" y="125"/>
                  </a:lnTo>
                  <a:lnTo>
                    <a:pt x="20" y="119"/>
                  </a:lnTo>
                  <a:lnTo>
                    <a:pt x="18" y="112"/>
                  </a:lnTo>
                  <a:lnTo>
                    <a:pt x="17" y="106"/>
                  </a:lnTo>
                  <a:lnTo>
                    <a:pt x="15" y="100"/>
                  </a:lnTo>
                  <a:lnTo>
                    <a:pt x="14" y="93"/>
                  </a:lnTo>
                  <a:lnTo>
                    <a:pt x="12" y="86"/>
                  </a:lnTo>
                  <a:lnTo>
                    <a:pt x="11" y="80"/>
                  </a:lnTo>
                  <a:lnTo>
                    <a:pt x="10" y="73"/>
                  </a:lnTo>
                  <a:lnTo>
                    <a:pt x="9" y="66"/>
                  </a:lnTo>
                  <a:lnTo>
                    <a:pt x="7" y="61"/>
                  </a:lnTo>
                  <a:lnTo>
                    <a:pt x="7" y="54"/>
                  </a:lnTo>
                  <a:lnTo>
                    <a:pt x="5" y="48"/>
                  </a:lnTo>
                  <a:lnTo>
                    <a:pt x="4" y="41"/>
                  </a:lnTo>
                  <a:lnTo>
                    <a:pt x="2" y="35"/>
                  </a:lnTo>
                  <a:lnTo>
                    <a:pt x="0" y="28"/>
                  </a:lnTo>
                  <a:lnTo>
                    <a:pt x="2" y="25"/>
                  </a:lnTo>
                  <a:lnTo>
                    <a:pt x="3" y="21"/>
                  </a:lnTo>
                  <a:lnTo>
                    <a:pt x="4" y="18"/>
                  </a:lnTo>
                  <a:lnTo>
                    <a:pt x="6" y="14"/>
                  </a:lnTo>
                  <a:lnTo>
                    <a:pt x="7" y="11"/>
                  </a:lnTo>
                  <a:lnTo>
                    <a:pt x="9" y="7"/>
                  </a:lnTo>
                  <a:lnTo>
                    <a:pt x="11" y="4"/>
                  </a:lnTo>
                  <a:lnTo>
                    <a:pt x="13" y="0"/>
                  </a:lnTo>
                  <a:lnTo>
                    <a:pt x="15" y="3"/>
                  </a:lnTo>
                  <a:lnTo>
                    <a:pt x="17" y="6"/>
                  </a:lnTo>
                  <a:lnTo>
                    <a:pt x="20" y="9"/>
                  </a:lnTo>
                  <a:lnTo>
                    <a:pt x="21" y="12"/>
                  </a:lnTo>
                  <a:lnTo>
                    <a:pt x="23" y="15"/>
                  </a:lnTo>
                  <a:lnTo>
                    <a:pt x="26" y="18"/>
                  </a:lnTo>
                  <a:lnTo>
                    <a:pt x="28" y="21"/>
                  </a:lnTo>
                  <a:lnTo>
                    <a:pt x="31" y="22"/>
                  </a:lnTo>
                </a:path>
              </a:pathLst>
            </a:custGeom>
            <a:solidFill>
              <a:srgbClr val="FFFFFF"/>
            </a:solidFill>
            <a:ln w="9525">
              <a:noFill/>
              <a:miter lim="800000"/>
              <a:headEnd/>
              <a:tailEnd/>
            </a:ln>
          </p:spPr>
          <p:txBody>
            <a:bodyPr/>
            <a:lstStyle/>
            <a:p>
              <a:endParaRPr lang="en-US"/>
            </a:p>
          </p:txBody>
        </p:sp>
        <p:sp>
          <p:nvSpPr>
            <p:cNvPr id="5527710" name="Freeform 41"/>
            <p:cNvSpPr>
              <a:spLocks/>
            </p:cNvSpPr>
            <p:nvPr/>
          </p:nvSpPr>
          <p:spPr bwMode="auto">
            <a:xfrm>
              <a:off x="1031" y="3212"/>
              <a:ext cx="21" cy="79"/>
            </a:xfrm>
            <a:custGeom>
              <a:avLst/>
              <a:gdLst>
                <a:gd name="T0" fmla="*/ 20 w 21"/>
                <a:gd name="T1" fmla="*/ 68 h 79"/>
                <a:gd name="T2" fmla="*/ 18 w 21"/>
                <a:gd name="T3" fmla="*/ 69 h 79"/>
                <a:gd name="T4" fmla="*/ 16 w 21"/>
                <a:gd name="T5" fmla="*/ 70 h 79"/>
                <a:gd name="T6" fmla="*/ 15 w 21"/>
                <a:gd name="T7" fmla="*/ 72 h 79"/>
                <a:gd name="T8" fmla="*/ 14 w 21"/>
                <a:gd name="T9" fmla="*/ 72 h 79"/>
                <a:gd name="T10" fmla="*/ 13 w 21"/>
                <a:gd name="T11" fmla="*/ 74 h 79"/>
                <a:gd name="T12" fmla="*/ 12 w 21"/>
                <a:gd name="T13" fmla="*/ 75 h 79"/>
                <a:gd name="T14" fmla="*/ 12 w 21"/>
                <a:gd name="T15" fmla="*/ 76 h 79"/>
                <a:gd name="T16" fmla="*/ 11 w 21"/>
                <a:gd name="T17" fmla="*/ 78 h 79"/>
                <a:gd name="T18" fmla="*/ 9 w 21"/>
                <a:gd name="T19" fmla="*/ 73 h 79"/>
                <a:gd name="T20" fmla="*/ 8 w 21"/>
                <a:gd name="T21" fmla="*/ 69 h 79"/>
                <a:gd name="T22" fmla="*/ 7 w 21"/>
                <a:gd name="T23" fmla="*/ 64 h 79"/>
                <a:gd name="T24" fmla="*/ 6 w 21"/>
                <a:gd name="T25" fmla="*/ 59 h 79"/>
                <a:gd name="T26" fmla="*/ 5 w 21"/>
                <a:gd name="T27" fmla="*/ 55 h 79"/>
                <a:gd name="T28" fmla="*/ 5 w 21"/>
                <a:gd name="T29" fmla="*/ 49 h 79"/>
                <a:gd name="T30" fmla="*/ 4 w 21"/>
                <a:gd name="T31" fmla="*/ 45 h 79"/>
                <a:gd name="T32" fmla="*/ 3 w 21"/>
                <a:gd name="T33" fmla="*/ 40 h 79"/>
                <a:gd name="T34" fmla="*/ 3 w 21"/>
                <a:gd name="T35" fmla="*/ 34 h 79"/>
                <a:gd name="T36" fmla="*/ 2 w 21"/>
                <a:gd name="T37" fmla="*/ 30 h 79"/>
                <a:gd name="T38" fmla="*/ 2 w 21"/>
                <a:gd name="T39" fmla="*/ 25 h 79"/>
                <a:gd name="T40" fmla="*/ 2 w 21"/>
                <a:gd name="T41" fmla="*/ 20 h 79"/>
                <a:gd name="T42" fmla="*/ 2 w 21"/>
                <a:gd name="T43" fmla="*/ 15 h 79"/>
                <a:gd name="T44" fmla="*/ 1 w 21"/>
                <a:gd name="T45" fmla="*/ 9 h 79"/>
                <a:gd name="T46" fmla="*/ 1 w 21"/>
                <a:gd name="T47" fmla="*/ 5 h 79"/>
                <a:gd name="T48" fmla="*/ 0 w 21"/>
                <a:gd name="T49" fmla="*/ 0 h 79"/>
                <a:gd name="T50" fmla="*/ 1 w 21"/>
                <a:gd name="T51" fmla="*/ 5 h 79"/>
                <a:gd name="T52" fmla="*/ 1 w 21"/>
                <a:gd name="T53" fmla="*/ 8 h 79"/>
                <a:gd name="T54" fmla="*/ 2 w 21"/>
                <a:gd name="T55" fmla="*/ 13 h 79"/>
                <a:gd name="T56" fmla="*/ 3 w 21"/>
                <a:gd name="T57" fmla="*/ 18 h 79"/>
                <a:gd name="T58" fmla="*/ 4 w 21"/>
                <a:gd name="T59" fmla="*/ 22 h 79"/>
                <a:gd name="T60" fmla="*/ 5 w 21"/>
                <a:gd name="T61" fmla="*/ 26 h 79"/>
                <a:gd name="T62" fmla="*/ 6 w 21"/>
                <a:gd name="T63" fmla="*/ 31 h 79"/>
                <a:gd name="T64" fmla="*/ 8 w 21"/>
                <a:gd name="T65" fmla="*/ 35 h 79"/>
                <a:gd name="T66" fmla="*/ 9 w 21"/>
                <a:gd name="T67" fmla="*/ 39 h 79"/>
                <a:gd name="T68" fmla="*/ 11 w 21"/>
                <a:gd name="T69" fmla="*/ 44 h 79"/>
                <a:gd name="T70" fmla="*/ 12 w 21"/>
                <a:gd name="T71" fmla="*/ 47 h 79"/>
                <a:gd name="T72" fmla="*/ 14 w 21"/>
                <a:gd name="T73" fmla="*/ 52 h 79"/>
                <a:gd name="T74" fmla="*/ 15 w 21"/>
                <a:gd name="T75" fmla="*/ 56 h 79"/>
                <a:gd name="T76" fmla="*/ 16 w 21"/>
                <a:gd name="T77" fmla="*/ 60 h 79"/>
                <a:gd name="T78" fmla="*/ 18 w 21"/>
                <a:gd name="T79" fmla="*/ 64 h 79"/>
                <a:gd name="T80" fmla="*/ 20 w 21"/>
                <a:gd name="T81" fmla="*/ 68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
                <a:gd name="T124" fmla="*/ 0 h 79"/>
                <a:gd name="T125" fmla="*/ 21 w 21"/>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 h="79">
                  <a:moveTo>
                    <a:pt x="20" y="68"/>
                  </a:moveTo>
                  <a:lnTo>
                    <a:pt x="18" y="69"/>
                  </a:lnTo>
                  <a:lnTo>
                    <a:pt x="16" y="70"/>
                  </a:lnTo>
                  <a:lnTo>
                    <a:pt x="15" y="72"/>
                  </a:lnTo>
                  <a:lnTo>
                    <a:pt x="14" y="72"/>
                  </a:lnTo>
                  <a:lnTo>
                    <a:pt x="13" y="74"/>
                  </a:lnTo>
                  <a:lnTo>
                    <a:pt x="12" y="75"/>
                  </a:lnTo>
                  <a:lnTo>
                    <a:pt x="12" y="76"/>
                  </a:lnTo>
                  <a:lnTo>
                    <a:pt x="11" y="78"/>
                  </a:lnTo>
                  <a:lnTo>
                    <a:pt x="9" y="73"/>
                  </a:lnTo>
                  <a:lnTo>
                    <a:pt x="8" y="69"/>
                  </a:lnTo>
                  <a:lnTo>
                    <a:pt x="7" y="64"/>
                  </a:lnTo>
                  <a:lnTo>
                    <a:pt x="6" y="59"/>
                  </a:lnTo>
                  <a:lnTo>
                    <a:pt x="5" y="55"/>
                  </a:lnTo>
                  <a:lnTo>
                    <a:pt x="5" y="49"/>
                  </a:lnTo>
                  <a:lnTo>
                    <a:pt x="4" y="45"/>
                  </a:lnTo>
                  <a:lnTo>
                    <a:pt x="3" y="40"/>
                  </a:lnTo>
                  <a:lnTo>
                    <a:pt x="3" y="34"/>
                  </a:lnTo>
                  <a:lnTo>
                    <a:pt x="2" y="30"/>
                  </a:lnTo>
                  <a:lnTo>
                    <a:pt x="2" y="25"/>
                  </a:lnTo>
                  <a:lnTo>
                    <a:pt x="2" y="20"/>
                  </a:lnTo>
                  <a:lnTo>
                    <a:pt x="2" y="15"/>
                  </a:lnTo>
                  <a:lnTo>
                    <a:pt x="1" y="9"/>
                  </a:lnTo>
                  <a:lnTo>
                    <a:pt x="1" y="5"/>
                  </a:lnTo>
                  <a:lnTo>
                    <a:pt x="0" y="0"/>
                  </a:lnTo>
                  <a:lnTo>
                    <a:pt x="1" y="5"/>
                  </a:lnTo>
                  <a:lnTo>
                    <a:pt x="1" y="8"/>
                  </a:lnTo>
                  <a:lnTo>
                    <a:pt x="2" y="13"/>
                  </a:lnTo>
                  <a:lnTo>
                    <a:pt x="3" y="18"/>
                  </a:lnTo>
                  <a:lnTo>
                    <a:pt x="4" y="22"/>
                  </a:lnTo>
                  <a:lnTo>
                    <a:pt x="5" y="26"/>
                  </a:lnTo>
                  <a:lnTo>
                    <a:pt x="6" y="31"/>
                  </a:lnTo>
                  <a:lnTo>
                    <a:pt x="8" y="35"/>
                  </a:lnTo>
                  <a:lnTo>
                    <a:pt x="9" y="39"/>
                  </a:lnTo>
                  <a:lnTo>
                    <a:pt x="11" y="44"/>
                  </a:lnTo>
                  <a:lnTo>
                    <a:pt x="12" y="47"/>
                  </a:lnTo>
                  <a:lnTo>
                    <a:pt x="14" y="52"/>
                  </a:lnTo>
                  <a:lnTo>
                    <a:pt x="15" y="56"/>
                  </a:lnTo>
                  <a:lnTo>
                    <a:pt x="16" y="60"/>
                  </a:lnTo>
                  <a:lnTo>
                    <a:pt x="18" y="64"/>
                  </a:lnTo>
                  <a:lnTo>
                    <a:pt x="20" y="68"/>
                  </a:lnTo>
                </a:path>
              </a:pathLst>
            </a:custGeom>
            <a:solidFill>
              <a:srgbClr val="FFFFFF"/>
            </a:solidFill>
            <a:ln w="9525">
              <a:noFill/>
              <a:miter lim="800000"/>
              <a:headEnd/>
              <a:tailEnd/>
            </a:ln>
          </p:spPr>
          <p:txBody>
            <a:bodyPr/>
            <a:lstStyle/>
            <a:p>
              <a:endParaRPr lang="en-US"/>
            </a:p>
          </p:txBody>
        </p:sp>
        <p:sp>
          <p:nvSpPr>
            <p:cNvPr id="5527711" name="Freeform 42"/>
            <p:cNvSpPr>
              <a:spLocks/>
            </p:cNvSpPr>
            <p:nvPr/>
          </p:nvSpPr>
          <p:spPr bwMode="auto">
            <a:xfrm>
              <a:off x="1034" y="3214"/>
              <a:ext cx="20" cy="59"/>
            </a:xfrm>
            <a:custGeom>
              <a:avLst/>
              <a:gdLst>
                <a:gd name="T0" fmla="*/ 19 w 20"/>
                <a:gd name="T1" fmla="*/ 24 h 59"/>
                <a:gd name="T2" fmla="*/ 17 w 20"/>
                <a:gd name="T3" fmla="*/ 58 h 59"/>
                <a:gd name="T4" fmla="*/ 17 w 20"/>
                <a:gd name="T5" fmla="*/ 58 h 59"/>
                <a:gd name="T6" fmla="*/ 17 w 20"/>
                <a:gd name="T7" fmla="*/ 56 h 59"/>
                <a:gd name="T8" fmla="*/ 16 w 20"/>
                <a:gd name="T9" fmla="*/ 56 h 59"/>
                <a:gd name="T10" fmla="*/ 15 w 20"/>
                <a:gd name="T11" fmla="*/ 54 h 59"/>
                <a:gd name="T12" fmla="*/ 15 w 20"/>
                <a:gd name="T13" fmla="*/ 53 h 59"/>
                <a:gd name="T14" fmla="*/ 14 w 20"/>
                <a:gd name="T15" fmla="*/ 52 h 59"/>
                <a:gd name="T16" fmla="*/ 14 w 20"/>
                <a:gd name="T17" fmla="*/ 51 h 59"/>
                <a:gd name="T18" fmla="*/ 14 w 20"/>
                <a:gd name="T19" fmla="*/ 50 h 59"/>
                <a:gd name="T20" fmla="*/ 13 w 20"/>
                <a:gd name="T21" fmla="*/ 46 h 59"/>
                <a:gd name="T22" fmla="*/ 12 w 20"/>
                <a:gd name="T23" fmla="*/ 44 h 59"/>
                <a:gd name="T24" fmla="*/ 11 w 20"/>
                <a:gd name="T25" fmla="*/ 41 h 59"/>
                <a:gd name="T26" fmla="*/ 10 w 20"/>
                <a:gd name="T27" fmla="*/ 37 h 59"/>
                <a:gd name="T28" fmla="*/ 9 w 20"/>
                <a:gd name="T29" fmla="*/ 34 h 59"/>
                <a:gd name="T30" fmla="*/ 8 w 20"/>
                <a:gd name="T31" fmla="*/ 31 h 59"/>
                <a:gd name="T32" fmla="*/ 7 w 20"/>
                <a:gd name="T33" fmla="*/ 28 h 59"/>
                <a:gd name="T34" fmla="*/ 6 w 20"/>
                <a:gd name="T35" fmla="*/ 24 h 59"/>
                <a:gd name="T36" fmla="*/ 5 w 20"/>
                <a:gd name="T37" fmla="*/ 22 h 59"/>
                <a:gd name="T38" fmla="*/ 5 w 20"/>
                <a:gd name="T39" fmla="*/ 19 h 59"/>
                <a:gd name="T40" fmla="*/ 4 w 20"/>
                <a:gd name="T41" fmla="*/ 15 h 59"/>
                <a:gd name="T42" fmla="*/ 3 w 20"/>
                <a:gd name="T43" fmla="*/ 13 h 59"/>
                <a:gd name="T44" fmla="*/ 2 w 20"/>
                <a:gd name="T45" fmla="*/ 9 h 59"/>
                <a:gd name="T46" fmla="*/ 2 w 20"/>
                <a:gd name="T47" fmla="*/ 5 h 59"/>
                <a:gd name="T48" fmla="*/ 1 w 20"/>
                <a:gd name="T49" fmla="*/ 3 h 59"/>
                <a:gd name="T50" fmla="*/ 0 w 20"/>
                <a:gd name="T51" fmla="*/ 0 h 59"/>
                <a:gd name="T52" fmla="*/ 17 w 20"/>
                <a:gd name="T53" fmla="*/ 18 h 59"/>
                <a:gd name="T54" fmla="*/ 19 w 20"/>
                <a:gd name="T55" fmla="*/ 24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59"/>
                <a:gd name="T86" fmla="*/ 20 w 20"/>
                <a:gd name="T87" fmla="*/ 59 h 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59">
                  <a:moveTo>
                    <a:pt x="19" y="24"/>
                  </a:moveTo>
                  <a:lnTo>
                    <a:pt x="17" y="58"/>
                  </a:lnTo>
                  <a:lnTo>
                    <a:pt x="17" y="56"/>
                  </a:lnTo>
                  <a:lnTo>
                    <a:pt x="16" y="56"/>
                  </a:lnTo>
                  <a:lnTo>
                    <a:pt x="15" y="54"/>
                  </a:lnTo>
                  <a:lnTo>
                    <a:pt x="15" y="53"/>
                  </a:lnTo>
                  <a:lnTo>
                    <a:pt x="14" y="52"/>
                  </a:lnTo>
                  <a:lnTo>
                    <a:pt x="14" y="51"/>
                  </a:lnTo>
                  <a:lnTo>
                    <a:pt x="14" y="50"/>
                  </a:lnTo>
                  <a:lnTo>
                    <a:pt x="13" y="46"/>
                  </a:lnTo>
                  <a:lnTo>
                    <a:pt x="12" y="44"/>
                  </a:lnTo>
                  <a:lnTo>
                    <a:pt x="11" y="41"/>
                  </a:lnTo>
                  <a:lnTo>
                    <a:pt x="10" y="37"/>
                  </a:lnTo>
                  <a:lnTo>
                    <a:pt x="9" y="34"/>
                  </a:lnTo>
                  <a:lnTo>
                    <a:pt x="8" y="31"/>
                  </a:lnTo>
                  <a:lnTo>
                    <a:pt x="7" y="28"/>
                  </a:lnTo>
                  <a:lnTo>
                    <a:pt x="6" y="24"/>
                  </a:lnTo>
                  <a:lnTo>
                    <a:pt x="5" y="22"/>
                  </a:lnTo>
                  <a:lnTo>
                    <a:pt x="5" y="19"/>
                  </a:lnTo>
                  <a:lnTo>
                    <a:pt x="4" y="15"/>
                  </a:lnTo>
                  <a:lnTo>
                    <a:pt x="3" y="13"/>
                  </a:lnTo>
                  <a:lnTo>
                    <a:pt x="2" y="9"/>
                  </a:lnTo>
                  <a:lnTo>
                    <a:pt x="2" y="5"/>
                  </a:lnTo>
                  <a:lnTo>
                    <a:pt x="1" y="3"/>
                  </a:lnTo>
                  <a:lnTo>
                    <a:pt x="0" y="0"/>
                  </a:lnTo>
                  <a:lnTo>
                    <a:pt x="17" y="18"/>
                  </a:lnTo>
                  <a:lnTo>
                    <a:pt x="19" y="24"/>
                  </a:lnTo>
                </a:path>
              </a:pathLst>
            </a:custGeom>
            <a:solidFill>
              <a:srgbClr val="DBDBDB"/>
            </a:solidFill>
            <a:ln w="9525">
              <a:noFill/>
              <a:miter lim="800000"/>
              <a:headEnd/>
              <a:tailEnd/>
            </a:ln>
          </p:spPr>
          <p:txBody>
            <a:bodyPr/>
            <a:lstStyle/>
            <a:p>
              <a:endParaRPr lang="en-US"/>
            </a:p>
          </p:txBody>
        </p:sp>
        <p:sp>
          <p:nvSpPr>
            <p:cNvPr id="5527712" name="Freeform 43"/>
            <p:cNvSpPr>
              <a:spLocks/>
            </p:cNvSpPr>
            <p:nvPr/>
          </p:nvSpPr>
          <p:spPr bwMode="auto">
            <a:xfrm>
              <a:off x="1100" y="3218"/>
              <a:ext cx="35" cy="69"/>
            </a:xfrm>
            <a:custGeom>
              <a:avLst/>
              <a:gdLst>
                <a:gd name="T0" fmla="*/ 21 w 35"/>
                <a:gd name="T1" fmla="*/ 58 h 69"/>
                <a:gd name="T2" fmla="*/ 19 w 35"/>
                <a:gd name="T3" fmla="*/ 59 h 69"/>
                <a:gd name="T4" fmla="*/ 17 w 35"/>
                <a:gd name="T5" fmla="*/ 60 h 69"/>
                <a:gd name="T6" fmla="*/ 15 w 35"/>
                <a:gd name="T7" fmla="*/ 61 h 69"/>
                <a:gd name="T8" fmla="*/ 14 w 35"/>
                <a:gd name="T9" fmla="*/ 62 h 69"/>
                <a:gd name="T10" fmla="*/ 12 w 35"/>
                <a:gd name="T11" fmla="*/ 64 h 69"/>
                <a:gd name="T12" fmla="*/ 10 w 35"/>
                <a:gd name="T13" fmla="*/ 65 h 69"/>
                <a:gd name="T14" fmla="*/ 9 w 35"/>
                <a:gd name="T15" fmla="*/ 67 h 69"/>
                <a:gd name="T16" fmla="*/ 8 w 35"/>
                <a:gd name="T17" fmla="*/ 68 h 69"/>
                <a:gd name="T18" fmla="*/ 7 w 35"/>
                <a:gd name="T19" fmla="*/ 65 h 69"/>
                <a:gd name="T20" fmla="*/ 7 w 35"/>
                <a:gd name="T21" fmla="*/ 62 h 69"/>
                <a:gd name="T22" fmla="*/ 6 w 35"/>
                <a:gd name="T23" fmla="*/ 60 h 69"/>
                <a:gd name="T24" fmla="*/ 5 w 35"/>
                <a:gd name="T25" fmla="*/ 57 h 69"/>
                <a:gd name="T26" fmla="*/ 4 w 35"/>
                <a:gd name="T27" fmla="*/ 53 h 69"/>
                <a:gd name="T28" fmla="*/ 3 w 35"/>
                <a:gd name="T29" fmla="*/ 51 h 69"/>
                <a:gd name="T30" fmla="*/ 2 w 35"/>
                <a:gd name="T31" fmla="*/ 49 h 69"/>
                <a:gd name="T32" fmla="*/ 0 w 35"/>
                <a:gd name="T33" fmla="*/ 47 h 69"/>
                <a:gd name="T34" fmla="*/ 0 w 35"/>
                <a:gd name="T35" fmla="*/ 44 h 69"/>
                <a:gd name="T36" fmla="*/ 3 w 35"/>
                <a:gd name="T37" fmla="*/ 41 h 69"/>
                <a:gd name="T38" fmla="*/ 4 w 35"/>
                <a:gd name="T39" fmla="*/ 39 h 69"/>
                <a:gd name="T40" fmla="*/ 7 w 35"/>
                <a:gd name="T41" fmla="*/ 36 h 69"/>
                <a:gd name="T42" fmla="*/ 9 w 35"/>
                <a:gd name="T43" fmla="*/ 33 h 69"/>
                <a:gd name="T44" fmla="*/ 10 w 35"/>
                <a:gd name="T45" fmla="*/ 30 h 69"/>
                <a:gd name="T46" fmla="*/ 13 w 35"/>
                <a:gd name="T47" fmla="*/ 28 h 69"/>
                <a:gd name="T48" fmla="*/ 14 w 35"/>
                <a:gd name="T49" fmla="*/ 25 h 69"/>
                <a:gd name="T50" fmla="*/ 17 w 35"/>
                <a:gd name="T51" fmla="*/ 22 h 69"/>
                <a:gd name="T52" fmla="*/ 19 w 35"/>
                <a:gd name="T53" fmla="*/ 19 h 69"/>
                <a:gd name="T54" fmla="*/ 20 w 35"/>
                <a:gd name="T55" fmla="*/ 17 h 69"/>
                <a:gd name="T56" fmla="*/ 23 w 35"/>
                <a:gd name="T57" fmla="*/ 13 h 69"/>
                <a:gd name="T58" fmla="*/ 25 w 35"/>
                <a:gd name="T59" fmla="*/ 10 h 69"/>
                <a:gd name="T60" fmla="*/ 27 w 35"/>
                <a:gd name="T61" fmla="*/ 7 h 69"/>
                <a:gd name="T62" fmla="*/ 29 w 35"/>
                <a:gd name="T63" fmla="*/ 5 h 69"/>
                <a:gd name="T64" fmla="*/ 31 w 35"/>
                <a:gd name="T65" fmla="*/ 2 h 69"/>
                <a:gd name="T66" fmla="*/ 34 w 35"/>
                <a:gd name="T67" fmla="*/ 0 h 69"/>
                <a:gd name="T68" fmla="*/ 33 w 35"/>
                <a:gd name="T69" fmla="*/ 3 h 69"/>
                <a:gd name="T70" fmla="*/ 33 w 35"/>
                <a:gd name="T71" fmla="*/ 7 h 69"/>
                <a:gd name="T72" fmla="*/ 32 w 35"/>
                <a:gd name="T73" fmla="*/ 10 h 69"/>
                <a:gd name="T74" fmla="*/ 31 w 35"/>
                <a:gd name="T75" fmla="*/ 15 h 69"/>
                <a:gd name="T76" fmla="*/ 31 w 35"/>
                <a:gd name="T77" fmla="*/ 17 h 69"/>
                <a:gd name="T78" fmla="*/ 30 w 35"/>
                <a:gd name="T79" fmla="*/ 21 h 69"/>
                <a:gd name="T80" fmla="*/ 28 w 35"/>
                <a:gd name="T81" fmla="*/ 25 h 69"/>
                <a:gd name="T82" fmla="*/ 27 w 35"/>
                <a:gd name="T83" fmla="*/ 28 h 69"/>
                <a:gd name="T84" fmla="*/ 26 w 35"/>
                <a:gd name="T85" fmla="*/ 32 h 69"/>
                <a:gd name="T86" fmla="*/ 26 w 35"/>
                <a:gd name="T87" fmla="*/ 36 h 69"/>
                <a:gd name="T88" fmla="*/ 25 w 35"/>
                <a:gd name="T89" fmla="*/ 40 h 69"/>
                <a:gd name="T90" fmla="*/ 24 w 35"/>
                <a:gd name="T91" fmla="*/ 43 h 69"/>
                <a:gd name="T92" fmla="*/ 23 w 35"/>
                <a:gd name="T93" fmla="*/ 47 h 69"/>
                <a:gd name="T94" fmla="*/ 22 w 35"/>
                <a:gd name="T95" fmla="*/ 51 h 69"/>
                <a:gd name="T96" fmla="*/ 21 w 35"/>
                <a:gd name="T97" fmla="*/ 54 h 69"/>
                <a:gd name="T98" fmla="*/ 21 w 35"/>
                <a:gd name="T99" fmla="*/ 58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
                <a:gd name="T151" fmla="*/ 0 h 69"/>
                <a:gd name="T152" fmla="*/ 35 w 35"/>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 h="69">
                  <a:moveTo>
                    <a:pt x="21" y="58"/>
                  </a:moveTo>
                  <a:lnTo>
                    <a:pt x="19" y="59"/>
                  </a:lnTo>
                  <a:lnTo>
                    <a:pt x="17" y="60"/>
                  </a:lnTo>
                  <a:lnTo>
                    <a:pt x="15" y="61"/>
                  </a:lnTo>
                  <a:lnTo>
                    <a:pt x="14" y="62"/>
                  </a:lnTo>
                  <a:lnTo>
                    <a:pt x="12" y="64"/>
                  </a:lnTo>
                  <a:lnTo>
                    <a:pt x="10" y="65"/>
                  </a:lnTo>
                  <a:lnTo>
                    <a:pt x="9" y="67"/>
                  </a:lnTo>
                  <a:lnTo>
                    <a:pt x="8" y="68"/>
                  </a:lnTo>
                  <a:lnTo>
                    <a:pt x="7" y="65"/>
                  </a:lnTo>
                  <a:lnTo>
                    <a:pt x="7" y="62"/>
                  </a:lnTo>
                  <a:lnTo>
                    <a:pt x="6" y="60"/>
                  </a:lnTo>
                  <a:lnTo>
                    <a:pt x="5" y="57"/>
                  </a:lnTo>
                  <a:lnTo>
                    <a:pt x="4" y="53"/>
                  </a:lnTo>
                  <a:lnTo>
                    <a:pt x="3" y="51"/>
                  </a:lnTo>
                  <a:lnTo>
                    <a:pt x="2" y="49"/>
                  </a:lnTo>
                  <a:lnTo>
                    <a:pt x="0" y="47"/>
                  </a:lnTo>
                  <a:lnTo>
                    <a:pt x="0" y="44"/>
                  </a:lnTo>
                  <a:lnTo>
                    <a:pt x="3" y="41"/>
                  </a:lnTo>
                  <a:lnTo>
                    <a:pt x="4" y="39"/>
                  </a:lnTo>
                  <a:lnTo>
                    <a:pt x="7" y="36"/>
                  </a:lnTo>
                  <a:lnTo>
                    <a:pt x="9" y="33"/>
                  </a:lnTo>
                  <a:lnTo>
                    <a:pt x="10" y="30"/>
                  </a:lnTo>
                  <a:lnTo>
                    <a:pt x="13" y="28"/>
                  </a:lnTo>
                  <a:lnTo>
                    <a:pt x="14" y="25"/>
                  </a:lnTo>
                  <a:lnTo>
                    <a:pt x="17" y="22"/>
                  </a:lnTo>
                  <a:lnTo>
                    <a:pt x="19" y="19"/>
                  </a:lnTo>
                  <a:lnTo>
                    <a:pt x="20" y="17"/>
                  </a:lnTo>
                  <a:lnTo>
                    <a:pt x="23" y="13"/>
                  </a:lnTo>
                  <a:lnTo>
                    <a:pt x="25" y="10"/>
                  </a:lnTo>
                  <a:lnTo>
                    <a:pt x="27" y="7"/>
                  </a:lnTo>
                  <a:lnTo>
                    <a:pt x="29" y="5"/>
                  </a:lnTo>
                  <a:lnTo>
                    <a:pt x="31" y="2"/>
                  </a:lnTo>
                  <a:lnTo>
                    <a:pt x="34" y="0"/>
                  </a:lnTo>
                  <a:lnTo>
                    <a:pt x="33" y="3"/>
                  </a:lnTo>
                  <a:lnTo>
                    <a:pt x="33" y="7"/>
                  </a:lnTo>
                  <a:lnTo>
                    <a:pt x="32" y="10"/>
                  </a:lnTo>
                  <a:lnTo>
                    <a:pt x="31" y="15"/>
                  </a:lnTo>
                  <a:lnTo>
                    <a:pt x="31" y="17"/>
                  </a:lnTo>
                  <a:lnTo>
                    <a:pt x="30" y="21"/>
                  </a:lnTo>
                  <a:lnTo>
                    <a:pt x="28" y="25"/>
                  </a:lnTo>
                  <a:lnTo>
                    <a:pt x="27" y="28"/>
                  </a:lnTo>
                  <a:lnTo>
                    <a:pt x="26" y="32"/>
                  </a:lnTo>
                  <a:lnTo>
                    <a:pt x="26" y="36"/>
                  </a:lnTo>
                  <a:lnTo>
                    <a:pt x="25" y="40"/>
                  </a:lnTo>
                  <a:lnTo>
                    <a:pt x="24" y="43"/>
                  </a:lnTo>
                  <a:lnTo>
                    <a:pt x="23" y="47"/>
                  </a:lnTo>
                  <a:lnTo>
                    <a:pt x="22" y="51"/>
                  </a:lnTo>
                  <a:lnTo>
                    <a:pt x="21" y="54"/>
                  </a:lnTo>
                  <a:lnTo>
                    <a:pt x="21" y="58"/>
                  </a:lnTo>
                </a:path>
              </a:pathLst>
            </a:custGeom>
            <a:solidFill>
              <a:srgbClr val="FFFFFF"/>
            </a:solidFill>
            <a:ln w="9525">
              <a:noFill/>
              <a:miter lim="800000"/>
              <a:headEnd/>
              <a:tailEnd/>
            </a:ln>
          </p:spPr>
          <p:txBody>
            <a:bodyPr/>
            <a:lstStyle/>
            <a:p>
              <a:endParaRPr lang="en-US"/>
            </a:p>
          </p:txBody>
        </p:sp>
        <p:sp>
          <p:nvSpPr>
            <p:cNvPr id="5527713" name="Freeform 44"/>
            <p:cNvSpPr>
              <a:spLocks/>
            </p:cNvSpPr>
            <p:nvPr/>
          </p:nvSpPr>
          <p:spPr bwMode="auto">
            <a:xfrm>
              <a:off x="944" y="3221"/>
              <a:ext cx="126" cy="263"/>
            </a:xfrm>
            <a:custGeom>
              <a:avLst/>
              <a:gdLst>
                <a:gd name="T0" fmla="*/ 76 w 126"/>
                <a:gd name="T1" fmla="*/ 103 h 263"/>
                <a:gd name="T2" fmla="*/ 79 w 126"/>
                <a:gd name="T3" fmla="*/ 107 h 263"/>
                <a:gd name="T4" fmla="*/ 73 w 126"/>
                <a:gd name="T5" fmla="*/ 114 h 263"/>
                <a:gd name="T6" fmla="*/ 81 w 126"/>
                <a:gd name="T7" fmla="*/ 141 h 263"/>
                <a:gd name="T8" fmla="*/ 95 w 126"/>
                <a:gd name="T9" fmla="*/ 174 h 263"/>
                <a:gd name="T10" fmla="*/ 114 w 126"/>
                <a:gd name="T11" fmla="*/ 207 h 263"/>
                <a:gd name="T12" fmla="*/ 121 w 126"/>
                <a:gd name="T13" fmla="*/ 236 h 263"/>
                <a:gd name="T14" fmla="*/ 110 w 126"/>
                <a:gd name="T15" fmla="*/ 258 h 263"/>
                <a:gd name="T16" fmla="*/ 95 w 126"/>
                <a:gd name="T17" fmla="*/ 258 h 263"/>
                <a:gd name="T18" fmla="*/ 84 w 126"/>
                <a:gd name="T19" fmla="*/ 251 h 263"/>
                <a:gd name="T20" fmla="*/ 72 w 126"/>
                <a:gd name="T21" fmla="*/ 243 h 263"/>
                <a:gd name="T22" fmla="*/ 61 w 126"/>
                <a:gd name="T23" fmla="*/ 236 h 263"/>
                <a:gd name="T24" fmla="*/ 51 w 126"/>
                <a:gd name="T25" fmla="*/ 226 h 263"/>
                <a:gd name="T26" fmla="*/ 56 w 126"/>
                <a:gd name="T27" fmla="*/ 218 h 263"/>
                <a:gd name="T28" fmla="*/ 69 w 126"/>
                <a:gd name="T29" fmla="*/ 219 h 263"/>
                <a:gd name="T30" fmla="*/ 68 w 126"/>
                <a:gd name="T31" fmla="*/ 198 h 263"/>
                <a:gd name="T32" fmla="*/ 66 w 126"/>
                <a:gd name="T33" fmla="*/ 177 h 263"/>
                <a:gd name="T34" fmla="*/ 65 w 126"/>
                <a:gd name="T35" fmla="*/ 154 h 263"/>
                <a:gd name="T36" fmla="*/ 60 w 126"/>
                <a:gd name="T37" fmla="*/ 146 h 263"/>
                <a:gd name="T38" fmla="*/ 53 w 126"/>
                <a:gd name="T39" fmla="*/ 144 h 263"/>
                <a:gd name="T40" fmla="*/ 52 w 126"/>
                <a:gd name="T41" fmla="*/ 138 h 263"/>
                <a:gd name="T42" fmla="*/ 58 w 126"/>
                <a:gd name="T43" fmla="*/ 134 h 263"/>
                <a:gd name="T44" fmla="*/ 63 w 126"/>
                <a:gd name="T45" fmla="*/ 125 h 263"/>
                <a:gd name="T46" fmla="*/ 54 w 126"/>
                <a:gd name="T47" fmla="*/ 121 h 263"/>
                <a:gd name="T48" fmla="*/ 43 w 126"/>
                <a:gd name="T49" fmla="*/ 121 h 263"/>
                <a:gd name="T50" fmla="*/ 36 w 126"/>
                <a:gd name="T51" fmla="*/ 121 h 263"/>
                <a:gd name="T52" fmla="*/ 32 w 126"/>
                <a:gd name="T53" fmla="*/ 113 h 263"/>
                <a:gd name="T54" fmla="*/ 29 w 126"/>
                <a:gd name="T55" fmla="*/ 101 h 263"/>
                <a:gd name="T56" fmla="*/ 24 w 126"/>
                <a:gd name="T57" fmla="*/ 88 h 263"/>
                <a:gd name="T58" fmla="*/ 23 w 126"/>
                <a:gd name="T59" fmla="*/ 88 h 263"/>
                <a:gd name="T60" fmla="*/ 27 w 126"/>
                <a:gd name="T61" fmla="*/ 108 h 263"/>
                <a:gd name="T62" fmla="*/ 24 w 126"/>
                <a:gd name="T63" fmla="*/ 105 h 263"/>
                <a:gd name="T64" fmla="*/ 20 w 126"/>
                <a:gd name="T65" fmla="*/ 98 h 263"/>
                <a:gd name="T66" fmla="*/ 25 w 126"/>
                <a:gd name="T67" fmla="*/ 113 h 263"/>
                <a:gd name="T68" fmla="*/ 32 w 126"/>
                <a:gd name="T69" fmla="*/ 145 h 263"/>
                <a:gd name="T70" fmla="*/ 30 w 126"/>
                <a:gd name="T71" fmla="*/ 154 h 263"/>
                <a:gd name="T72" fmla="*/ 31 w 126"/>
                <a:gd name="T73" fmla="*/ 170 h 263"/>
                <a:gd name="T74" fmla="*/ 33 w 126"/>
                <a:gd name="T75" fmla="*/ 185 h 263"/>
                <a:gd name="T76" fmla="*/ 37 w 126"/>
                <a:gd name="T77" fmla="*/ 199 h 263"/>
                <a:gd name="T78" fmla="*/ 43 w 126"/>
                <a:gd name="T79" fmla="*/ 213 h 263"/>
                <a:gd name="T80" fmla="*/ 46 w 126"/>
                <a:gd name="T81" fmla="*/ 220 h 263"/>
                <a:gd name="T82" fmla="*/ 44 w 126"/>
                <a:gd name="T83" fmla="*/ 222 h 263"/>
                <a:gd name="T84" fmla="*/ 30 w 126"/>
                <a:gd name="T85" fmla="*/ 212 h 263"/>
                <a:gd name="T86" fmla="*/ 16 w 126"/>
                <a:gd name="T87" fmla="*/ 202 h 263"/>
                <a:gd name="T88" fmla="*/ 3 w 126"/>
                <a:gd name="T89" fmla="*/ 193 h 263"/>
                <a:gd name="T90" fmla="*/ 0 w 126"/>
                <a:gd name="T91" fmla="*/ 157 h 263"/>
                <a:gd name="T92" fmla="*/ 0 w 126"/>
                <a:gd name="T93" fmla="*/ 120 h 263"/>
                <a:gd name="T94" fmla="*/ 5 w 126"/>
                <a:gd name="T95" fmla="*/ 85 h 263"/>
                <a:gd name="T96" fmla="*/ 10 w 126"/>
                <a:gd name="T97" fmla="*/ 72 h 263"/>
                <a:gd name="T98" fmla="*/ 7 w 126"/>
                <a:gd name="T99" fmla="*/ 65 h 263"/>
                <a:gd name="T100" fmla="*/ 14 w 126"/>
                <a:gd name="T101" fmla="*/ 50 h 263"/>
                <a:gd name="T102" fmla="*/ 24 w 126"/>
                <a:gd name="T103" fmla="*/ 37 h 263"/>
                <a:gd name="T104" fmla="*/ 32 w 126"/>
                <a:gd name="T105" fmla="*/ 22 h 263"/>
                <a:gd name="T106" fmla="*/ 41 w 126"/>
                <a:gd name="T107" fmla="*/ 9 h 263"/>
                <a:gd name="T108" fmla="*/ 51 w 126"/>
                <a:gd name="T109" fmla="*/ 13 h 263"/>
                <a:gd name="T110" fmla="*/ 57 w 126"/>
                <a:gd name="T111" fmla="*/ 45 h 263"/>
                <a:gd name="T112" fmla="*/ 63 w 126"/>
                <a:gd name="T113" fmla="*/ 76 h 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263"/>
                <a:gd name="T173" fmla="*/ 126 w 126"/>
                <a:gd name="T174" fmla="*/ 263 h 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263">
                  <a:moveTo>
                    <a:pt x="71" y="101"/>
                  </a:moveTo>
                  <a:lnTo>
                    <a:pt x="72" y="102"/>
                  </a:lnTo>
                  <a:lnTo>
                    <a:pt x="73" y="103"/>
                  </a:lnTo>
                  <a:lnTo>
                    <a:pt x="74" y="103"/>
                  </a:lnTo>
                  <a:lnTo>
                    <a:pt x="76" y="103"/>
                  </a:lnTo>
                  <a:lnTo>
                    <a:pt x="77" y="104"/>
                  </a:lnTo>
                  <a:lnTo>
                    <a:pt x="79" y="104"/>
                  </a:lnTo>
                  <a:lnTo>
                    <a:pt x="80" y="105"/>
                  </a:lnTo>
                  <a:lnTo>
                    <a:pt x="81" y="106"/>
                  </a:lnTo>
                  <a:lnTo>
                    <a:pt x="79" y="107"/>
                  </a:lnTo>
                  <a:lnTo>
                    <a:pt x="78" y="108"/>
                  </a:lnTo>
                  <a:lnTo>
                    <a:pt x="76" y="109"/>
                  </a:lnTo>
                  <a:lnTo>
                    <a:pt x="75" y="110"/>
                  </a:lnTo>
                  <a:lnTo>
                    <a:pt x="74" y="112"/>
                  </a:lnTo>
                  <a:lnTo>
                    <a:pt x="73" y="114"/>
                  </a:lnTo>
                  <a:lnTo>
                    <a:pt x="73" y="116"/>
                  </a:lnTo>
                  <a:lnTo>
                    <a:pt x="74" y="118"/>
                  </a:lnTo>
                  <a:lnTo>
                    <a:pt x="76" y="126"/>
                  </a:lnTo>
                  <a:lnTo>
                    <a:pt x="79" y="133"/>
                  </a:lnTo>
                  <a:lnTo>
                    <a:pt x="81" y="141"/>
                  </a:lnTo>
                  <a:lnTo>
                    <a:pt x="84" y="148"/>
                  </a:lnTo>
                  <a:lnTo>
                    <a:pt x="87" y="154"/>
                  </a:lnTo>
                  <a:lnTo>
                    <a:pt x="90" y="161"/>
                  </a:lnTo>
                  <a:lnTo>
                    <a:pt x="93" y="168"/>
                  </a:lnTo>
                  <a:lnTo>
                    <a:pt x="95" y="174"/>
                  </a:lnTo>
                  <a:lnTo>
                    <a:pt x="99" y="181"/>
                  </a:lnTo>
                  <a:lnTo>
                    <a:pt x="102" y="188"/>
                  </a:lnTo>
                  <a:lnTo>
                    <a:pt x="106" y="195"/>
                  </a:lnTo>
                  <a:lnTo>
                    <a:pt x="110" y="200"/>
                  </a:lnTo>
                  <a:lnTo>
                    <a:pt x="114" y="207"/>
                  </a:lnTo>
                  <a:lnTo>
                    <a:pt x="117" y="213"/>
                  </a:lnTo>
                  <a:lnTo>
                    <a:pt x="121" y="220"/>
                  </a:lnTo>
                  <a:lnTo>
                    <a:pt x="125" y="226"/>
                  </a:lnTo>
                  <a:lnTo>
                    <a:pt x="123" y="231"/>
                  </a:lnTo>
                  <a:lnTo>
                    <a:pt x="121" y="236"/>
                  </a:lnTo>
                  <a:lnTo>
                    <a:pt x="120" y="241"/>
                  </a:lnTo>
                  <a:lnTo>
                    <a:pt x="118" y="246"/>
                  </a:lnTo>
                  <a:lnTo>
                    <a:pt x="117" y="251"/>
                  </a:lnTo>
                  <a:lnTo>
                    <a:pt x="115" y="255"/>
                  </a:lnTo>
                  <a:lnTo>
                    <a:pt x="110" y="258"/>
                  </a:lnTo>
                  <a:lnTo>
                    <a:pt x="104" y="259"/>
                  </a:lnTo>
                  <a:lnTo>
                    <a:pt x="103" y="262"/>
                  </a:lnTo>
                  <a:lnTo>
                    <a:pt x="101" y="261"/>
                  </a:lnTo>
                  <a:lnTo>
                    <a:pt x="98" y="259"/>
                  </a:lnTo>
                  <a:lnTo>
                    <a:pt x="95" y="258"/>
                  </a:lnTo>
                  <a:lnTo>
                    <a:pt x="94" y="257"/>
                  </a:lnTo>
                  <a:lnTo>
                    <a:pt x="91" y="255"/>
                  </a:lnTo>
                  <a:lnTo>
                    <a:pt x="89" y="254"/>
                  </a:lnTo>
                  <a:lnTo>
                    <a:pt x="86" y="253"/>
                  </a:lnTo>
                  <a:lnTo>
                    <a:pt x="84" y="251"/>
                  </a:lnTo>
                  <a:lnTo>
                    <a:pt x="81" y="250"/>
                  </a:lnTo>
                  <a:lnTo>
                    <a:pt x="79" y="248"/>
                  </a:lnTo>
                  <a:lnTo>
                    <a:pt x="76" y="247"/>
                  </a:lnTo>
                  <a:lnTo>
                    <a:pt x="74" y="245"/>
                  </a:lnTo>
                  <a:lnTo>
                    <a:pt x="72" y="243"/>
                  </a:lnTo>
                  <a:lnTo>
                    <a:pt x="70" y="242"/>
                  </a:lnTo>
                  <a:lnTo>
                    <a:pt x="68" y="240"/>
                  </a:lnTo>
                  <a:lnTo>
                    <a:pt x="65" y="239"/>
                  </a:lnTo>
                  <a:lnTo>
                    <a:pt x="63" y="238"/>
                  </a:lnTo>
                  <a:lnTo>
                    <a:pt x="61" y="236"/>
                  </a:lnTo>
                  <a:lnTo>
                    <a:pt x="58" y="235"/>
                  </a:lnTo>
                  <a:lnTo>
                    <a:pt x="56" y="233"/>
                  </a:lnTo>
                  <a:lnTo>
                    <a:pt x="53" y="230"/>
                  </a:lnTo>
                  <a:lnTo>
                    <a:pt x="52" y="228"/>
                  </a:lnTo>
                  <a:lnTo>
                    <a:pt x="51" y="226"/>
                  </a:lnTo>
                  <a:lnTo>
                    <a:pt x="50" y="223"/>
                  </a:lnTo>
                  <a:lnTo>
                    <a:pt x="49" y="217"/>
                  </a:lnTo>
                  <a:lnTo>
                    <a:pt x="51" y="217"/>
                  </a:lnTo>
                  <a:lnTo>
                    <a:pt x="53" y="217"/>
                  </a:lnTo>
                  <a:lnTo>
                    <a:pt x="56" y="218"/>
                  </a:lnTo>
                  <a:lnTo>
                    <a:pt x="59" y="218"/>
                  </a:lnTo>
                  <a:lnTo>
                    <a:pt x="61" y="219"/>
                  </a:lnTo>
                  <a:lnTo>
                    <a:pt x="64" y="219"/>
                  </a:lnTo>
                  <a:lnTo>
                    <a:pt x="67" y="219"/>
                  </a:lnTo>
                  <a:lnTo>
                    <a:pt x="69" y="219"/>
                  </a:lnTo>
                  <a:lnTo>
                    <a:pt x="71" y="216"/>
                  </a:lnTo>
                  <a:lnTo>
                    <a:pt x="70" y="212"/>
                  </a:lnTo>
                  <a:lnTo>
                    <a:pt x="69" y="207"/>
                  </a:lnTo>
                  <a:lnTo>
                    <a:pt x="69" y="203"/>
                  </a:lnTo>
                  <a:lnTo>
                    <a:pt x="68" y="198"/>
                  </a:lnTo>
                  <a:lnTo>
                    <a:pt x="68" y="195"/>
                  </a:lnTo>
                  <a:lnTo>
                    <a:pt x="67" y="190"/>
                  </a:lnTo>
                  <a:lnTo>
                    <a:pt x="67" y="186"/>
                  </a:lnTo>
                  <a:lnTo>
                    <a:pt x="66" y="181"/>
                  </a:lnTo>
                  <a:lnTo>
                    <a:pt x="66" y="177"/>
                  </a:lnTo>
                  <a:lnTo>
                    <a:pt x="66" y="172"/>
                  </a:lnTo>
                  <a:lnTo>
                    <a:pt x="65" y="167"/>
                  </a:lnTo>
                  <a:lnTo>
                    <a:pt x="65" y="163"/>
                  </a:lnTo>
                  <a:lnTo>
                    <a:pt x="65" y="158"/>
                  </a:lnTo>
                  <a:lnTo>
                    <a:pt x="65" y="154"/>
                  </a:lnTo>
                  <a:lnTo>
                    <a:pt x="65" y="150"/>
                  </a:lnTo>
                  <a:lnTo>
                    <a:pt x="65" y="146"/>
                  </a:lnTo>
                  <a:lnTo>
                    <a:pt x="64" y="145"/>
                  </a:lnTo>
                  <a:lnTo>
                    <a:pt x="62" y="145"/>
                  </a:lnTo>
                  <a:lnTo>
                    <a:pt x="60" y="146"/>
                  </a:lnTo>
                  <a:lnTo>
                    <a:pt x="59" y="146"/>
                  </a:lnTo>
                  <a:lnTo>
                    <a:pt x="57" y="147"/>
                  </a:lnTo>
                  <a:lnTo>
                    <a:pt x="55" y="147"/>
                  </a:lnTo>
                  <a:lnTo>
                    <a:pt x="54" y="146"/>
                  </a:lnTo>
                  <a:lnTo>
                    <a:pt x="53" y="144"/>
                  </a:lnTo>
                  <a:lnTo>
                    <a:pt x="53" y="143"/>
                  </a:lnTo>
                  <a:lnTo>
                    <a:pt x="53" y="142"/>
                  </a:lnTo>
                  <a:lnTo>
                    <a:pt x="53" y="141"/>
                  </a:lnTo>
                  <a:lnTo>
                    <a:pt x="53" y="140"/>
                  </a:lnTo>
                  <a:lnTo>
                    <a:pt x="52" y="138"/>
                  </a:lnTo>
                  <a:lnTo>
                    <a:pt x="52" y="137"/>
                  </a:lnTo>
                  <a:lnTo>
                    <a:pt x="53" y="137"/>
                  </a:lnTo>
                  <a:lnTo>
                    <a:pt x="54" y="136"/>
                  </a:lnTo>
                  <a:lnTo>
                    <a:pt x="56" y="135"/>
                  </a:lnTo>
                  <a:lnTo>
                    <a:pt x="58" y="134"/>
                  </a:lnTo>
                  <a:lnTo>
                    <a:pt x="59" y="133"/>
                  </a:lnTo>
                  <a:lnTo>
                    <a:pt x="60" y="131"/>
                  </a:lnTo>
                  <a:lnTo>
                    <a:pt x="61" y="129"/>
                  </a:lnTo>
                  <a:lnTo>
                    <a:pt x="62" y="127"/>
                  </a:lnTo>
                  <a:lnTo>
                    <a:pt x="63" y="125"/>
                  </a:lnTo>
                  <a:lnTo>
                    <a:pt x="63" y="124"/>
                  </a:lnTo>
                  <a:lnTo>
                    <a:pt x="61" y="122"/>
                  </a:lnTo>
                  <a:lnTo>
                    <a:pt x="59" y="121"/>
                  </a:lnTo>
                  <a:lnTo>
                    <a:pt x="57" y="121"/>
                  </a:lnTo>
                  <a:lnTo>
                    <a:pt x="54" y="121"/>
                  </a:lnTo>
                  <a:lnTo>
                    <a:pt x="52" y="121"/>
                  </a:lnTo>
                  <a:lnTo>
                    <a:pt x="50" y="121"/>
                  </a:lnTo>
                  <a:lnTo>
                    <a:pt x="47" y="121"/>
                  </a:lnTo>
                  <a:lnTo>
                    <a:pt x="44" y="120"/>
                  </a:lnTo>
                  <a:lnTo>
                    <a:pt x="43" y="121"/>
                  </a:lnTo>
                  <a:lnTo>
                    <a:pt x="42" y="122"/>
                  </a:lnTo>
                  <a:lnTo>
                    <a:pt x="40" y="122"/>
                  </a:lnTo>
                  <a:lnTo>
                    <a:pt x="39" y="121"/>
                  </a:lnTo>
                  <a:lnTo>
                    <a:pt x="37" y="121"/>
                  </a:lnTo>
                  <a:lnTo>
                    <a:pt x="36" y="121"/>
                  </a:lnTo>
                  <a:lnTo>
                    <a:pt x="34" y="121"/>
                  </a:lnTo>
                  <a:lnTo>
                    <a:pt x="33" y="122"/>
                  </a:lnTo>
                  <a:lnTo>
                    <a:pt x="33" y="119"/>
                  </a:lnTo>
                  <a:lnTo>
                    <a:pt x="33" y="116"/>
                  </a:lnTo>
                  <a:lnTo>
                    <a:pt x="32" y="113"/>
                  </a:lnTo>
                  <a:lnTo>
                    <a:pt x="31" y="110"/>
                  </a:lnTo>
                  <a:lnTo>
                    <a:pt x="31" y="109"/>
                  </a:lnTo>
                  <a:lnTo>
                    <a:pt x="31" y="106"/>
                  </a:lnTo>
                  <a:lnTo>
                    <a:pt x="30" y="104"/>
                  </a:lnTo>
                  <a:lnTo>
                    <a:pt x="29" y="101"/>
                  </a:lnTo>
                  <a:lnTo>
                    <a:pt x="28" y="99"/>
                  </a:lnTo>
                  <a:lnTo>
                    <a:pt x="27" y="96"/>
                  </a:lnTo>
                  <a:lnTo>
                    <a:pt x="26" y="94"/>
                  </a:lnTo>
                  <a:lnTo>
                    <a:pt x="25" y="91"/>
                  </a:lnTo>
                  <a:lnTo>
                    <a:pt x="24" y="88"/>
                  </a:lnTo>
                  <a:lnTo>
                    <a:pt x="24" y="85"/>
                  </a:lnTo>
                  <a:lnTo>
                    <a:pt x="23" y="82"/>
                  </a:lnTo>
                  <a:lnTo>
                    <a:pt x="23" y="79"/>
                  </a:lnTo>
                  <a:lnTo>
                    <a:pt x="22" y="84"/>
                  </a:lnTo>
                  <a:lnTo>
                    <a:pt x="23" y="88"/>
                  </a:lnTo>
                  <a:lnTo>
                    <a:pt x="23" y="92"/>
                  </a:lnTo>
                  <a:lnTo>
                    <a:pt x="24" y="96"/>
                  </a:lnTo>
                  <a:lnTo>
                    <a:pt x="25" y="100"/>
                  </a:lnTo>
                  <a:lnTo>
                    <a:pt x="26" y="104"/>
                  </a:lnTo>
                  <a:lnTo>
                    <a:pt x="27" y="108"/>
                  </a:lnTo>
                  <a:lnTo>
                    <a:pt x="28" y="111"/>
                  </a:lnTo>
                  <a:lnTo>
                    <a:pt x="27" y="110"/>
                  </a:lnTo>
                  <a:lnTo>
                    <a:pt x="26" y="109"/>
                  </a:lnTo>
                  <a:lnTo>
                    <a:pt x="25" y="108"/>
                  </a:lnTo>
                  <a:lnTo>
                    <a:pt x="24" y="105"/>
                  </a:lnTo>
                  <a:lnTo>
                    <a:pt x="23" y="102"/>
                  </a:lnTo>
                  <a:lnTo>
                    <a:pt x="22" y="100"/>
                  </a:lnTo>
                  <a:lnTo>
                    <a:pt x="22" y="97"/>
                  </a:lnTo>
                  <a:lnTo>
                    <a:pt x="21" y="95"/>
                  </a:lnTo>
                  <a:lnTo>
                    <a:pt x="20" y="98"/>
                  </a:lnTo>
                  <a:lnTo>
                    <a:pt x="20" y="102"/>
                  </a:lnTo>
                  <a:lnTo>
                    <a:pt x="21" y="105"/>
                  </a:lnTo>
                  <a:lnTo>
                    <a:pt x="22" y="108"/>
                  </a:lnTo>
                  <a:lnTo>
                    <a:pt x="24" y="110"/>
                  </a:lnTo>
                  <a:lnTo>
                    <a:pt x="25" y="113"/>
                  </a:lnTo>
                  <a:lnTo>
                    <a:pt x="27" y="115"/>
                  </a:lnTo>
                  <a:lnTo>
                    <a:pt x="30" y="117"/>
                  </a:lnTo>
                  <a:lnTo>
                    <a:pt x="34" y="145"/>
                  </a:lnTo>
                  <a:lnTo>
                    <a:pt x="33" y="145"/>
                  </a:lnTo>
                  <a:lnTo>
                    <a:pt x="32" y="145"/>
                  </a:lnTo>
                  <a:lnTo>
                    <a:pt x="31" y="144"/>
                  </a:lnTo>
                  <a:lnTo>
                    <a:pt x="31" y="145"/>
                  </a:lnTo>
                  <a:lnTo>
                    <a:pt x="31" y="148"/>
                  </a:lnTo>
                  <a:lnTo>
                    <a:pt x="30" y="151"/>
                  </a:lnTo>
                  <a:lnTo>
                    <a:pt x="30" y="154"/>
                  </a:lnTo>
                  <a:lnTo>
                    <a:pt x="30" y="157"/>
                  </a:lnTo>
                  <a:lnTo>
                    <a:pt x="30" y="160"/>
                  </a:lnTo>
                  <a:lnTo>
                    <a:pt x="30" y="164"/>
                  </a:lnTo>
                  <a:lnTo>
                    <a:pt x="30" y="167"/>
                  </a:lnTo>
                  <a:lnTo>
                    <a:pt x="31" y="170"/>
                  </a:lnTo>
                  <a:lnTo>
                    <a:pt x="31" y="173"/>
                  </a:lnTo>
                  <a:lnTo>
                    <a:pt x="31" y="176"/>
                  </a:lnTo>
                  <a:lnTo>
                    <a:pt x="32" y="179"/>
                  </a:lnTo>
                  <a:lnTo>
                    <a:pt x="33" y="182"/>
                  </a:lnTo>
                  <a:lnTo>
                    <a:pt x="33" y="185"/>
                  </a:lnTo>
                  <a:lnTo>
                    <a:pt x="34" y="188"/>
                  </a:lnTo>
                  <a:lnTo>
                    <a:pt x="35" y="191"/>
                  </a:lnTo>
                  <a:lnTo>
                    <a:pt x="35" y="194"/>
                  </a:lnTo>
                  <a:lnTo>
                    <a:pt x="36" y="197"/>
                  </a:lnTo>
                  <a:lnTo>
                    <a:pt x="37" y="199"/>
                  </a:lnTo>
                  <a:lnTo>
                    <a:pt x="38" y="202"/>
                  </a:lnTo>
                  <a:lnTo>
                    <a:pt x="39" y="205"/>
                  </a:lnTo>
                  <a:lnTo>
                    <a:pt x="40" y="208"/>
                  </a:lnTo>
                  <a:lnTo>
                    <a:pt x="42" y="211"/>
                  </a:lnTo>
                  <a:lnTo>
                    <a:pt x="43" y="213"/>
                  </a:lnTo>
                  <a:lnTo>
                    <a:pt x="45" y="216"/>
                  </a:lnTo>
                  <a:lnTo>
                    <a:pt x="45" y="217"/>
                  </a:lnTo>
                  <a:lnTo>
                    <a:pt x="45" y="218"/>
                  </a:lnTo>
                  <a:lnTo>
                    <a:pt x="46" y="219"/>
                  </a:lnTo>
                  <a:lnTo>
                    <a:pt x="46" y="220"/>
                  </a:lnTo>
                  <a:lnTo>
                    <a:pt x="46" y="221"/>
                  </a:lnTo>
                  <a:lnTo>
                    <a:pt x="46" y="222"/>
                  </a:lnTo>
                  <a:lnTo>
                    <a:pt x="46" y="223"/>
                  </a:lnTo>
                  <a:lnTo>
                    <a:pt x="46" y="224"/>
                  </a:lnTo>
                  <a:lnTo>
                    <a:pt x="44" y="222"/>
                  </a:lnTo>
                  <a:lnTo>
                    <a:pt x="41" y="220"/>
                  </a:lnTo>
                  <a:lnTo>
                    <a:pt x="38" y="218"/>
                  </a:lnTo>
                  <a:lnTo>
                    <a:pt x="35" y="216"/>
                  </a:lnTo>
                  <a:lnTo>
                    <a:pt x="32" y="214"/>
                  </a:lnTo>
                  <a:lnTo>
                    <a:pt x="30" y="212"/>
                  </a:lnTo>
                  <a:lnTo>
                    <a:pt x="27" y="210"/>
                  </a:lnTo>
                  <a:lnTo>
                    <a:pt x="25" y="208"/>
                  </a:lnTo>
                  <a:lnTo>
                    <a:pt x="22" y="206"/>
                  </a:lnTo>
                  <a:lnTo>
                    <a:pt x="19" y="204"/>
                  </a:lnTo>
                  <a:lnTo>
                    <a:pt x="16" y="202"/>
                  </a:lnTo>
                  <a:lnTo>
                    <a:pt x="13" y="200"/>
                  </a:lnTo>
                  <a:lnTo>
                    <a:pt x="10" y="198"/>
                  </a:lnTo>
                  <a:lnTo>
                    <a:pt x="8" y="197"/>
                  </a:lnTo>
                  <a:lnTo>
                    <a:pt x="6" y="195"/>
                  </a:lnTo>
                  <a:lnTo>
                    <a:pt x="3" y="193"/>
                  </a:lnTo>
                  <a:lnTo>
                    <a:pt x="2" y="186"/>
                  </a:lnTo>
                  <a:lnTo>
                    <a:pt x="2" y="179"/>
                  </a:lnTo>
                  <a:lnTo>
                    <a:pt x="1" y="172"/>
                  </a:lnTo>
                  <a:lnTo>
                    <a:pt x="1" y="164"/>
                  </a:lnTo>
                  <a:lnTo>
                    <a:pt x="0" y="157"/>
                  </a:lnTo>
                  <a:lnTo>
                    <a:pt x="0" y="150"/>
                  </a:lnTo>
                  <a:lnTo>
                    <a:pt x="0" y="143"/>
                  </a:lnTo>
                  <a:lnTo>
                    <a:pt x="0" y="135"/>
                  </a:lnTo>
                  <a:lnTo>
                    <a:pt x="0" y="128"/>
                  </a:lnTo>
                  <a:lnTo>
                    <a:pt x="0" y="120"/>
                  </a:lnTo>
                  <a:lnTo>
                    <a:pt x="1" y="113"/>
                  </a:lnTo>
                  <a:lnTo>
                    <a:pt x="2" y="106"/>
                  </a:lnTo>
                  <a:lnTo>
                    <a:pt x="2" y="99"/>
                  </a:lnTo>
                  <a:lnTo>
                    <a:pt x="3" y="92"/>
                  </a:lnTo>
                  <a:lnTo>
                    <a:pt x="5" y="85"/>
                  </a:lnTo>
                  <a:lnTo>
                    <a:pt x="6" y="78"/>
                  </a:lnTo>
                  <a:lnTo>
                    <a:pt x="8" y="77"/>
                  </a:lnTo>
                  <a:lnTo>
                    <a:pt x="9" y="75"/>
                  </a:lnTo>
                  <a:lnTo>
                    <a:pt x="10" y="74"/>
                  </a:lnTo>
                  <a:lnTo>
                    <a:pt x="10" y="72"/>
                  </a:lnTo>
                  <a:lnTo>
                    <a:pt x="10" y="71"/>
                  </a:lnTo>
                  <a:lnTo>
                    <a:pt x="9" y="70"/>
                  </a:lnTo>
                  <a:lnTo>
                    <a:pt x="8" y="69"/>
                  </a:lnTo>
                  <a:lnTo>
                    <a:pt x="6" y="68"/>
                  </a:lnTo>
                  <a:lnTo>
                    <a:pt x="7" y="65"/>
                  </a:lnTo>
                  <a:lnTo>
                    <a:pt x="9" y="62"/>
                  </a:lnTo>
                  <a:lnTo>
                    <a:pt x="10" y="59"/>
                  </a:lnTo>
                  <a:lnTo>
                    <a:pt x="11" y="56"/>
                  </a:lnTo>
                  <a:lnTo>
                    <a:pt x="12" y="53"/>
                  </a:lnTo>
                  <a:lnTo>
                    <a:pt x="14" y="50"/>
                  </a:lnTo>
                  <a:lnTo>
                    <a:pt x="16" y="47"/>
                  </a:lnTo>
                  <a:lnTo>
                    <a:pt x="18" y="44"/>
                  </a:lnTo>
                  <a:lnTo>
                    <a:pt x="20" y="42"/>
                  </a:lnTo>
                  <a:lnTo>
                    <a:pt x="22" y="39"/>
                  </a:lnTo>
                  <a:lnTo>
                    <a:pt x="24" y="37"/>
                  </a:lnTo>
                  <a:lnTo>
                    <a:pt x="26" y="34"/>
                  </a:lnTo>
                  <a:lnTo>
                    <a:pt x="27" y="31"/>
                  </a:lnTo>
                  <a:lnTo>
                    <a:pt x="29" y="28"/>
                  </a:lnTo>
                  <a:lnTo>
                    <a:pt x="31" y="25"/>
                  </a:lnTo>
                  <a:lnTo>
                    <a:pt x="32" y="22"/>
                  </a:lnTo>
                  <a:lnTo>
                    <a:pt x="33" y="21"/>
                  </a:lnTo>
                  <a:lnTo>
                    <a:pt x="35" y="17"/>
                  </a:lnTo>
                  <a:lnTo>
                    <a:pt x="37" y="15"/>
                  </a:lnTo>
                  <a:lnTo>
                    <a:pt x="39" y="12"/>
                  </a:lnTo>
                  <a:lnTo>
                    <a:pt x="41" y="9"/>
                  </a:lnTo>
                  <a:lnTo>
                    <a:pt x="42" y="6"/>
                  </a:lnTo>
                  <a:lnTo>
                    <a:pt x="44" y="3"/>
                  </a:lnTo>
                  <a:lnTo>
                    <a:pt x="46" y="0"/>
                  </a:lnTo>
                  <a:lnTo>
                    <a:pt x="49" y="7"/>
                  </a:lnTo>
                  <a:lnTo>
                    <a:pt x="51" y="13"/>
                  </a:lnTo>
                  <a:lnTo>
                    <a:pt x="52" y="19"/>
                  </a:lnTo>
                  <a:lnTo>
                    <a:pt x="53" y="25"/>
                  </a:lnTo>
                  <a:lnTo>
                    <a:pt x="54" y="31"/>
                  </a:lnTo>
                  <a:lnTo>
                    <a:pt x="55" y="38"/>
                  </a:lnTo>
                  <a:lnTo>
                    <a:pt x="57" y="45"/>
                  </a:lnTo>
                  <a:lnTo>
                    <a:pt x="58" y="51"/>
                  </a:lnTo>
                  <a:lnTo>
                    <a:pt x="59" y="58"/>
                  </a:lnTo>
                  <a:lnTo>
                    <a:pt x="60" y="64"/>
                  </a:lnTo>
                  <a:lnTo>
                    <a:pt x="61" y="70"/>
                  </a:lnTo>
                  <a:lnTo>
                    <a:pt x="63" y="76"/>
                  </a:lnTo>
                  <a:lnTo>
                    <a:pt x="64" y="83"/>
                  </a:lnTo>
                  <a:lnTo>
                    <a:pt x="66" y="89"/>
                  </a:lnTo>
                  <a:lnTo>
                    <a:pt x="68" y="95"/>
                  </a:lnTo>
                  <a:lnTo>
                    <a:pt x="71" y="101"/>
                  </a:lnTo>
                </a:path>
              </a:pathLst>
            </a:custGeom>
            <a:solidFill>
              <a:srgbClr val="FFFFFF"/>
            </a:solidFill>
            <a:ln w="12700" cap="rnd">
              <a:solidFill>
                <a:schemeClr val="tx1"/>
              </a:solidFill>
              <a:round/>
              <a:headEnd/>
              <a:tailEnd/>
            </a:ln>
          </p:spPr>
          <p:txBody>
            <a:bodyPr/>
            <a:lstStyle/>
            <a:p>
              <a:endParaRPr lang="en-US"/>
            </a:p>
          </p:txBody>
        </p:sp>
        <p:sp>
          <p:nvSpPr>
            <p:cNvPr id="5527714" name="Freeform 45"/>
            <p:cNvSpPr>
              <a:spLocks/>
            </p:cNvSpPr>
            <p:nvPr/>
          </p:nvSpPr>
          <p:spPr bwMode="auto">
            <a:xfrm>
              <a:off x="1059" y="3223"/>
              <a:ext cx="17" cy="17"/>
            </a:xfrm>
            <a:custGeom>
              <a:avLst/>
              <a:gdLst>
                <a:gd name="T0" fmla="*/ 16 w 17"/>
                <a:gd name="T1" fmla="*/ 9 h 17"/>
                <a:gd name="T2" fmla="*/ 16 w 17"/>
                <a:gd name="T3" fmla="*/ 11 h 17"/>
                <a:gd name="T4" fmla="*/ 13 w 17"/>
                <a:gd name="T5" fmla="*/ 13 h 17"/>
                <a:gd name="T6" fmla="*/ 13 w 17"/>
                <a:gd name="T7" fmla="*/ 13 h 17"/>
                <a:gd name="T8" fmla="*/ 11 w 17"/>
                <a:gd name="T9" fmla="*/ 16 h 17"/>
                <a:gd name="T10" fmla="*/ 9 w 17"/>
                <a:gd name="T11" fmla="*/ 16 h 17"/>
                <a:gd name="T12" fmla="*/ 9 w 17"/>
                <a:gd name="T13" fmla="*/ 16 h 17"/>
                <a:gd name="T14" fmla="*/ 6 w 17"/>
                <a:gd name="T15" fmla="*/ 16 h 17"/>
                <a:gd name="T16" fmla="*/ 6 w 17"/>
                <a:gd name="T17" fmla="*/ 16 h 17"/>
                <a:gd name="T18" fmla="*/ 4 w 17"/>
                <a:gd name="T19" fmla="*/ 16 h 17"/>
                <a:gd name="T20" fmla="*/ 4 w 17"/>
                <a:gd name="T21" fmla="*/ 16 h 17"/>
                <a:gd name="T22" fmla="*/ 2 w 17"/>
                <a:gd name="T23" fmla="*/ 16 h 17"/>
                <a:gd name="T24" fmla="*/ 2 w 17"/>
                <a:gd name="T25" fmla="*/ 13 h 17"/>
                <a:gd name="T26" fmla="*/ 0 w 17"/>
                <a:gd name="T27" fmla="*/ 13 h 17"/>
                <a:gd name="T28" fmla="*/ 0 w 17"/>
                <a:gd name="T29" fmla="*/ 11 h 17"/>
                <a:gd name="T30" fmla="*/ 0 w 17"/>
                <a:gd name="T31" fmla="*/ 11 h 17"/>
                <a:gd name="T32" fmla="*/ 0 w 17"/>
                <a:gd name="T33" fmla="*/ 9 h 17"/>
                <a:gd name="T34" fmla="*/ 2 w 17"/>
                <a:gd name="T35" fmla="*/ 6 h 17"/>
                <a:gd name="T36" fmla="*/ 2 w 17"/>
                <a:gd name="T37" fmla="*/ 6 h 17"/>
                <a:gd name="T38" fmla="*/ 2 w 17"/>
                <a:gd name="T39" fmla="*/ 4 h 17"/>
                <a:gd name="T40" fmla="*/ 4 w 17"/>
                <a:gd name="T41" fmla="*/ 4 h 17"/>
                <a:gd name="T42" fmla="*/ 4 w 17"/>
                <a:gd name="T43" fmla="*/ 2 h 17"/>
                <a:gd name="T44" fmla="*/ 6 w 17"/>
                <a:gd name="T45" fmla="*/ 0 h 17"/>
                <a:gd name="T46" fmla="*/ 9 w 17"/>
                <a:gd name="T47" fmla="*/ 0 h 17"/>
                <a:gd name="T48" fmla="*/ 11 w 17"/>
                <a:gd name="T49" fmla="*/ 2 h 17"/>
                <a:gd name="T50" fmla="*/ 13 w 17"/>
                <a:gd name="T51" fmla="*/ 2 h 17"/>
                <a:gd name="T52" fmla="*/ 13 w 17"/>
                <a:gd name="T53" fmla="*/ 4 h 17"/>
                <a:gd name="T54" fmla="*/ 16 w 17"/>
                <a:gd name="T55" fmla="*/ 6 h 17"/>
                <a:gd name="T56" fmla="*/ 16 w 17"/>
                <a:gd name="T57" fmla="*/ 9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16" y="9"/>
                  </a:moveTo>
                  <a:lnTo>
                    <a:pt x="16" y="11"/>
                  </a:lnTo>
                  <a:lnTo>
                    <a:pt x="13" y="13"/>
                  </a:lnTo>
                  <a:lnTo>
                    <a:pt x="11" y="16"/>
                  </a:lnTo>
                  <a:lnTo>
                    <a:pt x="9" y="16"/>
                  </a:lnTo>
                  <a:lnTo>
                    <a:pt x="6" y="16"/>
                  </a:lnTo>
                  <a:lnTo>
                    <a:pt x="4" y="16"/>
                  </a:lnTo>
                  <a:lnTo>
                    <a:pt x="2" y="16"/>
                  </a:lnTo>
                  <a:lnTo>
                    <a:pt x="2" y="13"/>
                  </a:lnTo>
                  <a:lnTo>
                    <a:pt x="0" y="13"/>
                  </a:lnTo>
                  <a:lnTo>
                    <a:pt x="0" y="11"/>
                  </a:lnTo>
                  <a:lnTo>
                    <a:pt x="0" y="9"/>
                  </a:lnTo>
                  <a:lnTo>
                    <a:pt x="2" y="6"/>
                  </a:lnTo>
                  <a:lnTo>
                    <a:pt x="2" y="4"/>
                  </a:lnTo>
                  <a:lnTo>
                    <a:pt x="4" y="4"/>
                  </a:lnTo>
                  <a:lnTo>
                    <a:pt x="4" y="2"/>
                  </a:lnTo>
                  <a:lnTo>
                    <a:pt x="6" y="0"/>
                  </a:lnTo>
                  <a:lnTo>
                    <a:pt x="9" y="0"/>
                  </a:lnTo>
                  <a:lnTo>
                    <a:pt x="11" y="2"/>
                  </a:lnTo>
                  <a:lnTo>
                    <a:pt x="13" y="2"/>
                  </a:lnTo>
                  <a:lnTo>
                    <a:pt x="13" y="4"/>
                  </a:lnTo>
                  <a:lnTo>
                    <a:pt x="16" y="6"/>
                  </a:lnTo>
                  <a:lnTo>
                    <a:pt x="16" y="9"/>
                  </a:lnTo>
                </a:path>
              </a:pathLst>
            </a:custGeom>
            <a:solidFill>
              <a:srgbClr val="999999"/>
            </a:solidFill>
            <a:ln w="9525">
              <a:noFill/>
              <a:miter lim="800000"/>
              <a:headEnd/>
              <a:tailEnd/>
            </a:ln>
          </p:spPr>
          <p:txBody>
            <a:bodyPr/>
            <a:lstStyle/>
            <a:p>
              <a:endParaRPr lang="en-US"/>
            </a:p>
          </p:txBody>
        </p:sp>
        <p:sp>
          <p:nvSpPr>
            <p:cNvPr id="5527715" name="Freeform 46"/>
            <p:cNvSpPr>
              <a:spLocks/>
            </p:cNvSpPr>
            <p:nvPr/>
          </p:nvSpPr>
          <p:spPr bwMode="auto">
            <a:xfrm>
              <a:off x="1060" y="3240"/>
              <a:ext cx="17" cy="89"/>
            </a:xfrm>
            <a:custGeom>
              <a:avLst/>
              <a:gdLst>
                <a:gd name="T0" fmla="*/ 12 w 17"/>
                <a:gd name="T1" fmla="*/ 0 h 89"/>
                <a:gd name="T2" fmla="*/ 12 w 17"/>
                <a:gd name="T3" fmla="*/ 5 h 89"/>
                <a:gd name="T4" fmla="*/ 12 w 17"/>
                <a:gd name="T5" fmla="*/ 10 h 89"/>
                <a:gd name="T6" fmla="*/ 12 w 17"/>
                <a:gd name="T7" fmla="*/ 16 h 89"/>
                <a:gd name="T8" fmla="*/ 12 w 17"/>
                <a:gd name="T9" fmla="*/ 22 h 89"/>
                <a:gd name="T10" fmla="*/ 12 w 17"/>
                <a:gd name="T11" fmla="*/ 27 h 89"/>
                <a:gd name="T12" fmla="*/ 12 w 17"/>
                <a:gd name="T13" fmla="*/ 33 h 89"/>
                <a:gd name="T14" fmla="*/ 12 w 17"/>
                <a:gd name="T15" fmla="*/ 38 h 89"/>
                <a:gd name="T16" fmla="*/ 12 w 17"/>
                <a:gd name="T17" fmla="*/ 44 h 89"/>
                <a:gd name="T18" fmla="*/ 12 w 17"/>
                <a:gd name="T19" fmla="*/ 49 h 89"/>
                <a:gd name="T20" fmla="*/ 12 w 17"/>
                <a:gd name="T21" fmla="*/ 54 h 89"/>
                <a:gd name="T22" fmla="*/ 12 w 17"/>
                <a:gd name="T23" fmla="*/ 60 h 89"/>
                <a:gd name="T24" fmla="*/ 12 w 17"/>
                <a:gd name="T25" fmla="*/ 66 h 89"/>
                <a:gd name="T26" fmla="*/ 12 w 17"/>
                <a:gd name="T27" fmla="*/ 71 h 89"/>
                <a:gd name="T28" fmla="*/ 16 w 17"/>
                <a:gd name="T29" fmla="*/ 77 h 89"/>
                <a:gd name="T30" fmla="*/ 16 w 17"/>
                <a:gd name="T31" fmla="*/ 82 h 89"/>
                <a:gd name="T32" fmla="*/ 16 w 17"/>
                <a:gd name="T33" fmla="*/ 88 h 89"/>
                <a:gd name="T34" fmla="*/ 12 w 17"/>
                <a:gd name="T35" fmla="*/ 87 h 89"/>
                <a:gd name="T36" fmla="*/ 12 w 17"/>
                <a:gd name="T37" fmla="*/ 87 h 89"/>
                <a:gd name="T38" fmla="*/ 8 w 17"/>
                <a:gd name="T39" fmla="*/ 87 h 89"/>
                <a:gd name="T40" fmla="*/ 8 w 17"/>
                <a:gd name="T41" fmla="*/ 87 h 89"/>
                <a:gd name="T42" fmla="*/ 4 w 17"/>
                <a:gd name="T43" fmla="*/ 84 h 89"/>
                <a:gd name="T44" fmla="*/ 0 w 17"/>
                <a:gd name="T45" fmla="*/ 81 h 89"/>
                <a:gd name="T46" fmla="*/ 0 w 17"/>
                <a:gd name="T47" fmla="*/ 79 h 89"/>
                <a:gd name="T48" fmla="*/ 0 w 17"/>
                <a:gd name="T49" fmla="*/ 76 h 89"/>
                <a:gd name="T50" fmla="*/ 0 w 17"/>
                <a:gd name="T51" fmla="*/ 72 h 89"/>
                <a:gd name="T52" fmla="*/ 0 w 17"/>
                <a:gd name="T53" fmla="*/ 68 h 89"/>
                <a:gd name="T54" fmla="*/ 0 w 17"/>
                <a:gd name="T55" fmla="*/ 66 h 89"/>
                <a:gd name="T56" fmla="*/ 0 w 17"/>
                <a:gd name="T57" fmla="*/ 63 h 89"/>
                <a:gd name="T58" fmla="*/ 0 w 17"/>
                <a:gd name="T59" fmla="*/ 59 h 89"/>
                <a:gd name="T60" fmla="*/ 0 w 17"/>
                <a:gd name="T61" fmla="*/ 55 h 89"/>
                <a:gd name="T62" fmla="*/ 0 w 17"/>
                <a:gd name="T63" fmla="*/ 51 h 89"/>
                <a:gd name="T64" fmla="*/ 0 w 17"/>
                <a:gd name="T65" fmla="*/ 47 h 89"/>
                <a:gd name="T66" fmla="*/ 0 w 17"/>
                <a:gd name="T67" fmla="*/ 43 h 89"/>
                <a:gd name="T68" fmla="*/ 0 w 17"/>
                <a:gd name="T69" fmla="*/ 39 h 89"/>
                <a:gd name="T70" fmla="*/ 0 w 17"/>
                <a:gd name="T71" fmla="*/ 35 h 89"/>
                <a:gd name="T72" fmla="*/ 0 w 17"/>
                <a:gd name="T73" fmla="*/ 31 h 89"/>
                <a:gd name="T74" fmla="*/ 0 w 17"/>
                <a:gd name="T75" fmla="*/ 27 h 89"/>
                <a:gd name="T76" fmla="*/ 0 w 17"/>
                <a:gd name="T77" fmla="*/ 22 h 89"/>
                <a:gd name="T78" fmla="*/ 0 w 17"/>
                <a:gd name="T79" fmla="*/ 19 h 89"/>
                <a:gd name="T80" fmla="*/ 4 w 17"/>
                <a:gd name="T81" fmla="*/ 15 h 89"/>
                <a:gd name="T82" fmla="*/ 4 w 17"/>
                <a:gd name="T83" fmla="*/ 11 h 89"/>
                <a:gd name="T84" fmla="*/ 4 w 17"/>
                <a:gd name="T85" fmla="*/ 7 h 89"/>
                <a:gd name="T86" fmla="*/ 4 w 17"/>
                <a:gd name="T87" fmla="*/ 4 h 89"/>
                <a:gd name="T88" fmla="*/ 8 w 17"/>
                <a:gd name="T89" fmla="*/ 0 h 89"/>
                <a:gd name="T90" fmla="*/ 12 w 17"/>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89"/>
                <a:gd name="T140" fmla="*/ 17 w 17"/>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89">
                  <a:moveTo>
                    <a:pt x="12" y="0"/>
                  </a:moveTo>
                  <a:lnTo>
                    <a:pt x="12" y="5"/>
                  </a:lnTo>
                  <a:lnTo>
                    <a:pt x="12" y="10"/>
                  </a:lnTo>
                  <a:lnTo>
                    <a:pt x="12" y="16"/>
                  </a:lnTo>
                  <a:lnTo>
                    <a:pt x="12" y="22"/>
                  </a:lnTo>
                  <a:lnTo>
                    <a:pt x="12" y="27"/>
                  </a:lnTo>
                  <a:lnTo>
                    <a:pt x="12" y="33"/>
                  </a:lnTo>
                  <a:lnTo>
                    <a:pt x="12" y="38"/>
                  </a:lnTo>
                  <a:lnTo>
                    <a:pt x="12" y="44"/>
                  </a:lnTo>
                  <a:lnTo>
                    <a:pt x="12" y="49"/>
                  </a:lnTo>
                  <a:lnTo>
                    <a:pt x="12" y="54"/>
                  </a:lnTo>
                  <a:lnTo>
                    <a:pt x="12" y="60"/>
                  </a:lnTo>
                  <a:lnTo>
                    <a:pt x="12" y="66"/>
                  </a:lnTo>
                  <a:lnTo>
                    <a:pt x="12" y="71"/>
                  </a:lnTo>
                  <a:lnTo>
                    <a:pt x="16" y="77"/>
                  </a:lnTo>
                  <a:lnTo>
                    <a:pt x="16" y="82"/>
                  </a:lnTo>
                  <a:lnTo>
                    <a:pt x="16" y="88"/>
                  </a:lnTo>
                  <a:lnTo>
                    <a:pt x="12" y="87"/>
                  </a:lnTo>
                  <a:lnTo>
                    <a:pt x="8" y="87"/>
                  </a:lnTo>
                  <a:lnTo>
                    <a:pt x="4" y="84"/>
                  </a:lnTo>
                  <a:lnTo>
                    <a:pt x="0" y="81"/>
                  </a:lnTo>
                  <a:lnTo>
                    <a:pt x="0" y="79"/>
                  </a:lnTo>
                  <a:lnTo>
                    <a:pt x="0" y="76"/>
                  </a:lnTo>
                  <a:lnTo>
                    <a:pt x="0" y="72"/>
                  </a:lnTo>
                  <a:lnTo>
                    <a:pt x="0" y="68"/>
                  </a:lnTo>
                  <a:lnTo>
                    <a:pt x="0" y="66"/>
                  </a:lnTo>
                  <a:lnTo>
                    <a:pt x="0" y="63"/>
                  </a:lnTo>
                  <a:lnTo>
                    <a:pt x="0" y="59"/>
                  </a:lnTo>
                  <a:lnTo>
                    <a:pt x="0" y="55"/>
                  </a:lnTo>
                  <a:lnTo>
                    <a:pt x="0" y="51"/>
                  </a:lnTo>
                  <a:lnTo>
                    <a:pt x="0" y="47"/>
                  </a:lnTo>
                  <a:lnTo>
                    <a:pt x="0" y="43"/>
                  </a:lnTo>
                  <a:lnTo>
                    <a:pt x="0" y="39"/>
                  </a:lnTo>
                  <a:lnTo>
                    <a:pt x="0" y="35"/>
                  </a:lnTo>
                  <a:lnTo>
                    <a:pt x="0" y="31"/>
                  </a:lnTo>
                  <a:lnTo>
                    <a:pt x="0" y="27"/>
                  </a:lnTo>
                  <a:lnTo>
                    <a:pt x="0" y="22"/>
                  </a:lnTo>
                  <a:lnTo>
                    <a:pt x="0" y="19"/>
                  </a:lnTo>
                  <a:lnTo>
                    <a:pt x="4" y="15"/>
                  </a:lnTo>
                  <a:lnTo>
                    <a:pt x="4" y="11"/>
                  </a:lnTo>
                  <a:lnTo>
                    <a:pt x="4" y="7"/>
                  </a:lnTo>
                  <a:lnTo>
                    <a:pt x="4" y="4"/>
                  </a:lnTo>
                  <a:lnTo>
                    <a:pt x="8" y="0"/>
                  </a:lnTo>
                  <a:lnTo>
                    <a:pt x="12" y="0"/>
                  </a:lnTo>
                </a:path>
              </a:pathLst>
            </a:custGeom>
            <a:solidFill>
              <a:srgbClr val="999999"/>
            </a:solidFill>
            <a:ln w="9525">
              <a:noFill/>
              <a:miter lim="800000"/>
              <a:headEnd/>
              <a:tailEnd/>
            </a:ln>
          </p:spPr>
          <p:txBody>
            <a:bodyPr/>
            <a:lstStyle/>
            <a:p>
              <a:endParaRPr lang="en-US"/>
            </a:p>
          </p:txBody>
        </p:sp>
        <p:sp>
          <p:nvSpPr>
            <p:cNvPr id="5527716" name="Freeform 47"/>
            <p:cNvSpPr>
              <a:spLocks/>
            </p:cNvSpPr>
            <p:nvPr/>
          </p:nvSpPr>
          <p:spPr bwMode="auto">
            <a:xfrm>
              <a:off x="1073" y="3271"/>
              <a:ext cx="47" cy="143"/>
            </a:xfrm>
            <a:custGeom>
              <a:avLst/>
              <a:gdLst>
                <a:gd name="T0" fmla="*/ 31 w 47"/>
                <a:gd name="T1" fmla="*/ 26 h 143"/>
                <a:gd name="T2" fmla="*/ 35 w 47"/>
                <a:gd name="T3" fmla="*/ 21 h 143"/>
                <a:gd name="T4" fmla="*/ 39 w 47"/>
                <a:gd name="T5" fmla="*/ 17 h 143"/>
                <a:gd name="T6" fmla="*/ 43 w 47"/>
                <a:gd name="T7" fmla="*/ 14 h 143"/>
                <a:gd name="T8" fmla="*/ 44 w 47"/>
                <a:gd name="T9" fmla="*/ 21 h 143"/>
                <a:gd name="T10" fmla="*/ 41 w 47"/>
                <a:gd name="T11" fmla="*/ 37 h 143"/>
                <a:gd name="T12" fmla="*/ 37 w 47"/>
                <a:gd name="T13" fmla="*/ 54 h 143"/>
                <a:gd name="T14" fmla="*/ 33 w 47"/>
                <a:gd name="T15" fmla="*/ 70 h 143"/>
                <a:gd name="T16" fmla="*/ 28 w 47"/>
                <a:gd name="T17" fmla="*/ 86 h 143"/>
                <a:gd name="T18" fmla="*/ 24 w 47"/>
                <a:gd name="T19" fmla="*/ 102 h 143"/>
                <a:gd name="T20" fmla="*/ 19 w 47"/>
                <a:gd name="T21" fmla="*/ 118 h 143"/>
                <a:gd name="T22" fmla="*/ 14 w 47"/>
                <a:gd name="T23" fmla="*/ 133 h 143"/>
                <a:gd name="T24" fmla="*/ 10 w 47"/>
                <a:gd name="T25" fmla="*/ 138 h 143"/>
                <a:gd name="T26" fmla="*/ 7 w 47"/>
                <a:gd name="T27" fmla="*/ 130 h 143"/>
                <a:gd name="T28" fmla="*/ 4 w 47"/>
                <a:gd name="T29" fmla="*/ 123 h 143"/>
                <a:gd name="T30" fmla="*/ 1 w 47"/>
                <a:gd name="T31" fmla="*/ 114 h 143"/>
                <a:gd name="T32" fmla="*/ 2 w 47"/>
                <a:gd name="T33" fmla="*/ 108 h 143"/>
                <a:gd name="T34" fmla="*/ 4 w 47"/>
                <a:gd name="T35" fmla="*/ 104 h 143"/>
                <a:gd name="T36" fmla="*/ 6 w 47"/>
                <a:gd name="T37" fmla="*/ 98 h 143"/>
                <a:gd name="T38" fmla="*/ 8 w 47"/>
                <a:gd name="T39" fmla="*/ 92 h 143"/>
                <a:gd name="T40" fmla="*/ 8 w 47"/>
                <a:gd name="T41" fmla="*/ 86 h 143"/>
                <a:gd name="T42" fmla="*/ 8 w 47"/>
                <a:gd name="T43" fmla="*/ 80 h 143"/>
                <a:gd name="T44" fmla="*/ 7 w 47"/>
                <a:gd name="T45" fmla="*/ 74 h 143"/>
                <a:gd name="T46" fmla="*/ 5 w 47"/>
                <a:gd name="T47" fmla="*/ 67 h 143"/>
                <a:gd name="T48" fmla="*/ 3 w 47"/>
                <a:gd name="T49" fmla="*/ 63 h 143"/>
                <a:gd name="T50" fmla="*/ 1 w 47"/>
                <a:gd name="T51" fmla="*/ 59 h 143"/>
                <a:gd name="T52" fmla="*/ 1 w 47"/>
                <a:gd name="T53" fmla="*/ 53 h 143"/>
                <a:gd name="T54" fmla="*/ 3 w 47"/>
                <a:gd name="T55" fmla="*/ 48 h 143"/>
                <a:gd name="T56" fmla="*/ 4 w 47"/>
                <a:gd name="T57" fmla="*/ 43 h 143"/>
                <a:gd name="T58" fmla="*/ 6 w 47"/>
                <a:gd name="T59" fmla="*/ 37 h 143"/>
                <a:gd name="T60" fmla="*/ 9 w 47"/>
                <a:gd name="T61" fmla="*/ 32 h 143"/>
                <a:gd name="T62" fmla="*/ 12 w 47"/>
                <a:gd name="T63" fmla="*/ 27 h 143"/>
                <a:gd name="T64" fmla="*/ 14 w 47"/>
                <a:gd name="T65" fmla="*/ 21 h 143"/>
                <a:gd name="T66" fmla="*/ 17 w 47"/>
                <a:gd name="T67" fmla="*/ 15 h 143"/>
                <a:gd name="T68" fmla="*/ 19 w 47"/>
                <a:gd name="T69" fmla="*/ 10 h 143"/>
                <a:gd name="T70" fmla="*/ 20 w 47"/>
                <a:gd name="T71" fmla="*/ 3 h 143"/>
                <a:gd name="T72" fmla="*/ 23 w 47"/>
                <a:gd name="T73" fmla="*/ 2 h 143"/>
                <a:gd name="T74" fmla="*/ 27 w 47"/>
                <a:gd name="T75" fmla="*/ 9 h 143"/>
                <a:gd name="T76" fmla="*/ 28 w 47"/>
                <a:gd name="T77" fmla="*/ 15 h 143"/>
                <a:gd name="T78" fmla="*/ 29 w 47"/>
                <a:gd name="T79" fmla="*/ 24 h 1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143"/>
                <a:gd name="T122" fmla="*/ 47 w 47"/>
                <a:gd name="T123" fmla="*/ 143 h 1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143">
                  <a:moveTo>
                    <a:pt x="29" y="28"/>
                  </a:moveTo>
                  <a:lnTo>
                    <a:pt x="31" y="26"/>
                  </a:lnTo>
                  <a:lnTo>
                    <a:pt x="33" y="24"/>
                  </a:lnTo>
                  <a:lnTo>
                    <a:pt x="35" y="21"/>
                  </a:lnTo>
                  <a:lnTo>
                    <a:pt x="36" y="19"/>
                  </a:lnTo>
                  <a:lnTo>
                    <a:pt x="39" y="17"/>
                  </a:lnTo>
                  <a:lnTo>
                    <a:pt x="41" y="16"/>
                  </a:lnTo>
                  <a:lnTo>
                    <a:pt x="43" y="14"/>
                  </a:lnTo>
                  <a:lnTo>
                    <a:pt x="46" y="13"/>
                  </a:lnTo>
                  <a:lnTo>
                    <a:pt x="44" y="21"/>
                  </a:lnTo>
                  <a:lnTo>
                    <a:pt x="42" y="30"/>
                  </a:lnTo>
                  <a:lnTo>
                    <a:pt x="41" y="37"/>
                  </a:lnTo>
                  <a:lnTo>
                    <a:pt x="39" y="46"/>
                  </a:lnTo>
                  <a:lnTo>
                    <a:pt x="37" y="54"/>
                  </a:lnTo>
                  <a:lnTo>
                    <a:pt x="35" y="62"/>
                  </a:lnTo>
                  <a:lnTo>
                    <a:pt x="33" y="70"/>
                  </a:lnTo>
                  <a:lnTo>
                    <a:pt x="31" y="78"/>
                  </a:lnTo>
                  <a:lnTo>
                    <a:pt x="28" y="86"/>
                  </a:lnTo>
                  <a:lnTo>
                    <a:pt x="27" y="94"/>
                  </a:lnTo>
                  <a:lnTo>
                    <a:pt x="24" y="102"/>
                  </a:lnTo>
                  <a:lnTo>
                    <a:pt x="22" y="110"/>
                  </a:lnTo>
                  <a:lnTo>
                    <a:pt x="19" y="118"/>
                  </a:lnTo>
                  <a:lnTo>
                    <a:pt x="17" y="126"/>
                  </a:lnTo>
                  <a:lnTo>
                    <a:pt x="14" y="133"/>
                  </a:lnTo>
                  <a:lnTo>
                    <a:pt x="12" y="142"/>
                  </a:lnTo>
                  <a:lnTo>
                    <a:pt x="10" y="138"/>
                  </a:lnTo>
                  <a:lnTo>
                    <a:pt x="8" y="134"/>
                  </a:lnTo>
                  <a:lnTo>
                    <a:pt x="7" y="130"/>
                  </a:lnTo>
                  <a:lnTo>
                    <a:pt x="5" y="127"/>
                  </a:lnTo>
                  <a:lnTo>
                    <a:pt x="4" y="123"/>
                  </a:lnTo>
                  <a:lnTo>
                    <a:pt x="3" y="119"/>
                  </a:lnTo>
                  <a:lnTo>
                    <a:pt x="1" y="114"/>
                  </a:lnTo>
                  <a:lnTo>
                    <a:pt x="0" y="110"/>
                  </a:lnTo>
                  <a:lnTo>
                    <a:pt x="2" y="108"/>
                  </a:lnTo>
                  <a:lnTo>
                    <a:pt x="4" y="106"/>
                  </a:lnTo>
                  <a:lnTo>
                    <a:pt x="4" y="104"/>
                  </a:lnTo>
                  <a:lnTo>
                    <a:pt x="5" y="101"/>
                  </a:lnTo>
                  <a:lnTo>
                    <a:pt x="6" y="98"/>
                  </a:lnTo>
                  <a:lnTo>
                    <a:pt x="7" y="95"/>
                  </a:lnTo>
                  <a:lnTo>
                    <a:pt x="8" y="92"/>
                  </a:lnTo>
                  <a:lnTo>
                    <a:pt x="8" y="89"/>
                  </a:lnTo>
                  <a:lnTo>
                    <a:pt x="8" y="86"/>
                  </a:lnTo>
                  <a:lnTo>
                    <a:pt x="8" y="83"/>
                  </a:lnTo>
                  <a:lnTo>
                    <a:pt x="8" y="80"/>
                  </a:lnTo>
                  <a:lnTo>
                    <a:pt x="7" y="77"/>
                  </a:lnTo>
                  <a:lnTo>
                    <a:pt x="7" y="74"/>
                  </a:lnTo>
                  <a:lnTo>
                    <a:pt x="6" y="71"/>
                  </a:lnTo>
                  <a:lnTo>
                    <a:pt x="5" y="67"/>
                  </a:lnTo>
                  <a:lnTo>
                    <a:pt x="4" y="65"/>
                  </a:lnTo>
                  <a:lnTo>
                    <a:pt x="3" y="63"/>
                  </a:lnTo>
                  <a:lnTo>
                    <a:pt x="2" y="61"/>
                  </a:lnTo>
                  <a:lnTo>
                    <a:pt x="1" y="59"/>
                  </a:lnTo>
                  <a:lnTo>
                    <a:pt x="1" y="56"/>
                  </a:lnTo>
                  <a:lnTo>
                    <a:pt x="1" y="53"/>
                  </a:lnTo>
                  <a:lnTo>
                    <a:pt x="2" y="51"/>
                  </a:lnTo>
                  <a:lnTo>
                    <a:pt x="3" y="48"/>
                  </a:lnTo>
                  <a:lnTo>
                    <a:pt x="3" y="45"/>
                  </a:lnTo>
                  <a:lnTo>
                    <a:pt x="4" y="43"/>
                  </a:lnTo>
                  <a:lnTo>
                    <a:pt x="4" y="40"/>
                  </a:lnTo>
                  <a:lnTo>
                    <a:pt x="6" y="37"/>
                  </a:lnTo>
                  <a:lnTo>
                    <a:pt x="7" y="35"/>
                  </a:lnTo>
                  <a:lnTo>
                    <a:pt x="9" y="32"/>
                  </a:lnTo>
                  <a:lnTo>
                    <a:pt x="11" y="29"/>
                  </a:lnTo>
                  <a:lnTo>
                    <a:pt x="12" y="27"/>
                  </a:lnTo>
                  <a:lnTo>
                    <a:pt x="13" y="24"/>
                  </a:lnTo>
                  <a:lnTo>
                    <a:pt x="14" y="21"/>
                  </a:lnTo>
                  <a:lnTo>
                    <a:pt x="16" y="18"/>
                  </a:lnTo>
                  <a:lnTo>
                    <a:pt x="17" y="15"/>
                  </a:lnTo>
                  <a:lnTo>
                    <a:pt x="18" y="12"/>
                  </a:lnTo>
                  <a:lnTo>
                    <a:pt x="19" y="10"/>
                  </a:lnTo>
                  <a:lnTo>
                    <a:pt x="19" y="6"/>
                  </a:lnTo>
                  <a:lnTo>
                    <a:pt x="20" y="3"/>
                  </a:lnTo>
                  <a:lnTo>
                    <a:pt x="20" y="0"/>
                  </a:lnTo>
                  <a:lnTo>
                    <a:pt x="23" y="2"/>
                  </a:lnTo>
                  <a:lnTo>
                    <a:pt x="25" y="5"/>
                  </a:lnTo>
                  <a:lnTo>
                    <a:pt x="27" y="9"/>
                  </a:lnTo>
                  <a:lnTo>
                    <a:pt x="27" y="12"/>
                  </a:lnTo>
                  <a:lnTo>
                    <a:pt x="28" y="15"/>
                  </a:lnTo>
                  <a:lnTo>
                    <a:pt x="28" y="19"/>
                  </a:lnTo>
                  <a:lnTo>
                    <a:pt x="29" y="24"/>
                  </a:lnTo>
                  <a:lnTo>
                    <a:pt x="29" y="28"/>
                  </a:lnTo>
                </a:path>
              </a:pathLst>
            </a:custGeom>
            <a:solidFill>
              <a:srgbClr val="FFFFFF"/>
            </a:solidFill>
            <a:ln w="9525">
              <a:noFill/>
              <a:miter lim="800000"/>
              <a:headEnd/>
              <a:tailEnd/>
            </a:ln>
          </p:spPr>
          <p:txBody>
            <a:bodyPr/>
            <a:lstStyle/>
            <a:p>
              <a:endParaRPr lang="en-US"/>
            </a:p>
          </p:txBody>
        </p:sp>
        <p:sp>
          <p:nvSpPr>
            <p:cNvPr id="5527717" name="Freeform 48"/>
            <p:cNvSpPr>
              <a:spLocks/>
            </p:cNvSpPr>
            <p:nvPr/>
          </p:nvSpPr>
          <p:spPr bwMode="auto">
            <a:xfrm>
              <a:off x="1061" y="3276"/>
              <a:ext cx="291" cy="496"/>
            </a:xfrm>
            <a:custGeom>
              <a:avLst/>
              <a:gdLst>
                <a:gd name="T0" fmla="*/ 287 w 291"/>
                <a:gd name="T1" fmla="*/ 215 h 496"/>
                <a:gd name="T2" fmla="*/ 289 w 291"/>
                <a:gd name="T3" fmla="*/ 274 h 496"/>
                <a:gd name="T4" fmla="*/ 289 w 291"/>
                <a:gd name="T5" fmla="*/ 332 h 496"/>
                <a:gd name="T6" fmla="*/ 290 w 291"/>
                <a:gd name="T7" fmla="*/ 391 h 496"/>
                <a:gd name="T8" fmla="*/ 276 w 291"/>
                <a:gd name="T9" fmla="*/ 442 h 496"/>
                <a:gd name="T10" fmla="*/ 235 w 291"/>
                <a:gd name="T11" fmla="*/ 471 h 496"/>
                <a:gd name="T12" fmla="*/ 180 w 291"/>
                <a:gd name="T13" fmla="*/ 489 h 496"/>
                <a:gd name="T14" fmla="*/ 120 w 291"/>
                <a:gd name="T15" fmla="*/ 495 h 496"/>
                <a:gd name="T16" fmla="*/ 88 w 291"/>
                <a:gd name="T17" fmla="*/ 494 h 496"/>
                <a:gd name="T18" fmla="*/ 59 w 291"/>
                <a:gd name="T19" fmla="*/ 492 h 496"/>
                <a:gd name="T20" fmla="*/ 36 w 291"/>
                <a:gd name="T21" fmla="*/ 484 h 496"/>
                <a:gd name="T22" fmla="*/ 16 w 291"/>
                <a:gd name="T23" fmla="*/ 472 h 496"/>
                <a:gd name="T24" fmla="*/ 10 w 291"/>
                <a:gd name="T25" fmla="*/ 428 h 496"/>
                <a:gd name="T26" fmla="*/ 7 w 291"/>
                <a:gd name="T27" fmla="*/ 380 h 496"/>
                <a:gd name="T28" fmla="*/ 3 w 291"/>
                <a:gd name="T29" fmla="*/ 333 h 496"/>
                <a:gd name="T30" fmla="*/ 0 w 291"/>
                <a:gd name="T31" fmla="*/ 284 h 496"/>
                <a:gd name="T32" fmla="*/ 25 w 291"/>
                <a:gd name="T33" fmla="*/ 295 h 496"/>
                <a:gd name="T34" fmla="*/ 55 w 291"/>
                <a:gd name="T35" fmla="*/ 317 h 496"/>
                <a:gd name="T36" fmla="*/ 63 w 291"/>
                <a:gd name="T37" fmla="*/ 342 h 496"/>
                <a:gd name="T38" fmla="*/ 64 w 291"/>
                <a:gd name="T39" fmla="*/ 380 h 496"/>
                <a:gd name="T40" fmla="*/ 65 w 291"/>
                <a:gd name="T41" fmla="*/ 421 h 496"/>
                <a:gd name="T42" fmla="*/ 81 w 291"/>
                <a:gd name="T43" fmla="*/ 433 h 496"/>
                <a:gd name="T44" fmla="*/ 112 w 291"/>
                <a:gd name="T45" fmla="*/ 436 h 496"/>
                <a:gd name="T46" fmla="*/ 118 w 291"/>
                <a:gd name="T47" fmla="*/ 423 h 496"/>
                <a:gd name="T48" fmla="*/ 121 w 291"/>
                <a:gd name="T49" fmla="*/ 397 h 496"/>
                <a:gd name="T50" fmla="*/ 121 w 291"/>
                <a:gd name="T51" fmla="*/ 369 h 496"/>
                <a:gd name="T52" fmla="*/ 132 w 291"/>
                <a:gd name="T53" fmla="*/ 366 h 496"/>
                <a:gd name="T54" fmla="*/ 141 w 291"/>
                <a:gd name="T55" fmla="*/ 371 h 496"/>
                <a:gd name="T56" fmla="*/ 126 w 291"/>
                <a:gd name="T57" fmla="*/ 397 h 496"/>
                <a:gd name="T58" fmla="*/ 155 w 291"/>
                <a:gd name="T59" fmla="*/ 421 h 496"/>
                <a:gd name="T60" fmla="*/ 185 w 291"/>
                <a:gd name="T61" fmla="*/ 397 h 496"/>
                <a:gd name="T62" fmla="*/ 193 w 291"/>
                <a:gd name="T63" fmla="*/ 414 h 496"/>
                <a:gd name="T64" fmla="*/ 202 w 291"/>
                <a:gd name="T65" fmla="*/ 434 h 496"/>
                <a:gd name="T66" fmla="*/ 216 w 291"/>
                <a:gd name="T67" fmla="*/ 434 h 496"/>
                <a:gd name="T68" fmla="*/ 232 w 291"/>
                <a:gd name="T69" fmla="*/ 416 h 496"/>
                <a:gd name="T70" fmla="*/ 250 w 291"/>
                <a:gd name="T71" fmla="*/ 393 h 496"/>
                <a:gd name="T72" fmla="*/ 257 w 291"/>
                <a:gd name="T73" fmla="*/ 375 h 496"/>
                <a:gd name="T74" fmla="*/ 242 w 291"/>
                <a:gd name="T75" fmla="*/ 364 h 496"/>
                <a:gd name="T76" fmla="*/ 227 w 291"/>
                <a:gd name="T77" fmla="*/ 372 h 496"/>
                <a:gd name="T78" fmla="*/ 213 w 291"/>
                <a:gd name="T79" fmla="*/ 370 h 496"/>
                <a:gd name="T80" fmla="*/ 215 w 291"/>
                <a:gd name="T81" fmla="*/ 353 h 496"/>
                <a:gd name="T82" fmla="*/ 227 w 291"/>
                <a:gd name="T83" fmla="*/ 332 h 496"/>
                <a:gd name="T84" fmla="*/ 198 w 291"/>
                <a:gd name="T85" fmla="*/ 299 h 496"/>
                <a:gd name="T86" fmla="*/ 189 w 291"/>
                <a:gd name="T87" fmla="*/ 311 h 496"/>
                <a:gd name="T88" fmla="*/ 174 w 291"/>
                <a:gd name="T89" fmla="*/ 312 h 496"/>
                <a:gd name="T90" fmla="*/ 183 w 291"/>
                <a:gd name="T91" fmla="*/ 291 h 496"/>
                <a:gd name="T92" fmla="*/ 201 w 291"/>
                <a:gd name="T93" fmla="*/ 277 h 496"/>
                <a:gd name="T94" fmla="*/ 218 w 291"/>
                <a:gd name="T95" fmla="*/ 246 h 496"/>
                <a:gd name="T96" fmla="*/ 223 w 291"/>
                <a:gd name="T97" fmla="*/ 224 h 496"/>
                <a:gd name="T98" fmla="*/ 231 w 291"/>
                <a:gd name="T99" fmla="*/ 196 h 496"/>
                <a:gd name="T100" fmla="*/ 240 w 291"/>
                <a:gd name="T101" fmla="*/ 154 h 496"/>
                <a:gd name="T102" fmla="*/ 246 w 291"/>
                <a:gd name="T103" fmla="*/ 112 h 496"/>
                <a:gd name="T104" fmla="*/ 249 w 291"/>
                <a:gd name="T105" fmla="*/ 70 h 496"/>
                <a:gd name="T106" fmla="*/ 249 w 291"/>
                <a:gd name="T107" fmla="*/ 37 h 496"/>
                <a:gd name="T108" fmla="*/ 247 w 291"/>
                <a:gd name="T109" fmla="*/ 15 h 496"/>
                <a:gd name="T110" fmla="*/ 251 w 291"/>
                <a:gd name="T111" fmla="*/ 15 h 496"/>
                <a:gd name="T112" fmla="*/ 264 w 291"/>
                <a:gd name="T113" fmla="*/ 54 h 496"/>
                <a:gd name="T114" fmla="*/ 273 w 291"/>
                <a:gd name="T115" fmla="*/ 96 h 496"/>
                <a:gd name="T116" fmla="*/ 280 w 291"/>
                <a:gd name="T117" fmla="*/ 137 h 4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1"/>
                <a:gd name="T178" fmla="*/ 0 h 496"/>
                <a:gd name="T179" fmla="*/ 291 w 291"/>
                <a:gd name="T180" fmla="*/ 496 h 4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1" h="496">
                  <a:moveTo>
                    <a:pt x="282" y="164"/>
                  </a:moveTo>
                  <a:lnTo>
                    <a:pt x="283" y="171"/>
                  </a:lnTo>
                  <a:lnTo>
                    <a:pt x="284" y="179"/>
                  </a:lnTo>
                  <a:lnTo>
                    <a:pt x="285" y="186"/>
                  </a:lnTo>
                  <a:lnTo>
                    <a:pt x="285" y="193"/>
                  </a:lnTo>
                  <a:lnTo>
                    <a:pt x="286" y="201"/>
                  </a:lnTo>
                  <a:lnTo>
                    <a:pt x="286" y="207"/>
                  </a:lnTo>
                  <a:lnTo>
                    <a:pt x="287" y="215"/>
                  </a:lnTo>
                  <a:lnTo>
                    <a:pt x="287" y="222"/>
                  </a:lnTo>
                  <a:lnTo>
                    <a:pt x="288" y="229"/>
                  </a:lnTo>
                  <a:lnTo>
                    <a:pt x="288" y="237"/>
                  </a:lnTo>
                  <a:lnTo>
                    <a:pt x="288" y="244"/>
                  </a:lnTo>
                  <a:lnTo>
                    <a:pt x="288" y="252"/>
                  </a:lnTo>
                  <a:lnTo>
                    <a:pt x="289" y="259"/>
                  </a:lnTo>
                  <a:lnTo>
                    <a:pt x="289" y="266"/>
                  </a:lnTo>
                  <a:lnTo>
                    <a:pt x="289" y="274"/>
                  </a:lnTo>
                  <a:lnTo>
                    <a:pt x="289" y="281"/>
                  </a:lnTo>
                  <a:lnTo>
                    <a:pt x="289" y="289"/>
                  </a:lnTo>
                  <a:lnTo>
                    <a:pt x="289" y="295"/>
                  </a:lnTo>
                  <a:lnTo>
                    <a:pt x="289" y="302"/>
                  </a:lnTo>
                  <a:lnTo>
                    <a:pt x="289" y="310"/>
                  </a:lnTo>
                  <a:lnTo>
                    <a:pt x="289" y="318"/>
                  </a:lnTo>
                  <a:lnTo>
                    <a:pt x="289" y="325"/>
                  </a:lnTo>
                  <a:lnTo>
                    <a:pt x="289" y="332"/>
                  </a:lnTo>
                  <a:lnTo>
                    <a:pt x="289" y="340"/>
                  </a:lnTo>
                  <a:lnTo>
                    <a:pt x="289" y="347"/>
                  </a:lnTo>
                  <a:lnTo>
                    <a:pt x="289" y="355"/>
                  </a:lnTo>
                  <a:lnTo>
                    <a:pt x="289" y="362"/>
                  </a:lnTo>
                  <a:lnTo>
                    <a:pt x="289" y="370"/>
                  </a:lnTo>
                  <a:lnTo>
                    <a:pt x="289" y="376"/>
                  </a:lnTo>
                  <a:lnTo>
                    <a:pt x="289" y="383"/>
                  </a:lnTo>
                  <a:lnTo>
                    <a:pt x="290" y="391"/>
                  </a:lnTo>
                  <a:lnTo>
                    <a:pt x="290" y="398"/>
                  </a:lnTo>
                  <a:lnTo>
                    <a:pt x="290" y="406"/>
                  </a:lnTo>
                  <a:lnTo>
                    <a:pt x="289" y="413"/>
                  </a:lnTo>
                  <a:lnTo>
                    <a:pt x="288" y="420"/>
                  </a:lnTo>
                  <a:lnTo>
                    <a:pt x="286" y="426"/>
                  </a:lnTo>
                  <a:lnTo>
                    <a:pt x="283" y="431"/>
                  </a:lnTo>
                  <a:lnTo>
                    <a:pt x="280" y="437"/>
                  </a:lnTo>
                  <a:lnTo>
                    <a:pt x="276" y="442"/>
                  </a:lnTo>
                  <a:lnTo>
                    <a:pt x="272" y="446"/>
                  </a:lnTo>
                  <a:lnTo>
                    <a:pt x="267" y="451"/>
                  </a:lnTo>
                  <a:lnTo>
                    <a:pt x="263" y="454"/>
                  </a:lnTo>
                  <a:lnTo>
                    <a:pt x="258" y="458"/>
                  </a:lnTo>
                  <a:lnTo>
                    <a:pt x="252" y="461"/>
                  </a:lnTo>
                  <a:lnTo>
                    <a:pt x="247" y="465"/>
                  </a:lnTo>
                  <a:lnTo>
                    <a:pt x="241" y="468"/>
                  </a:lnTo>
                  <a:lnTo>
                    <a:pt x="235" y="471"/>
                  </a:lnTo>
                  <a:lnTo>
                    <a:pt x="230" y="474"/>
                  </a:lnTo>
                  <a:lnTo>
                    <a:pt x="223" y="477"/>
                  </a:lnTo>
                  <a:lnTo>
                    <a:pt x="216" y="479"/>
                  </a:lnTo>
                  <a:lnTo>
                    <a:pt x="209" y="481"/>
                  </a:lnTo>
                  <a:lnTo>
                    <a:pt x="202" y="483"/>
                  </a:lnTo>
                  <a:lnTo>
                    <a:pt x="195" y="485"/>
                  </a:lnTo>
                  <a:lnTo>
                    <a:pt x="187" y="487"/>
                  </a:lnTo>
                  <a:lnTo>
                    <a:pt x="180" y="489"/>
                  </a:lnTo>
                  <a:lnTo>
                    <a:pt x="172" y="490"/>
                  </a:lnTo>
                  <a:lnTo>
                    <a:pt x="165" y="491"/>
                  </a:lnTo>
                  <a:lnTo>
                    <a:pt x="158" y="492"/>
                  </a:lnTo>
                  <a:lnTo>
                    <a:pt x="150" y="493"/>
                  </a:lnTo>
                  <a:lnTo>
                    <a:pt x="142" y="494"/>
                  </a:lnTo>
                  <a:lnTo>
                    <a:pt x="135" y="494"/>
                  </a:lnTo>
                  <a:lnTo>
                    <a:pt x="127" y="495"/>
                  </a:lnTo>
                  <a:lnTo>
                    <a:pt x="120" y="495"/>
                  </a:lnTo>
                  <a:lnTo>
                    <a:pt x="112" y="494"/>
                  </a:lnTo>
                  <a:lnTo>
                    <a:pt x="109" y="494"/>
                  </a:lnTo>
                  <a:lnTo>
                    <a:pt x="106" y="494"/>
                  </a:lnTo>
                  <a:lnTo>
                    <a:pt x="103" y="494"/>
                  </a:lnTo>
                  <a:lnTo>
                    <a:pt x="99" y="494"/>
                  </a:lnTo>
                  <a:lnTo>
                    <a:pt x="96" y="494"/>
                  </a:lnTo>
                  <a:lnTo>
                    <a:pt x="92" y="494"/>
                  </a:lnTo>
                  <a:lnTo>
                    <a:pt x="88" y="494"/>
                  </a:lnTo>
                  <a:lnTo>
                    <a:pt x="84" y="494"/>
                  </a:lnTo>
                  <a:lnTo>
                    <a:pt x="80" y="495"/>
                  </a:lnTo>
                  <a:lnTo>
                    <a:pt x="76" y="494"/>
                  </a:lnTo>
                  <a:lnTo>
                    <a:pt x="73" y="494"/>
                  </a:lnTo>
                  <a:lnTo>
                    <a:pt x="70" y="494"/>
                  </a:lnTo>
                  <a:lnTo>
                    <a:pt x="66" y="494"/>
                  </a:lnTo>
                  <a:lnTo>
                    <a:pt x="63" y="493"/>
                  </a:lnTo>
                  <a:lnTo>
                    <a:pt x="59" y="492"/>
                  </a:lnTo>
                  <a:lnTo>
                    <a:pt x="56" y="491"/>
                  </a:lnTo>
                  <a:lnTo>
                    <a:pt x="53" y="490"/>
                  </a:lnTo>
                  <a:lnTo>
                    <a:pt x="50" y="489"/>
                  </a:lnTo>
                  <a:lnTo>
                    <a:pt x="47" y="488"/>
                  </a:lnTo>
                  <a:lnTo>
                    <a:pt x="44" y="487"/>
                  </a:lnTo>
                  <a:lnTo>
                    <a:pt x="41" y="486"/>
                  </a:lnTo>
                  <a:lnTo>
                    <a:pt x="39" y="485"/>
                  </a:lnTo>
                  <a:lnTo>
                    <a:pt x="36" y="484"/>
                  </a:lnTo>
                  <a:lnTo>
                    <a:pt x="33" y="482"/>
                  </a:lnTo>
                  <a:lnTo>
                    <a:pt x="31" y="481"/>
                  </a:lnTo>
                  <a:lnTo>
                    <a:pt x="28" y="479"/>
                  </a:lnTo>
                  <a:lnTo>
                    <a:pt x="25" y="478"/>
                  </a:lnTo>
                  <a:lnTo>
                    <a:pt x="24" y="477"/>
                  </a:lnTo>
                  <a:lnTo>
                    <a:pt x="21" y="475"/>
                  </a:lnTo>
                  <a:lnTo>
                    <a:pt x="18" y="474"/>
                  </a:lnTo>
                  <a:lnTo>
                    <a:pt x="16" y="472"/>
                  </a:lnTo>
                  <a:lnTo>
                    <a:pt x="13" y="471"/>
                  </a:lnTo>
                  <a:lnTo>
                    <a:pt x="12" y="465"/>
                  </a:lnTo>
                  <a:lnTo>
                    <a:pt x="12" y="458"/>
                  </a:lnTo>
                  <a:lnTo>
                    <a:pt x="12" y="453"/>
                  </a:lnTo>
                  <a:lnTo>
                    <a:pt x="11" y="447"/>
                  </a:lnTo>
                  <a:lnTo>
                    <a:pt x="11" y="440"/>
                  </a:lnTo>
                  <a:lnTo>
                    <a:pt x="10" y="434"/>
                  </a:lnTo>
                  <a:lnTo>
                    <a:pt x="10" y="428"/>
                  </a:lnTo>
                  <a:lnTo>
                    <a:pt x="10" y="422"/>
                  </a:lnTo>
                  <a:lnTo>
                    <a:pt x="9" y="416"/>
                  </a:lnTo>
                  <a:lnTo>
                    <a:pt x="9" y="410"/>
                  </a:lnTo>
                  <a:lnTo>
                    <a:pt x="8" y="404"/>
                  </a:lnTo>
                  <a:lnTo>
                    <a:pt x="8" y="398"/>
                  </a:lnTo>
                  <a:lnTo>
                    <a:pt x="7" y="392"/>
                  </a:lnTo>
                  <a:lnTo>
                    <a:pt x="7" y="386"/>
                  </a:lnTo>
                  <a:lnTo>
                    <a:pt x="7" y="380"/>
                  </a:lnTo>
                  <a:lnTo>
                    <a:pt x="6" y="374"/>
                  </a:lnTo>
                  <a:lnTo>
                    <a:pt x="6" y="369"/>
                  </a:lnTo>
                  <a:lnTo>
                    <a:pt x="5" y="363"/>
                  </a:lnTo>
                  <a:lnTo>
                    <a:pt x="5" y="357"/>
                  </a:lnTo>
                  <a:lnTo>
                    <a:pt x="4" y="351"/>
                  </a:lnTo>
                  <a:lnTo>
                    <a:pt x="4" y="345"/>
                  </a:lnTo>
                  <a:lnTo>
                    <a:pt x="4" y="339"/>
                  </a:lnTo>
                  <a:lnTo>
                    <a:pt x="3" y="333"/>
                  </a:lnTo>
                  <a:lnTo>
                    <a:pt x="3" y="327"/>
                  </a:lnTo>
                  <a:lnTo>
                    <a:pt x="2" y="321"/>
                  </a:lnTo>
                  <a:lnTo>
                    <a:pt x="2" y="315"/>
                  </a:lnTo>
                  <a:lnTo>
                    <a:pt x="2" y="308"/>
                  </a:lnTo>
                  <a:lnTo>
                    <a:pt x="1" y="302"/>
                  </a:lnTo>
                  <a:lnTo>
                    <a:pt x="1" y="296"/>
                  </a:lnTo>
                  <a:lnTo>
                    <a:pt x="1" y="290"/>
                  </a:lnTo>
                  <a:lnTo>
                    <a:pt x="0" y="284"/>
                  </a:lnTo>
                  <a:lnTo>
                    <a:pt x="0" y="278"/>
                  </a:lnTo>
                  <a:lnTo>
                    <a:pt x="4" y="280"/>
                  </a:lnTo>
                  <a:lnTo>
                    <a:pt x="8" y="282"/>
                  </a:lnTo>
                  <a:lnTo>
                    <a:pt x="12" y="285"/>
                  </a:lnTo>
                  <a:lnTo>
                    <a:pt x="16" y="287"/>
                  </a:lnTo>
                  <a:lnTo>
                    <a:pt x="19" y="289"/>
                  </a:lnTo>
                  <a:lnTo>
                    <a:pt x="23" y="292"/>
                  </a:lnTo>
                  <a:lnTo>
                    <a:pt x="25" y="295"/>
                  </a:lnTo>
                  <a:lnTo>
                    <a:pt x="29" y="298"/>
                  </a:lnTo>
                  <a:lnTo>
                    <a:pt x="33" y="301"/>
                  </a:lnTo>
                  <a:lnTo>
                    <a:pt x="36" y="304"/>
                  </a:lnTo>
                  <a:lnTo>
                    <a:pt x="40" y="306"/>
                  </a:lnTo>
                  <a:lnTo>
                    <a:pt x="43" y="309"/>
                  </a:lnTo>
                  <a:lnTo>
                    <a:pt x="47" y="312"/>
                  </a:lnTo>
                  <a:lnTo>
                    <a:pt x="51" y="314"/>
                  </a:lnTo>
                  <a:lnTo>
                    <a:pt x="55" y="317"/>
                  </a:lnTo>
                  <a:lnTo>
                    <a:pt x="59" y="319"/>
                  </a:lnTo>
                  <a:lnTo>
                    <a:pt x="57" y="322"/>
                  </a:lnTo>
                  <a:lnTo>
                    <a:pt x="57" y="325"/>
                  </a:lnTo>
                  <a:lnTo>
                    <a:pt x="57" y="328"/>
                  </a:lnTo>
                  <a:lnTo>
                    <a:pt x="58" y="332"/>
                  </a:lnTo>
                  <a:lnTo>
                    <a:pt x="59" y="335"/>
                  </a:lnTo>
                  <a:lnTo>
                    <a:pt x="61" y="338"/>
                  </a:lnTo>
                  <a:lnTo>
                    <a:pt x="63" y="342"/>
                  </a:lnTo>
                  <a:lnTo>
                    <a:pt x="65" y="344"/>
                  </a:lnTo>
                  <a:lnTo>
                    <a:pt x="65" y="350"/>
                  </a:lnTo>
                  <a:lnTo>
                    <a:pt x="65" y="355"/>
                  </a:lnTo>
                  <a:lnTo>
                    <a:pt x="65" y="360"/>
                  </a:lnTo>
                  <a:lnTo>
                    <a:pt x="65" y="365"/>
                  </a:lnTo>
                  <a:lnTo>
                    <a:pt x="65" y="370"/>
                  </a:lnTo>
                  <a:lnTo>
                    <a:pt x="64" y="374"/>
                  </a:lnTo>
                  <a:lnTo>
                    <a:pt x="64" y="380"/>
                  </a:lnTo>
                  <a:lnTo>
                    <a:pt x="64" y="385"/>
                  </a:lnTo>
                  <a:lnTo>
                    <a:pt x="64" y="390"/>
                  </a:lnTo>
                  <a:lnTo>
                    <a:pt x="64" y="395"/>
                  </a:lnTo>
                  <a:lnTo>
                    <a:pt x="64" y="400"/>
                  </a:lnTo>
                  <a:lnTo>
                    <a:pt x="64" y="406"/>
                  </a:lnTo>
                  <a:lnTo>
                    <a:pt x="64" y="411"/>
                  </a:lnTo>
                  <a:lnTo>
                    <a:pt x="64" y="416"/>
                  </a:lnTo>
                  <a:lnTo>
                    <a:pt x="65" y="421"/>
                  </a:lnTo>
                  <a:lnTo>
                    <a:pt x="65" y="426"/>
                  </a:lnTo>
                  <a:lnTo>
                    <a:pt x="67" y="428"/>
                  </a:lnTo>
                  <a:lnTo>
                    <a:pt x="69" y="429"/>
                  </a:lnTo>
                  <a:lnTo>
                    <a:pt x="71" y="430"/>
                  </a:lnTo>
                  <a:lnTo>
                    <a:pt x="73" y="431"/>
                  </a:lnTo>
                  <a:lnTo>
                    <a:pt x="76" y="432"/>
                  </a:lnTo>
                  <a:lnTo>
                    <a:pt x="78" y="432"/>
                  </a:lnTo>
                  <a:lnTo>
                    <a:pt x="81" y="433"/>
                  </a:lnTo>
                  <a:lnTo>
                    <a:pt x="83" y="433"/>
                  </a:lnTo>
                  <a:lnTo>
                    <a:pt x="87" y="433"/>
                  </a:lnTo>
                  <a:lnTo>
                    <a:pt x="92" y="434"/>
                  </a:lnTo>
                  <a:lnTo>
                    <a:pt x="96" y="435"/>
                  </a:lnTo>
                  <a:lnTo>
                    <a:pt x="100" y="436"/>
                  </a:lnTo>
                  <a:lnTo>
                    <a:pt x="104" y="436"/>
                  </a:lnTo>
                  <a:lnTo>
                    <a:pt x="108" y="436"/>
                  </a:lnTo>
                  <a:lnTo>
                    <a:pt x="112" y="436"/>
                  </a:lnTo>
                  <a:lnTo>
                    <a:pt x="117" y="435"/>
                  </a:lnTo>
                  <a:lnTo>
                    <a:pt x="118" y="433"/>
                  </a:lnTo>
                  <a:lnTo>
                    <a:pt x="118" y="432"/>
                  </a:lnTo>
                  <a:lnTo>
                    <a:pt x="118" y="430"/>
                  </a:lnTo>
                  <a:lnTo>
                    <a:pt x="118" y="428"/>
                  </a:lnTo>
                  <a:lnTo>
                    <a:pt x="118" y="427"/>
                  </a:lnTo>
                  <a:lnTo>
                    <a:pt x="118" y="425"/>
                  </a:lnTo>
                  <a:lnTo>
                    <a:pt x="118" y="423"/>
                  </a:lnTo>
                  <a:lnTo>
                    <a:pt x="118" y="422"/>
                  </a:lnTo>
                  <a:lnTo>
                    <a:pt x="119" y="418"/>
                  </a:lnTo>
                  <a:lnTo>
                    <a:pt x="119" y="415"/>
                  </a:lnTo>
                  <a:lnTo>
                    <a:pt x="120" y="411"/>
                  </a:lnTo>
                  <a:lnTo>
                    <a:pt x="120" y="407"/>
                  </a:lnTo>
                  <a:lnTo>
                    <a:pt x="120" y="404"/>
                  </a:lnTo>
                  <a:lnTo>
                    <a:pt x="121" y="400"/>
                  </a:lnTo>
                  <a:lnTo>
                    <a:pt x="121" y="397"/>
                  </a:lnTo>
                  <a:lnTo>
                    <a:pt x="121" y="393"/>
                  </a:lnTo>
                  <a:lnTo>
                    <a:pt x="121" y="390"/>
                  </a:lnTo>
                  <a:lnTo>
                    <a:pt x="121" y="386"/>
                  </a:lnTo>
                  <a:lnTo>
                    <a:pt x="121" y="382"/>
                  </a:lnTo>
                  <a:lnTo>
                    <a:pt x="121" y="379"/>
                  </a:lnTo>
                  <a:lnTo>
                    <a:pt x="121" y="375"/>
                  </a:lnTo>
                  <a:lnTo>
                    <a:pt x="121" y="372"/>
                  </a:lnTo>
                  <a:lnTo>
                    <a:pt x="121" y="369"/>
                  </a:lnTo>
                  <a:lnTo>
                    <a:pt x="121" y="366"/>
                  </a:lnTo>
                  <a:lnTo>
                    <a:pt x="122" y="366"/>
                  </a:lnTo>
                  <a:lnTo>
                    <a:pt x="124" y="366"/>
                  </a:lnTo>
                  <a:lnTo>
                    <a:pt x="126" y="365"/>
                  </a:lnTo>
                  <a:lnTo>
                    <a:pt x="128" y="365"/>
                  </a:lnTo>
                  <a:lnTo>
                    <a:pt x="129" y="365"/>
                  </a:lnTo>
                  <a:lnTo>
                    <a:pt x="131" y="365"/>
                  </a:lnTo>
                  <a:lnTo>
                    <a:pt x="132" y="366"/>
                  </a:lnTo>
                  <a:lnTo>
                    <a:pt x="133" y="368"/>
                  </a:lnTo>
                  <a:lnTo>
                    <a:pt x="134" y="369"/>
                  </a:lnTo>
                  <a:lnTo>
                    <a:pt x="135" y="370"/>
                  </a:lnTo>
                  <a:lnTo>
                    <a:pt x="136" y="370"/>
                  </a:lnTo>
                  <a:lnTo>
                    <a:pt x="137" y="370"/>
                  </a:lnTo>
                  <a:lnTo>
                    <a:pt x="138" y="371"/>
                  </a:lnTo>
                  <a:lnTo>
                    <a:pt x="139" y="371"/>
                  </a:lnTo>
                  <a:lnTo>
                    <a:pt x="141" y="371"/>
                  </a:lnTo>
                  <a:lnTo>
                    <a:pt x="142" y="373"/>
                  </a:lnTo>
                  <a:lnTo>
                    <a:pt x="140" y="376"/>
                  </a:lnTo>
                  <a:lnTo>
                    <a:pt x="137" y="380"/>
                  </a:lnTo>
                  <a:lnTo>
                    <a:pt x="133" y="383"/>
                  </a:lnTo>
                  <a:lnTo>
                    <a:pt x="130" y="386"/>
                  </a:lnTo>
                  <a:lnTo>
                    <a:pt x="128" y="389"/>
                  </a:lnTo>
                  <a:lnTo>
                    <a:pt x="126" y="393"/>
                  </a:lnTo>
                  <a:lnTo>
                    <a:pt x="126" y="397"/>
                  </a:lnTo>
                  <a:lnTo>
                    <a:pt x="129" y="402"/>
                  </a:lnTo>
                  <a:lnTo>
                    <a:pt x="129" y="410"/>
                  </a:lnTo>
                  <a:lnTo>
                    <a:pt x="133" y="412"/>
                  </a:lnTo>
                  <a:lnTo>
                    <a:pt x="137" y="414"/>
                  </a:lnTo>
                  <a:lnTo>
                    <a:pt x="142" y="416"/>
                  </a:lnTo>
                  <a:lnTo>
                    <a:pt x="146" y="418"/>
                  </a:lnTo>
                  <a:lnTo>
                    <a:pt x="151" y="419"/>
                  </a:lnTo>
                  <a:lnTo>
                    <a:pt x="155" y="421"/>
                  </a:lnTo>
                  <a:lnTo>
                    <a:pt x="159" y="422"/>
                  </a:lnTo>
                  <a:lnTo>
                    <a:pt x="164" y="424"/>
                  </a:lnTo>
                  <a:lnTo>
                    <a:pt x="168" y="420"/>
                  </a:lnTo>
                  <a:lnTo>
                    <a:pt x="171" y="415"/>
                  </a:lnTo>
                  <a:lnTo>
                    <a:pt x="175" y="411"/>
                  </a:lnTo>
                  <a:lnTo>
                    <a:pt x="179" y="406"/>
                  </a:lnTo>
                  <a:lnTo>
                    <a:pt x="182" y="402"/>
                  </a:lnTo>
                  <a:lnTo>
                    <a:pt x="185" y="397"/>
                  </a:lnTo>
                  <a:lnTo>
                    <a:pt x="189" y="392"/>
                  </a:lnTo>
                  <a:lnTo>
                    <a:pt x="192" y="387"/>
                  </a:lnTo>
                  <a:lnTo>
                    <a:pt x="207" y="397"/>
                  </a:lnTo>
                  <a:lnTo>
                    <a:pt x="205" y="401"/>
                  </a:lnTo>
                  <a:lnTo>
                    <a:pt x="202" y="404"/>
                  </a:lnTo>
                  <a:lnTo>
                    <a:pt x="199" y="407"/>
                  </a:lnTo>
                  <a:lnTo>
                    <a:pt x="196" y="411"/>
                  </a:lnTo>
                  <a:lnTo>
                    <a:pt x="193" y="414"/>
                  </a:lnTo>
                  <a:lnTo>
                    <a:pt x="191" y="418"/>
                  </a:lnTo>
                  <a:lnTo>
                    <a:pt x="190" y="422"/>
                  </a:lnTo>
                  <a:lnTo>
                    <a:pt x="190" y="427"/>
                  </a:lnTo>
                  <a:lnTo>
                    <a:pt x="192" y="428"/>
                  </a:lnTo>
                  <a:lnTo>
                    <a:pt x="195" y="430"/>
                  </a:lnTo>
                  <a:lnTo>
                    <a:pt x="197" y="431"/>
                  </a:lnTo>
                  <a:lnTo>
                    <a:pt x="199" y="433"/>
                  </a:lnTo>
                  <a:lnTo>
                    <a:pt x="202" y="434"/>
                  </a:lnTo>
                  <a:lnTo>
                    <a:pt x="204" y="436"/>
                  </a:lnTo>
                  <a:lnTo>
                    <a:pt x="207" y="437"/>
                  </a:lnTo>
                  <a:lnTo>
                    <a:pt x="209" y="439"/>
                  </a:lnTo>
                  <a:lnTo>
                    <a:pt x="211" y="439"/>
                  </a:lnTo>
                  <a:lnTo>
                    <a:pt x="213" y="438"/>
                  </a:lnTo>
                  <a:lnTo>
                    <a:pt x="214" y="437"/>
                  </a:lnTo>
                  <a:lnTo>
                    <a:pt x="215" y="436"/>
                  </a:lnTo>
                  <a:lnTo>
                    <a:pt x="216" y="434"/>
                  </a:lnTo>
                  <a:lnTo>
                    <a:pt x="217" y="433"/>
                  </a:lnTo>
                  <a:lnTo>
                    <a:pt x="218" y="431"/>
                  </a:lnTo>
                  <a:lnTo>
                    <a:pt x="219" y="431"/>
                  </a:lnTo>
                  <a:lnTo>
                    <a:pt x="222" y="428"/>
                  </a:lnTo>
                  <a:lnTo>
                    <a:pt x="224" y="425"/>
                  </a:lnTo>
                  <a:lnTo>
                    <a:pt x="227" y="422"/>
                  </a:lnTo>
                  <a:lnTo>
                    <a:pt x="229" y="419"/>
                  </a:lnTo>
                  <a:lnTo>
                    <a:pt x="232" y="416"/>
                  </a:lnTo>
                  <a:lnTo>
                    <a:pt x="234" y="413"/>
                  </a:lnTo>
                  <a:lnTo>
                    <a:pt x="236" y="410"/>
                  </a:lnTo>
                  <a:lnTo>
                    <a:pt x="239" y="407"/>
                  </a:lnTo>
                  <a:lnTo>
                    <a:pt x="241" y="405"/>
                  </a:lnTo>
                  <a:lnTo>
                    <a:pt x="243" y="402"/>
                  </a:lnTo>
                  <a:lnTo>
                    <a:pt x="246" y="399"/>
                  </a:lnTo>
                  <a:lnTo>
                    <a:pt x="248" y="396"/>
                  </a:lnTo>
                  <a:lnTo>
                    <a:pt x="250" y="393"/>
                  </a:lnTo>
                  <a:lnTo>
                    <a:pt x="253" y="390"/>
                  </a:lnTo>
                  <a:lnTo>
                    <a:pt x="255" y="386"/>
                  </a:lnTo>
                  <a:lnTo>
                    <a:pt x="258" y="383"/>
                  </a:lnTo>
                  <a:lnTo>
                    <a:pt x="258" y="381"/>
                  </a:lnTo>
                  <a:lnTo>
                    <a:pt x="258" y="380"/>
                  </a:lnTo>
                  <a:lnTo>
                    <a:pt x="258" y="378"/>
                  </a:lnTo>
                  <a:lnTo>
                    <a:pt x="257" y="376"/>
                  </a:lnTo>
                  <a:lnTo>
                    <a:pt x="257" y="375"/>
                  </a:lnTo>
                  <a:lnTo>
                    <a:pt x="256" y="373"/>
                  </a:lnTo>
                  <a:lnTo>
                    <a:pt x="255" y="372"/>
                  </a:lnTo>
                  <a:lnTo>
                    <a:pt x="254" y="371"/>
                  </a:lnTo>
                  <a:lnTo>
                    <a:pt x="252" y="370"/>
                  </a:lnTo>
                  <a:lnTo>
                    <a:pt x="249" y="369"/>
                  </a:lnTo>
                  <a:lnTo>
                    <a:pt x="247" y="367"/>
                  </a:lnTo>
                  <a:lnTo>
                    <a:pt x="245" y="366"/>
                  </a:lnTo>
                  <a:lnTo>
                    <a:pt x="242" y="364"/>
                  </a:lnTo>
                  <a:lnTo>
                    <a:pt x="240" y="363"/>
                  </a:lnTo>
                  <a:lnTo>
                    <a:pt x="237" y="362"/>
                  </a:lnTo>
                  <a:lnTo>
                    <a:pt x="234" y="362"/>
                  </a:lnTo>
                  <a:lnTo>
                    <a:pt x="232" y="364"/>
                  </a:lnTo>
                  <a:lnTo>
                    <a:pt x="231" y="366"/>
                  </a:lnTo>
                  <a:lnTo>
                    <a:pt x="229" y="368"/>
                  </a:lnTo>
                  <a:lnTo>
                    <a:pt x="228" y="371"/>
                  </a:lnTo>
                  <a:lnTo>
                    <a:pt x="227" y="372"/>
                  </a:lnTo>
                  <a:lnTo>
                    <a:pt x="225" y="374"/>
                  </a:lnTo>
                  <a:lnTo>
                    <a:pt x="223" y="376"/>
                  </a:lnTo>
                  <a:lnTo>
                    <a:pt x="221" y="378"/>
                  </a:lnTo>
                  <a:lnTo>
                    <a:pt x="220" y="376"/>
                  </a:lnTo>
                  <a:lnTo>
                    <a:pt x="218" y="374"/>
                  </a:lnTo>
                  <a:lnTo>
                    <a:pt x="217" y="373"/>
                  </a:lnTo>
                  <a:lnTo>
                    <a:pt x="215" y="371"/>
                  </a:lnTo>
                  <a:lnTo>
                    <a:pt x="213" y="370"/>
                  </a:lnTo>
                  <a:lnTo>
                    <a:pt x="212" y="368"/>
                  </a:lnTo>
                  <a:lnTo>
                    <a:pt x="210" y="366"/>
                  </a:lnTo>
                  <a:lnTo>
                    <a:pt x="209" y="364"/>
                  </a:lnTo>
                  <a:lnTo>
                    <a:pt x="210" y="361"/>
                  </a:lnTo>
                  <a:lnTo>
                    <a:pt x="211" y="359"/>
                  </a:lnTo>
                  <a:lnTo>
                    <a:pt x="213" y="357"/>
                  </a:lnTo>
                  <a:lnTo>
                    <a:pt x="214" y="355"/>
                  </a:lnTo>
                  <a:lnTo>
                    <a:pt x="215" y="353"/>
                  </a:lnTo>
                  <a:lnTo>
                    <a:pt x="217" y="351"/>
                  </a:lnTo>
                  <a:lnTo>
                    <a:pt x="218" y="349"/>
                  </a:lnTo>
                  <a:lnTo>
                    <a:pt x="219" y="346"/>
                  </a:lnTo>
                  <a:lnTo>
                    <a:pt x="220" y="343"/>
                  </a:lnTo>
                  <a:lnTo>
                    <a:pt x="222" y="340"/>
                  </a:lnTo>
                  <a:lnTo>
                    <a:pt x="223" y="337"/>
                  </a:lnTo>
                  <a:lnTo>
                    <a:pt x="225" y="335"/>
                  </a:lnTo>
                  <a:lnTo>
                    <a:pt x="227" y="332"/>
                  </a:lnTo>
                  <a:lnTo>
                    <a:pt x="229" y="330"/>
                  </a:lnTo>
                  <a:lnTo>
                    <a:pt x="231" y="327"/>
                  </a:lnTo>
                  <a:lnTo>
                    <a:pt x="233" y="324"/>
                  </a:lnTo>
                  <a:lnTo>
                    <a:pt x="231" y="308"/>
                  </a:lnTo>
                  <a:lnTo>
                    <a:pt x="200" y="297"/>
                  </a:lnTo>
                  <a:lnTo>
                    <a:pt x="199" y="297"/>
                  </a:lnTo>
                  <a:lnTo>
                    <a:pt x="198" y="298"/>
                  </a:lnTo>
                  <a:lnTo>
                    <a:pt x="198" y="299"/>
                  </a:lnTo>
                  <a:lnTo>
                    <a:pt x="197" y="301"/>
                  </a:lnTo>
                  <a:lnTo>
                    <a:pt x="196" y="302"/>
                  </a:lnTo>
                  <a:lnTo>
                    <a:pt x="196" y="303"/>
                  </a:lnTo>
                  <a:lnTo>
                    <a:pt x="195" y="304"/>
                  </a:lnTo>
                  <a:lnTo>
                    <a:pt x="195" y="305"/>
                  </a:lnTo>
                  <a:lnTo>
                    <a:pt x="193" y="307"/>
                  </a:lnTo>
                  <a:lnTo>
                    <a:pt x="191" y="309"/>
                  </a:lnTo>
                  <a:lnTo>
                    <a:pt x="189" y="311"/>
                  </a:lnTo>
                  <a:lnTo>
                    <a:pt x="188" y="313"/>
                  </a:lnTo>
                  <a:lnTo>
                    <a:pt x="186" y="315"/>
                  </a:lnTo>
                  <a:lnTo>
                    <a:pt x="185" y="317"/>
                  </a:lnTo>
                  <a:lnTo>
                    <a:pt x="183" y="319"/>
                  </a:lnTo>
                  <a:lnTo>
                    <a:pt x="181" y="321"/>
                  </a:lnTo>
                  <a:lnTo>
                    <a:pt x="177" y="319"/>
                  </a:lnTo>
                  <a:lnTo>
                    <a:pt x="174" y="315"/>
                  </a:lnTo>
                  <a:lnTo>
                    <a:pt x="174" y="312"/>
                  </a:lnTo>
                  <a:lnTo>
                    <a:pt x="175" y="307"/>
                  </a:lnTo>
                  <a:lnTo>
                    <a:pt x="177" y="303"/>
                  </a:lnTo>
                  <a:lnTo>
                    <a:pt x="178" y="298"/>
                  </a:lnTo>
                  <a:lnTo>
                    <a:pt x="180" y="294"/>
                  </a:lnTo>
                  <a:lnTo>
                    <a:pt x="180" y="289"/>
                  </a:lnTo>
                  <a:lnTo>
                    <a:pt x="181" y="290"/>
                  </a:lnTo>
                  <a:lnTo>
                    <a:pt x="182" y="290"/>
                  </a:lnTo>
                  <a:lnTo>
                    <a:pt x="183" y="291"/>
                  </a:lnTo>
                  <a:lnTo>
                    <a:pt x="185" y="291"/>
                  </a:lnTo>
                  <a:lnTo>
                    <a:pt x="186" y="291"/>
                  </a:lnTo>
                  <a:lnTo>
                    <a:pt x="187" y="291"/>
                  </a:lnTo>
                  <a:lnTo>
                    <a:pt x="189" y="291"/>
                  </a:lnTo>
                  <a:lnTo>
                    <a:pt x="190" y="291"/>
                  </a:lnTo>
                  <a:lnTo>
                    <a:pt x="194" y="287"/>
                  </a:lnTo>
                  <a:lnTo>
                    <a:pt x="198" y="282"/>
                  </a:lnTo>
                  <a:lnTo>
                    <a:pt x="201" y="277"/>
                  </a:lnTo>
                  <a:lnTo>
                    <a:pt x="205" y="273"/>
                  </a:lnTo>
                  <a:lnTo>
                    <a:pt x="209" y="268"/>
                  </a:lnTo>
                  <a:lnTo>
                    <a:pt x="213" y="263"/>
                  </a:lnTo>
                  <a:lnTo>
                    <a:pt x="217" y="259"/>
                  </a:lnTo>
                  <a:lnTo>
                    <a:pt x="220" y="254"/>
                  </a:lnTo>
                  <a:lnTo>
                    <a:pt x="218" y="251"/>
                  </a:lnTo>
                  <a:lnTo>
                    <a:pt x="218" y="248"/>
                  </a:lnTo>
                  <a:lnTo>
                    <a:pt x="218" y="246"/>
                  </a:lnTo>
                  <a:lnTo>
                    <a:pt x="217" y="243"/>
                  </a:lnTo>
                  <a:lnTo>
                    <a:pt x="218" y="240"/>
                  </a:lnTo>
                  <a:lnTo>
                    <a:pt x="218" y="238"/>
                  </a:lnTo>
                  <a:lnTo>
                    <a:pt x="218" y="235"/>
                  </a:lnTo>
                  <a:lnTo>
                    <a:pt x="219" y="232"/>
                  </a:lnTo>
                  <a:lnTo>
                    <a:pt x="220" y="230"/>
                  </a:lnTo>
                  <a:lnTo>
                    <a:pt x="221" y="227"/>
                  </a:lnTo>
                  <a:lnTo>
                    <a:pt x="223" y="224"/>
                  </a:lnTo>
                  <a:lnTo>
                    <a:pt x="224" y="222"/>
                  </a:lnTo>
                  <a:lnTo>
                    <a:pt x="225" y="219"/>
                  </a:lnTo>
                  <a:lnTo>
                    <a:pt x="226" y="216"/>
                  </a:lnTo>
                  <a:lnTo>
                    <a:pt x="226" y="214"/>
                  </a:lnTo>
                  <a:lnTo>
                    <a:pt x="226" y="211"/>
                  </a:lnTo>
                  <a:lnTo>
                    <a:pt x="228" y="206"/>
                  </a:lnTo>
                  <a:lnTo>
                    <a:pt x="229" y="201"/>
                  </a:lnTo>
                  <a:lnTo>
                    <a:pt x="231" y="196"/>
                  </a:lnTo>
                  <a:lnTo>
                    <a:pt x="232" y="191"/>
                  </a:lnTo>
                  <a:lnTo>
                    <a:pt x="233" y="186"/>
                  </a:lnTo>
                  <a:lnTo>
                    <a:pt x="234" y="181"/>
                  </a:lnTo>
                  <a:lnTo>
                    <a:pt x="235" y="176"/>
                  </a:lnTo>
                  <a:lnTo>
                    <a:pt x="236" y="170"/>
                  </a:lnTo>
                  <a:lnTo>
                    <a:pt x="238" y="165"/>
                  </a:lnTo>
                  <a:lnTo>
                    <a:pt x="239" y="160"/>
                  </a:lnTo>
                  <a:lnTo>
                    <a:pt x="240" y="154"/>
                  </a:lnTo>
                  <a:lnTo>
                    <a:pt x="241" y="149"/>
                  </a:lnTo>
                  <a:lnTo>
                    <a:pt x="241" y="144"/>
                  </a:lnTo>
                  <a:lnTo>
                    <a:pt x="242" y="138"/>
                  </a:lnTo>
                  <a:lnTo>
                    <a:pt x="243" y="133"/>
                  </a:lnTo>
                  <a:lnTo>
                    <a:pt x="244" y="128"/>
                  </a:lnTo>
                  <a:lnTo>
                    <a:pt x="244" y="123"/>
                  </a:lnTo>
                  <a:lnTo>
                    <a:pt x="245" y="118"/>
                  </a:lnTo>
                  <a:lnTo>
                    <a:pt x="246" y="112"/>
                  </a:lnTo>
                  <a:lnTo>
                    <a:pt x="246" y="107"/>
                  </a:lnTo>
                  <a:lnTo>
                    <a:pt x="247" y="102"/>
                  </a:lnTo>
                  <a:lnTo>
                    <a:pt x="247" y="96"/>
                  </a:lnTo>
                  <a:lnTo>
                    <a:pt x="248" y="91"/>
                  </a:lnTo>
                  <a:lnTo>
                    <a:pt x="248" y="86"/>
                  </a:lnTo>
                  <a:lnTo>
                    <a:pt x="248" y="80"/>
                  </a:lnTo>
                  <a:lnTo>
                    <a:pt x="249" y="75"/>
                  </a:lnTo>
                  <a:lnTo>
                    <a:pt x="249" y="70"/>
                  </a:lnTo>
                  <a:lnTo>
                    <a:pt x="249" y="64"/>
                  </a:lnTo>
                  <a:lnTo>
                    <a:pt x="249" y="59"/>
                  </a:lnTo>
                  <a:lnTo>
                    <a:pt x="249" y="54"/>
                  </a:lnTo>
                  <a:lnTo>
                    <a:pt x="249" y="48"/>
                  </a:lnTo>
                  <a:lnTo>
                    <a:pt x="249" y="43"/>
                  </a:lnTo>
                  <a:lnTo>
                    <a:pt x="249" y="41"/>
                  </a:lnTo>
                  <a:lnTo>
                    <a:pt x="249" y="40"/>
                  </a:lnTo>
                  <a:lnTo>
                    <a:pt x="249" y="37"/>
                  </a:lnTo>
                  <a:lnTo>
                    <a:pt x="249" y="34"/>
                  </a:lnTo>
                  <a:lnTo>
                    <a:pt x="249" y="32"/>
                  </a:lnTo>
                  <a:lnTo>
                    <a:pt x="249" y="29"/>
                  </a:lnTo>
                  <a:lnTo>
                    <a:pt x="248" y="26"/>
                  </a:lnTo>
                  <a:lnTo>
                    <a:pt x="248" y="23"/>
                  </a:lnTo>
                  <a:lnTo>
                    <a:pt x="248" y="20"/>
                  </a:lnTo>
                  <a:lnTo>
                    <a:pt x="248" y="17"/>
                  </a:lnTo>
                  <a:lnTo>
                    <a:pt x="247" y="15"/>
                  </a:lnTo>
                  <a:lnTo>
                    <a:pt x="247" y="12"/>
                  </a:lnTo>
                  <a:lnTo>
                    <a:pt x="247" y="9"/>
                  </a:lnTo>
                  <a:lnTo>
                    <a:pt x="246" y="6"/>
                  </a:lnTo>
                  <a:lnTo>
                    <a:pt x="246" y="3"/>
                  </a:lnTo>
                  <a:lnTo>
                    <a:pt x="246" y="0"/>
                  </a:lnTo>
                  <a:lnTo>
                    <a:pt x="248" y="5"/>
                  </a:lnTo>
                  <a:lnTo>
                    <a:pt x="250" y="10"/>
                  </a:lnTo>
                  <a:lnTo>
                    <a:pt x="251" y="15"/>
                  </a:lnTo>
                  <a:lnTo>
                    <a:pt x="253" y="20"/>
                  </a:lnTo>
                  <a:lnTo>
                    <a:pt x="255" y="25"/>
                  </a:lnTo>
                  <a:lnTo>
                    <a:pt x="256" y="30"/>
                  </a:lnTo>
                  <a:lnTo>
                    <a:pt x="258" y="35"/>
                  </a:lnTo>
                  <a:lnTo>
                    <a:pt x="259" y="40"/>
                  </a:lnTo>
                  <a:lnTo>
                    <a:pt x="261" y="44"/>
                  </a:lnTo>
                  <a:lnTo>
                    <a:pt x="262" y="49"/>
                  </a:lnTo>
                  <a:lnTo>
                    <a:pt x="264" y="54"/>
                  </a:lnTo>
                  <a:lnTo>
                    <a:pt x="265" y="59"/>
                  </a:lnTo>
                  <a:lnTo>
                    <a:pt x="266" y="64"/>
                  </a:lnTo>
                  <a:lnTo>
                    <a:pt x="267" y="70"/>
                  </a:lnTo>
                  <a:lnTo>
                    <a:pt x="268" y="75"/>
                  </a:lnTo>
                  <a:lnTo>
                    <a:pt x="270" y="80"/>
                  </a:lnTo>
                  <a:lnTo>
                    <a:pt x="271" y="85"/>
                  </a:lnTo>
                  <a:lnTo>
                    <a:pt x="272" y="90"/>
                  </a:lnTo>
                  <a:lnTo>
                    <a:pt x="273" y="96"/>
                  </a:lnTo>
                  <a:lnTo>
                    <a:pt x="274" y="101"/>
                  </a:lnTo>
                  <a:lnTo>
                    <a:pt x="275" y="106"/>
                  </a:lnTo>
                  <a:lnTo>
                    <a:pt x="276" y="112"/>
                  </a:lnTo>
                  <a:lnTo>
                    <a:pt x="277" y="117"/>
                  </a:lnTo>
                  <a:lnTo>
                    <a:pt x="278" y="122"/>
                  </a:lnTo>
                  <a:lnTo>
                    <a:pt x="278" y="126"/>
                  </a:lnTo>
                  <a:lnTo>
                    <a:pt x="279" y="132"/>
                  </a:lnTo>
                  <a:lnTo>
                    <a:pt x="280" y="137"/>
                  </a:lnTo>
                  <a:lnTo>
                    <a:pt x="280" y="143"/>
                  </a:lnTo>
                  <a:lnTo>
                    <a:pt x="281" y="148"/>
                  </a:lnTo>
                  <a:lnTo>
                    <a:pt x="281" y="153"/>
                  </a:lnTo>
                  <a:lnTo>
                    <a:pt x="282" y="159"/>
                  </a:lnTo>
                  <a:lnTo>
                    <a:pt x="282" y="164"/>
                  </a:lnTo>
                </a:path>
              </a:pathLst>
            </a:custGeom>
            <a:solidFill>
              <a:srgbClr val="FFFFFF"/>
            </a:solidFill>
            <a:ln w="12700" cap="rnd">
              <a:solidFill>
                <a:schemeClr val="tx1"/>
              </a:solidFill>
              <a:round/>
              <a:headEnd/>
              <a:tailEnd/>
            </a:ln>
          </p:spPr>
          <p:txBody>
            <a:bodyPr/>
            <a:lstStyle/>
            <a:p>
              <a:endParaRPr lang="en-US"/>
            </a:p>
          </p:txBody>
        </p:sp>
        <p:sp>
          <p:nvSpPr>
            <p:cNvPr id="5527718" name="Freeform 49"/>
            <p:cNvSpPr>
              <a:spLocks/>
            </p:cNvSpPr>
            <p:nvPr/>
          </p:nvSpPr>
          <p:spPr bwMode="auto">
            <a:xfrm>
              <a:off x="1046" y="3289"/>
              <a:ext cx="17" cy="45"/>
            </a:xfrm>
            <a:custGeom>
              <a:avLst/>
              <a:gdLst>
                <a:gd name="T0" fmla="*/ 16 w 17"/>
                <a:gd name="T1" fmla="*/ 39 h 45"/>
                <a:gd name="T2" fmla="*/ 16 w 17"/>
                <a:gd name="T3" fmla="*/ 40 h 45"/>
                <a:gd name="T4" fmla="*/ 13 w 17"/>
                <a:gd name="T5" fmla="*/ 41 h 45"/>
                <a:gd name="T6" fmla="*/ 13 w 17"/>
                <a:gd name="T7" fmla="*/ 43 h 45"/>
                <a:gd name="T8" fmla="*/ 11 w 17"/>
                <a:gd name="T9" fmla="*/ 44 h 45"/>
                <a:gd name="T10" fmla="*/ 9 w 17"/>
                <a:gd name="T11" fmla="*/ 40 h 45"/>
                <a:gd name="T12" fmla="*/ 9 w 17"/>
                <a:gd name="T13" fmla="*/ 36 h 45"/>
                <a:gd name="T14" fmla="*/ 6 w 17"/>
                <a:gd name="T15" fmla="*/ 32 h 45"/>
                <a:gd name="T16" fmla="*/ 6 w 17"/>
                <a:gd name="T17" fmla="*/ 27 h 45"/>
                <a:gd name="T18" fmla="*/ 4 w 17"/>
                <a:gd name="T19" fmla="*/ 23 h 45"/>
                <a:gd name="T20" fmla="*/ 4 w 17"/>
                <a:gd name="T21" fmla="*/ 18 h 45"/>
                <a:gd name="T22" fmla="*/ 2 w 17"/>
                <a:gd name="T23" fmla="*/ 15 h 45"/>
                <a:gd name="T24" fmla="*/ 0 w 17"/>
                <a:gd name="T25" fmla="*/ 11 h 45"/>
                <a:gd name="T26" fmla="*/ 2 w 17"/>
                <a:gd name="T27" fmla="*/ 10 h 45"/>
                <a:gd name="T28" fmla="*/ 2 w 17"/>
                <a:gd name="T29" fmla="*/ 8 h 45"/>
                <a:gd name="T30" fmla="*/ 4 w 17"/>
                <a:gd name="T31" fmla="*/ 6 h 45"/>
                <a:gd name="T32" fmla="*/ 4 w 17"/>
                <a:gd name="T33" fmla="*/ 5 h 45"/>
                <a:gd name="T34" fmla="*/ 6 w 17"/>
                <a:gd name="T35" fmla="*/ 4 h 45"/>
                <a:gd name="T36" fmla="*/ 9 w 17"/>
                <a:gd name="T37" fmla="*/ 3 h 45"/>
                <a:gd name="T38" fmla="*/ 11 w 17"/>
                <a:gd name="T39" fmla="*/ 2 h 45"/>
                <a:gd name="T40" fmla="*/ 13 w 17"/>
                <a:gd name="T41" fmla="*/ 0 h 45"/>
                <a:gd name="T42" fmla="*/ 13 w 17"/>
                <a:gd name="T43" fmla="*/ 3 h 45"/>
                <a:gd name="T44" fmla="*/ 13 w 17"/>
                <a:gd name="T45" fmla="*/ 5 h 45"/>
                <a:gd name="T46" fmla="*/ 13 w 17"/>
                <a:gd name="T47" fmla="*/ 8 h 45"/>
                <a:gd name="T48" fmla="*/ 13 w 17"/>
                <a:gd name="T49" fmla="*/ 10 h 45"/>
                <a:gd name="T50" fmla="*/ 13 w 17"/>
                <a:gd name="T51" fmla="*/ 12 h 45"/>
                <a:gd name="T52" fmla="*/ 13 w 17"/>
                <a:gd name="T53" fmla="*/ 15 h 45"/>
                <a:gd name="T54" fmla="*/ 13 w 17"/>
                <a:gd name="T55" fmla="*/ 18 h 45"/>
                <a:gd name="T56" fmla="*/ 13 w 17"/>
                <a:gd name="T57" fmla="*/ 19 h 45"/>
                <a:gd name="T58" fmla="*/ 13 w 17"/>
                <a:gd name="T59" fmla="*/ 22 h 45"/>
                <a:gd name="T60" fmla="*/ 13 w 17"/>
                <a:gd name="T61" fmla="*/ 25 h 45"/>
                <a:gd name="T62" fmla="*/ 13 w 17"/>
                <a:gd name="T63" fmla="*/ 27 h 45"/>
                <a:gd name="T64" fmla="*/ 13 w 17"/>
                <a:gd name="T65" fmla="*/ 29 h 45"/>
                <a:gd name="T66" fmla="*/ 13 w 17"/>
                <a:gd name="T67" fmla="*/ 32 h 45"/>
                <a:gd name="T68" fmla="*/ 13 w 17"/>
                <a:gd name="T69" fmla="*/ 33 h 45"/>
                <a:gd name="T70" fmla="*/ 13 w 17"/>
                <a:gd name="T71" fmla="*/ 36 h 45"/>
                <a:gd name="T72" fmla="*/ 16 w 17"/>
                <a:gd name="T73" fmla="*/ 39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45"/>
                <a:gd name="T113" fmla="*/ 17 w 17"/>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45">
                  <a:moveTo>
                    <a:pt x="16" y="39"/>
                  </a:moveTo>
                  <a:lnTo>
                    <a:pt x="16" y="40"/>
                  </a:lnTo>
                  <a:lnTo>
                    <a:pt x="13" y="41"/>
                  </a:lnTo>
                  <a:lnTo>
                    <a:pt x="13" y="43"/>
                  </a:lnTo>
                  <a:lnTo>
                    <a:pt x="11" y="44"/>
                  </a:lnTo>
                  <a:lnTo>
                    <a:pt x="9" y="40"/>
                  </a:lnTo>
                  <a:lnTo>
                    <a:pt x="9" y="36"/>
                  </a:lnTo>
                  <a:lnTo>
                    <a:pt x="6" y="32"/>
                  </a:lnTo>
                  <a:lnTo>
                    <a:pt x="6" y="27"/>
                  </a:lnTo>
                  <a:lnTo>
                    <a:pt x="4" y="23"/>
                  </a:lnTo>
                  <a:lnTo>
                    <a:pt x="4" y="18"/>
                  </a:lnTo>
                  <a:lnTo>
                    <a:pt x="2" y="15"/>
                  </a:lnTo>
                  <a:lnTo>
                    <a:pt x="0" y="11"/>
                  </a:lnTo>
                  <a:lnTo>
                    <a:pt x="2" y="10"/>
                  </a:lnTo>
                  <a:lnTo>
                    <a:pt x="2" y="8"/>
                  </a:lnTo>
                  <a:lnTo>
                    <a:pt x="4" y="6"/>
                  </a:lnTo>
                  <a:lnTo>
                    <a:pt x="4" y="5"/>
                  </a:lnTo>
                  <a:lnTo>
                    <a:pt x="6" y="4"/>
                  </a:lnTo>
                  <a:lnTo>
                    <a:pt x="9" y="3"/>
                  </a:lnTo>
                  <a:lnTo>
                    <a:pt x="11" y="2"/>
                  </a:lnTo>
                  <a:lnTo>
                    <a:pt x="13" y="0"/>
                  </a:lnTo>
                  <a:lnTo>
                    <a:pt x="13" y="3"/>
                  </a:lnTo>
                  <a:lnTo>
                    <a:pt x="13" y="5"/>
                  </a:lnTo>
                  <a:lnTo>
                    <a:pt x="13" y="8"/>
                  </a:lnTo>
                  <a:lnTo>
                    <a:pt x="13" y="10"/>
                  </a:lnTo>
                  <a:lnTo>
                    <a:pt x="13" y="12"/>
                  </a:lnTo>
                  <a:lnTo>
                    <a:pt x="13" y="15"/>
                  </a:lnTo>
                  <a:lnTo>
                    <a:pt x="13" y="18"/>
                  </a:lnTo>
                  <a:lnTo>
                    <a:pt x="13" y="19"/>
                  </a:lnTo>
                  <a:lnTo>
                    <a:pt x="13" y="22"/>
                  </a:lnTo>
                  <a:lnTo>
                    <a:pt x="13" y="25"/>
                  </a:lnTo>
                  <a:lnTo>
                    <a:pt x="13" y="27"/>
                  </a:lnTo>
                  <a:lnTo>
                    <a:pt x="13" y="29"/>
                  </a:lnTo>
                  <a:lnTo>
                    <a:pt x="13" y="32"/>
                  </a:lnTo>
                  <a:lnTo>
                    <a:pt x="13" y="33"/>
                  </a:lnTo>
                  <a:lnTo>
                    <a:pt x="13" y="36"/>
                  </a:lnTo>
                  <a:lnTo>
                    <a:pt x="16" y="39"/>
                  </a:lnTo>
                </a:path>
              </a:pathLst>
            </a:custGeom>
            <a:solidFill>
              <a:srgbClr val="FFFFFF"/>
            </a:solidFill>
            <a:ln w="9525">
              <a:noFill/>
              <a:miter lim="800000"/>
              <a:headEnd/>
              <a:tailEnd/>
            </a:ln>
          </p:spPr>
          <p:txBody>
            <a:bodyPr/>
            <a:lstStyle/>
            <a:p>
              <a:endParaRPr lang="en-US"/>
            </a:p>
          </p:txBody>
        </p:sp>
        <p:sp>
          <p:nvSpPr>
            <p:cNvPr id="5527719" name="Freeform 50"/>
            <p:cNvSpPr>
              <a:spLocks/>
            </p:cNvSpPr>
            <p:nvPr/>
          </p:nvSpPr>
          <p:spPr bwMode="auto">
            <a:xfrm>
              <a:off x="1069" y="3303"/>
              <a:ext cx="17" cy="18"/>
            </a:xfrm>
            <a:custGeom>
              <a:avLst/>
              <a:gdLst>
                <a:gd name="T0" fmla="*/ 8 w 17"/>
                <a:gd name="T1" fmla="*/ 17 h 18"/>
                <a:gd name="T2" fmla="*/ 16 w 17"/>
                <a:gd name="T3" fmla="*/ 0 h 18"/>
                <a:gd name="T4" fmla="*/ 0 w 17"/>
                <a:gd name="T5" fmla="*/ 4 h 18"/>
                <a:gd name="T6" fmla="*/ 8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17"/>
                  </a:moveTo>
                  <a:lnTo>
                    <a:pt x="16" y="0"/>
                  </a:lnTo>
                  <a:lnTo>
                    <a:pt x="0" y="4"/>
                  </a:lnTo>
                  <a:lnTo>
                    <a:pt x="8" y="17"/>
                  </a:lnTo>
                </a:path>
              </a:pathLst>
            </a:custGeom>
            <a:solidFill>
              <a:srgbClr val="FFFFFF"/>
            </a:solidFill>
            <a:ln w="9525">
              <a:noFill/>
              <a:miter lim="800000"/>
              <a:headEnd/>
              <a:tailEnd/>
            </a:ln>
          </p:spPr>
          <p:txBody>
            <a:bodyPr/>
            <a:lstStyle/>
            <a:p>
              <a:endParaRPr lang="en-US"/>
            </a:p>
          </p:txBody>
        </p:sp>
        <p:sp>
          <p:nvSpPr>
            <p:cNvPr id="5527720" name="Freeform 51"/>
            <p:cNvSpPr>
              <a:spLocks/>
            </p:cNvSpPr>
            <p:nvPr/>
          </p:nvSpPr>
          <p:spPr bwMode="auto">
            <a:xfrm>
              <a:off x="1079" y="3321"/>
              <a:ext cx="17" cy="23"/>
            </a:xfrm>
            <a:custGeom>
              <a:avLst/>
              <a:gdLst>
                <a:gd name="T0" fmla="*/ 16 w 17"/>
                <a:gd name="T1" fmla="*/ 1 h 23"/>
                <a:gd name="T2" fmla="*/ 16 w 17"/>
                <a:gd name="T3" fmla="*/ 2 h 23"/>
                <a:gd name="T4" fmla="*/ 14 w 17"/>
                <a:gd name="T5" fmla="*/ 2 h 23"/>
                <a:gd name="T6" fmla="*/ 13 w 17"/>
                <a:gd name="T7" fmla="*/ 2 h 23"/>
                <a:gd name="T8" fmla="*/ 12 w 17"/>
                <a:gd name="T9" fmla="*/ 2 h 23"/>
                <a:gd name="T10" fmla="*/ 10 w 17"/>
                <a:gd name="T11" fmla="*/ 3 h 23"/>
                <a:gd name="T12" fmla="*/ 9 w 17"/>
                <a:gd name="T13" fmla="*/ 4 h 23"/>
                <a:gd name="T14" fmla="*/ 9 w 17"/>
                <a:gd name="T15" fmla="*/ 5 h 23"/>
                <a:gd name="T16" fmla="*/ 8 w 17"/>
                <a:gd name="T17" fmla="*/ 6 h 23"/>
                <a:gd name="T18" fmla="*/ 8 w 17"/>
                <a:gd name="T19" fmla="*/ 6 h 23"/>
                <a:gd name="T20" fmla="*/ 8 w 17"/>
                <a:gd name="T21" fmla="*/ 7 h 23"/>
                <a:gd name="T22" fmla="*/ 9 w 17"/>
                <a:gd name="T23" fmla="*/ 8 h 23"/>
                <a:gd name="T24" fmla="*/ 9 w 17"/>
                <a:gd name="T25" fmla="*/ 9 h 23"/>
                <a:gd name="T26" fmla="*/ 9 w 17"/>
                <a:gd name="T27" fmla="*/ 9 h 23"/>
                <a:gd name="T28" fmla="*/ 9 w 17"/>
                <a:gd name="T29" fmla="*/ 10 h 23"/>
                <a:gd name="T30" fmla="*/ 9 w 17"/>
                <a:gd name="T31" fmla="*/ 11 h 23"/>
                <a:gd name="T32" fmla="*/ 9 w 17"/>
                <a:gd name="T33" fmla="*/ 12 h 23"/>
                <a:gd name="T34" fmla="*/ 8 w 17"/>
                <a:gd name="T35" fmla="*/ 13 h 23"/>
                <a:gd name="T36" fmla="*/ 6 w 17"/>
                <a:gd name="T37" fmla="*/ 14 h 23"/>
                <a:gd name="T38" fmla="*/ 6 w 17"/>
                <a:gd name="T39" fmla="*/ 15 h 23"/>
                <a:gd name="T40" fmla="*/ 6 w 17"/>
                <a:gd name="T41" fmla="*/ 16 h 23"/>
                <a:gd name="T42" fmla="*/ 8 w 17"/>
                <a:gd name="T43" fmla="*/ 17 h 23"/>
                <a:gd name="T44" fmla="*/ 8 w 17"/>
                <a:gd name="T45" fmla="*/ 18 h 23"/>
                <a:gd name="T46" fmla="*/ 9 w 17"/>
                <a:gd name="T47" fmla="*/ 20 h 23"/>
                <a:gd name="T48" fmla="*/ 9 w 17"/>
                <a:gd name="T49" fmla="*/ 20 h 23"/>
                <a:gd name="T50" fmla="*/ 9 w 17"/>
                <a:gd name="T51" fmla="*/ 22 h 23"/>
                <a:gd name="T52" fmla="*/ 9 w 17"/>
                <a:gd name="T53" fmla="*/ 21 h 23"/>
                <a:gd name="T54" fmla="*/ 8 w 17"/>
                <a:gd name="T55" fmla="*/ 20 h 23"/>
                <a:gd name="T56" fmla="*/ 6 w 17"/>
                <a:gd name="T57" fmla="*/ 20 h 23"/>
                <a:gd name="T58" fmla="*/ 6 w 17"/>
                <a:gd name="T59" fmla="*/ 18 h 23"/>
                <a:gd name="T60" fmla="*/ 5 w 17"/>
                <a:gd name="T61" fmla="*/ 17 h 23"/>
                <a:gd name="T62" fmla="*/ 4 w 17"/>
                <a:gd name="T63" fmla="*/ 17 h 23"/>
                <a:gd name="T64" fmla="*/ 4 w 17"/>
                <a:gd name="T65" fmla="*/ 16 h 23"/>
                <a:gd name="T66" fmla="*/ 2 w 17"/>
                <a:gd name="T67" fmla="*/ 16 h 23"/>
                <a:gd name="T68" fmla="*/ 1 w 17"/>
                <a:gd name="T69" fmla="*/ 14 h 23"/>
                <a:gd name="T70" fmla="*/ 1 w 17"/>
                <a:gd name="T71" fmla="*/ 13 h 23"/>
                <a:gd name="T72" fmla="*/ 1 w 17"/>
                <a:gd name="T73" fmla="*/ 12 h 23"/>
                <a:gd name="T74" fmla="*/ 0 w 17"/>
                <a:gd name="T75" fmla="*/ 11 h 23"/>
                <a:gd name="T76" fmla="*/ 0 w 17"/>
                <a:gd name="T77" fmla="*/ 9 h 23"/>
                <a:gd name="T78" fmla="*/ 0 w 17"/>
                <a:gd name="T79" fmla="*/ 9 h 23"/>
                <a:gd name="T80" fmla="*/ 1 w 17"/>
                <a:gd name="T81" fmla="*/ 7 h 23"/>
                <a:gd name="T82" fmla="*/ 1 w 17"/>
                <a:gd name="T83" fmla="*/ 6 h 23"/>
                <a:gd name="T84" fmla="*/ 4 w 17"/>
                <a:gd name="T85" fmla="*/ 6 h 23"/>
                <a:gd name="T86" fmla="*/ 5 w 17"/>
                <a:gd name="T87" fmla="*/ 4 h 23"/>
                <a:gd name="T88" fmla="*/ 6 w 17"/>
                <a:gd name="T89" fmla="*/ 3 h 23"/>
                <a:gd name="T90" fmla="*/ 8 w 17"/>
                <a:gd name="T91" fmla="*/ 2 h 23"/>
                <a:gd name="T92" fmla="*/ 9 w 17"/>
                <a:gd name="T93" fmla="*/ 2 h 23"/>
                <a:gd name="T94" fmla="*/ 12 w 17"/>
                <a:gd name="T95" fmla="*/ 1 h 23"/>
                <a:gd name="T96" fmla="*/ 13 w 17"/>
                <a:gd name="T97" fmla="*/ 1 h 23"/>
                <a:gd name="T98" fmla="*/ 14 w 17"/>
                <a:gd name="T99" fmla="*/ 0 h 23"/>
                <a:gd name="T100" fmla="*/ 16 w 17"/>
                <a:gd name="T101" fmla="*/ 1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
                <a:gd name="T154" fmla="*/ 0 h 23"/>
                <a:gd name="T155" fmla="*/ 17 w 17"/>
                <a:gd name="T156" fmla="*/ 23 h 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 h="23">
                  <a:moveTo>
                    <a:pt x="16" y="1"/>
                  </a:moveTo>
                  <a:lnTo>
                    <a:pt x="16" y="2"/>
                  </a:lnTo>
                  <a:lnTo>
                    <a:pt x="14" y="2"/>
                  </a:lnTo>
                  <a:lnTo>
                    <a:pt x="13" y="2"/>
                  </a:lnTo>
                  <a:lnTo>
                    <a:pt x="12" y="2"/>
                  </a:lnTo>
                  <a:lnTo>
                    <a:pt x="10" y="3"/>
                  </a:lnTo>
                  <a:lnTo>
                    <a:pt x="9" y="4"/>
                  </a:lnTo>
                  <a:lnTo>
                    <a:pt x="9" y="5"/>
                  </a:lnTo>
                  <a:lnTo>
                    <a:pt x="8" y="6"/>
                  </a:lnTo>
                  <a:lnTo>
                    <a:pt x="8" y="7"/>
                  </a:lnTo>
                  <a:lnTo>
                    <a:pt x="9" y="8"/>
                  </a:lnTo>
                  <a:lnTo>
                    <a:pt x="9" y="9"/>
                  </a:lnTo>
                  <a:lnTo>
                    <a:pt x="9" y="10"/>
                  </a:lnTo>
                  <a:lnTo>
                    <a:pt x="9" y="11"/>
                  </a:lnTo>
                  <a:lnTo>
                    <a:pt x="9" y="12"/>
                  </a:lnTo>
                  <a:lnTo>
                    <a:pt x="8" y="13"/>
                  </a:lnTo>
                  <a:lnTo>
                    <a:pt x="6" y="14"/>
                  </a:lnTo>
                  <a:lnTo>
                    <a:pt x="6" y="15"/>
                  </a:lnTo>
                  <a:lnTo>
                    <a:pt x="6" y="16"/>
                  </a:lnTo>
                  <a:lnTo>
                    <a:pt x="8" y="17"/>
                  </a:lnTo>
                  <a:lnTo>
                    <a:pt x="8" y="18"/>
                  </a:lnTo>
                  <a:lnTo>
                    <a:pt x="9" y="20"/>
                  </a:lnTo>
                  <a:lnTo>
                    <a:pt x="9" y="22"/>
                  </a:lnTo>
                  <a:lnTo>
                    <a:pt x="9" y="21"/>
                  </a:lnTo>
                  <a:lnTo>
                    <a:pt x="8" y="20"/>
                  </a:lnTo>
                  <a:lnTo>
                    <a:pt x="6" y="20"/>
                  </a:lnTo>
                  <a:lnTo>
                    <a:pt x="6" y="18"/>
                  </a:lnTo>
                  <a:lnTo>
                    <a:pt x="5" y="17"/>
                  </a:lnTo>
                  <a:lnTo>
                    <a:pt x="4" y="17"/>
                  </a:lnTo>
                  <a:lnTo>
                    <a:pt x="4" y="16"/>
                  </a:lnTo>
                  <a:lnTo>
                    <a:pt x="2" y="16"/>
                  </a:lnTo>
                  <a:lnTo>
                    <a:pt x="1" y="14"/>
                  </a:lnTo>
                  <a:lnTo>
                    <a:pt x="1" y="13"/>
                  </a:lnTo>
                  <a:lnTo>
                    <a:pt x="1" y="12"/>
                  </a:lnTo>
                  <a:lnTo>
                    <a:pt x="0" y="11"/>
                  </a:lnTo>
                  <a:lnTo>
                    <a:pt x="0" y="9"/>
                  </a:lnTo>
                  <a:lnTo>
                    <a:pt x="1" y="7"/>
                  </a:lnTo>
                  <a:lnTo>
                    <a:pt x="1" y="6"/>
                  </a:lnTo>
                  <a:lnTo>
                    <a:pt x="4" y="6"/>
                  </a:lnTo>
                  <a:lnTo>
                    <a:pt x="5" y="4"/>
                  </a:lnTo>
                  <a:lnTo>
                    <a:pt x="6" y="3"/>
                  </a:lnTo>
                  <a:lnTo>
                    <a:pt x="8" y="2"/>
                  </a:lnTo>
                  <a:lnTo>
                    <a:pt x="9" y="2"/>
                  </a:lnTo>
                  <a:lnTo>
                    <a:pt x="12" y="1"/>
                  </a:lnTo>
                  <a:lnTo>
                    <a:pt x="13" y="1"/>
                  </a:lnTo>
                  <a:lnTo>
                    <a:pt x="14" y="0"/>
                  </a:lnTo>
                  <a:lnTo>
                    <a:pt x="16" y="1"/>
                  </a:lnTo>
                </a:path>
              </a:pathLst>
            </a:custGeom>
            <a:solidFill>
              <a:srgbClr val="000000"/>
            </a:solidFill>
            <a:ln w="9525">
              <a:noFill/>
              <a:miter lim="800000"/>
              <a:headEnd/>
              <a:tailEnd/>
            </a:ln>
          </p:spPr>
          <p:txBody>
            <a:bodyPr/>
            <a:lstStyle/>
            <a:p>
              <a:endParaRPr lang="en-US"/>
            </a:p>
          </p:txBody>
        </p:sp>
        <p:sp>
          <p:nvSpPr>
            <p:cNvPr id="5527721" name="Freeform 52"/>
            <p:cNvSpPr>
              <a:spLocks/>
            </p:cNvSpPr>
            <p:nvPr/>
          </p:nvSpPr>
          <p:spPr bwMode="auto">
            <a:xfrm>
              <a:off x="1080" y="3330"/>
              <a:ext cx="17" cy="17"/>
            </a:xfrm>
            <a:custGeom>
              <a:avLst/>
              <a:gdLst>
                <a:gd name="T0" fmla="*/ 0 w 17"/>
                <a:gd name="T1" fmla="*/ 16 h 17"/>
                <a:gd name="T2" fmla="*/ 8 w 17"/>
                <a:gd name="T3" fmla="*/ 16 h 17"/>
                <a:gd name="T4" fmla="*/ 16 w 17"/>
                <a:gd name="T5" fmla="*/ 16 h 17"/>
                <a:gd name="T6" fmla="*/ 16 w 17"/>
                <a:gd name="T7" fmla="*/ 16 h 17"/>
                <a:gd name="T8" fmla="*/ 16 w 17"/>
                <a:gd name="T9" fmla="*/ 8 h 17"/>
                <a:gd name="T10" fmla="*/ 16 w 17"/>
                <a:gd name="T11" fmla="*/ 8 h 17"/>
                <a:gd name="T12" fmla="*/ 16 w 17"/>
                <a:gd name="T13" fmla="*/ 8 h 17"/>
                <a:gd name="T14" fmla="*/ 8 w 17"/>
                <a:gd name="T15" fmla="*/ 8 h 17"/>
                <a:gd name="T16" fmla="*/ 8 w 17"/>
                <a:gd name="T17" fmla="*/ 0 h 17"/>
                <a:gd name="T18" fmla="*/ 8 w 17"/>
                <a:gd name="T19" fmla="*/ 0 h 17"/>
                <a:gd name="T20" fmla="*/ 0 w 17"/>
                <a:gd name="T21" fmla="*/ 0 h 17"/>
                <a:gd name="T22" fmla="*/ 0 w 17"/>
                <a:gd name="T23" fmla="*/ 8 h 17"/>
                <a:gd name="T24" fmla="*/ 0 w 17"/>
                <a:gd name="T25" fmla="*/ 8 h 17"/>
                <a:gd name="T26" fmla="*/ 0 w 17"/>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16"/>
                  </a:moveTo>
                  <a:lnTo>
                    <a:pt x="8" y="16"/>
                  </a:lnTo>
                  <a:lnTo>
                    <a:pt x="16" y="16"/>
                  </a:lnTo>
                  <a:lnTo>
                    <a:pt x="16" y="8"/>
                  </a:lnTo>
                  <a:lnTo>
                    <a:pt x="8" y="8"/>
                  </a:lnTo>
                  <a:lnTo>
                    <a:pt x="8" y="0"/>
                  </a:lnTo>
                  <a:lnTo>
                    <a:pt x="0" y="0"/>
                  </a:lnTo>
                  <a:lnTo>
                    <a:pt x="0" y="8"/>
                  </a:lnTo>
                  <a:lnTo>
                    <a:pt x="0" y="16"/>
                  </a:lnTo>
                </a:path>
              </a:pathLst>
            </a:custGeom>
            <a:solidFill>
              <a:srgbClr val="FFFFFF"/>
            </a:solidFill>
            <a:ln w="9525">
              <a:noFill/>
              <a:miter lim="800000"/>
              <a:headEnd/>
              <a:tailEnd/>
            </a:ln>
          </p:spPr>
          <p:txBody>
            <a:bodyPr/>
            <a:lstStyle/>
            <a:p>
              <a:endParaRPr lang="en-US"/>
            </a:p>
          </p:txBody>
        </p:sp>
        <p:sp>
          <p:nvSpPr>
            <p:cNvPr id="5527722" name="Freeform 53"/>
            <p:cNvSpPr>
              <a:spLocks/>
            </p:cNvSpPr>
            <p:nvPr/>
          </p:nvSpPr>
          <p:spPr bwMode="auto">
            <a:xfrm>
              <a:off x="1059" y="3337"/>
              <a:ext cx="17" cy="44"/>
            </a:xfrm>
            <a:custGeom>
              <a:avLst/>
              <a:gdLst>
                <a:gd name="T0" fmla="*/ 14 w 17"/>
                <a:gd name="T1" fmla="*/ 5 h 44"/>
                <a:gd name="T2" fmla="*/ 14 w 17"/>
                <a:gd name="T3" fmla="*/ 8 h 44"/>
                <a:gd name="T4" fmla="*/ 14 w 17"/>
                <a:gd name="T5" fmla="*/ 10 h 44"/>
                <a:gd name="T6" fmla="*/ 14 w 17"/>
                <a:gd name="T7" fmla="*/ 11 h 44"/>
                <a:gd name="T8" fmla="*/ 16 w 17"/>
                <a:gd name="T9" fmla="*/ 14 h 44"/>
                <a:gd name="T10" fmla="*/ 16 w 17"/>
                <a:gd name="T11" fmla="*/ 17 h 44"/>
                <a:gd name="T12" fmla="*/ 14 w 17"/>
                <a:gd name="T13" fmla="*/ 18 h 44"/>
                <a:gd name="T14" fmla="*/ 14 w 17"/>
                <a:gd name="T15" fmla="*/ 21 h 44"/>
                <a:gd name="T16" fmla="*/ 14 w 17"/>
                <a:gd name="T17" fmla="*/ 23 h 44"/>
                <a:gd name="T18" fmla="*/ 14 w 17"/>
                <a:gd name="T19" fmla="*/ 25 h 44"/>
                <a:gd name="T20" fmla="*/ 14 w 17"/>
                <a:gd name="T21" fmla="*/ 27 h 44"/>
                <a:gd name="T22" fmla="*/ 12 w 17"/>
                <a:gd name="T23" fmla="*/ 30 h 44"/>
                <a:gd name="T24" fmla="*/ 12 w 17"/>
                <a:gd name="T25" fmla="*/ 32 h 44"/>
                <a:gd name="T26" fmla="*/ 12 w 17"/>
                <a:gd name="T27" fmla="*/ 34 h 44"/>
                <a:gd name="T28" fmla="*/ 10 w 17"/>
                <a:gd name="T29" fmla="*/ 36 h 44"/>
                <a:gd name="T30" fmla="*/ 8 w 17"/>
                <a:gd name="T31" fmla="*/ 38 h 44"/>
                <a:gd name="T32" fmla="*/ 8 w 17"/>
                <a:gd name="T33" fmla="*/ 39 h 44"/>
                <a:gd name="T34" fmla="*/ 8 w 17"/>
                <a:gd name="T35" fmla="*/ 42 h 44"/>
                <a:gd name="T36" fmla="*/ 7 w 17"/>
                <a:gd name="T37" fmla="*/ 43 h 44"/>
                <a:gd name="T38" fmla="*/ 3 w 17"/>
                <a:gd name="T39" fmla="*/ 43 h 44"/>
                <a:gd name="T40" fmla="*/ 1 w 17"/>
                <a:gd name="T41" fmla="*/ 42 h 44"/>
                <a:gd name="T42" fmla="*/ 1 w 17"/>
                <a:gd name="T43" fmla="*/ 41 h 44"/>
                <a:gd name="T44" fmla="*/ 1 w 17"/>
                <a:gd name="T45" fmla="*/ 40 h 44"/>
                <a:gd name="T46" fmla="*/ 1 w 17"/>
                <a:gd name="T47" fmla="*/ 39 h 44"/>
                <a:gd name="T48" fmla="*/ 1 w 17"/>
                <a:gd name="T49" fmla="*/ 39 h 44"/>
                <a:gd name="T50" fmla="*/ 3 w 17"/>
                <a:gd name="T51" fmla="*/ 38 h 44"/>
                <a:gd name="T52" fmla="*/ 5 w 17"/>
                <a:gd name="T53" fmla="*/ 37 h 44"/>
                <a:gd name="T54" fmla="*/ 5 w 17"/>
                <a:gd name="T55" fmla="*/ 36 h 44"/>
                <a:gd name="T56" fmla="*/ 7 w 17"/>
                <a:gd name="T57" fmla="*/ 35 h 44"/>
                <a:gd name="T58" fmla="*/ 7 w 17"/>
                <a:gd name="T59" fmla="*/ 33 h 44"/>
                <a:gd name="T60" fmla="*/ 7 w 17"/>
                <a:gd name="T61" fmla="*/ 32 h 44"/>
                <a:gd name="T62" fmla="*/ 8 w 17"/>
                <a:gd name="T63" fmla="*/ 31 h 44"/>
                <a:gd name="T64" fmla="*/ 8 w 17"/>
                <a:gd name="T65" fmla="*/ 30 h 44"/>
                <a:gd name="T66" fmla="*/ 8 w 17"/>
                <a:gd name="T67" fmla="*/ 26 h 44"/>
                <a:gd name="T68" fmla="*/ 8 w 17"/>
                <a:gd name="T69" fmla="*/ 22 h 44"/>
                <a:gd name="T70" fmla="*/ 8 w 17"/>
                <a:gd name="T71" fmla="*/ 18 h 44"/>
                <a:gd name="T72" fmla="*/ 8 w 17"/>
                <a:gd name="T73" fmla="*/ 14 h 44"/>
                <a:gd name="T74" fmla="*/ 7 w 17"/>
                <a:gd name="T75" fmla="*/ 11 h 44"/>
                <a:gd name="T76" fmla="*/ 7 w 17"/>
                <a:gd name="T77" fmla="*/ 8 h 44"/>
                <a:gd name="T78" fmla="*/ 3 w 17"/>
                <a:gd name="T79" fmla="*/ 5 h 44"/>
                <a:gd name="T80" fmla="*/ 0 w 17"/>
                <a:gd name="T81" fmla="*/ 4 h 44"/>
                <a:gd name="T82" fmla="*/ 1 w 17"/>
                <a:gd name="T83" fmla="*/ 1 h 44"/>
                <a:gd name="T84" fmla="*/ 3 w 17"/>
                <a:gd name="T85" fmla="*/ 0 h 44"/>
                <a:gd name="T86" fmla="*/ 5 w 17"/>
                <a:gd name="T87" fmla="*/ 0 h 44"/>
                <a:gd name="T88" fmla="*/ 7 w 17"/>
                <a:gd name="T89" fmla="*/ 0 h 44"/>
                <a:gd name="T90" fmla="*/ 8 w 17"/>
                <a:gd name="T91" fmla="*/ 1 h 44"/>
                <a:gd name="T92" fmla="*/ 10 w 17"/>
                <a:gd name="T93" fmla="*/ 3 h 44"/>
                <a:gd name="T94" fmla="*/ 12 w 17"/>
                <a:gd name="T95" fmla="*/ 4 h 44"/>
                <a:gd name="T96" fmla="*/ 14 w 17"/>
                <a:gd name="T97" fmla="*/ 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44"/>
                <a:gd name="T149" fmla="*/ 17 w 17"/>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44">
                  <a:moveTo>
                    <a:pt x="14" y="5"/>
                  </a:moveTo>
                  <a:lnTo>
                    <a:pt x="14" y="8"/>
                  </a:lnTo>
                  <a:lnTo>
                    <a:pt x="14" y="10"/>
                  </a:lnTo>
                  <a:lnTo>
                    <a:pt x="14" y="11"/>
                  </a:lnTo>
                  <a:lnTo>
                    <a:pt x="16" y="14"/>
                  </a:lnTo>
                  <a:lnTo>
                    <a:pt x="16" y="17"/>
                  </a:lnTo>
                  <a:lnTo>
                    <a:pt x="14" y="18"/>
                  </a:lnTo>
                  <a:lnTo>
                    <a:pt x="14" y="21"/>
                  </a:lnTo>
                  <a:lnTo>
                    <a:pt x="14" y="23"/>
                  </a:lnTo>
                  <a:lnTo>
                    <a:pt x="14" y="25"/>
                  </a:lnTo>
                  <a:lnTo>
                    <a:pt x="14" y="27"/>
                  </a:lnTo>
                  <a:lnTo>
                    <a:pt x="12" y="30"/>
                  </a:lnTo>
                  <a:lnTo>
                    <a:pt x="12" y="32"/>
                  </a:lnTo>
                  <a:lnTo>
                    <a:pt x="12" y="34"/>
                  </a:lnTo>
                  <a:lnTo>
                    <a:pt x="10" y="36"/>
                  </a:lnTo>
                  <a:lnTo>
                    <a:pt x="8" y="38"/>
                  </a:lnTo>
                  <a:lnTo>
                    <a:pt x="8" y="39"/>
                  </a:lnTo>
                  <a:lnTo>
                    <a:pt x="8" y="42"/>
                  </a:lnTo>
                  <a:lnTo>
                    <a:pt x="7" y="43"/>
                  </a:lnTo>
                  <a:lnTo>
                    <a:pt x="3" y="43"/>
                  </a:lnTo>
                  <a:lnTo>
                    <a:pt x="1" y="42"/>
                  </a:lnTo>
                  <a:lnTo>
                    <a:pt x="1" y="41"/>
                  </a:lnTo>
                  <a:lnTo>
                    <a:pt x="1" y="40"/>
                  </a:lnTo>
                  <a:lnTo>
                    <a:pt x="1" y="39"/>
                  </a:lnTo>
                  <a:lnTo>
                    <a:pt x="3" y="38"/>
                  </a:lnTo>
                  <a:lnTo>
                    <a:pt x="5" y="37"/>
                  </a:lnTo>
                  <a:lnTo>
                    <a:pt x="5" y="36"/>
                  </a:lnTo>
                  <a:lnTo>
                    <a:pt x="7" y="35"/>
                  </a:lnTo>
                  <a:lnTo>
                    <a:pt x="7" y="33"/>
                  </a:lnTo>
                  <a:lnTo>
                    <a:pt x="7" y="32"/>
                  </a:lnTo>
                  <a:lnTo>
                    <a:pt x="8" y="31"/>
                  </a:lnTo>
                  <a:lnTo>
                    <a:pt x="8" y="30"/>
                  </a:lnTo>
                  <a:lnTo>
                    <a:pt x="8" y="26"/>
                  </a:lnTo>
                  <a:lnTo>
                    <a:pt x="8" y="22"/>
                  </a:lnTo>
                  <a:lnTo>
                    <a:pt x="8" y="18"/>
                  </a:lnTo>
                  <a:lnTo>
                    <a:pt x="8" y="14"/>
                  </a:lnTo>
                  <a:lnTo>
                    <a:pt x="7" y="11"/>
                  </a:lnTo>
                  <a:lnTo>
                    <a:pt x="7" y="8"/>
                  </a:lnTo>
                  <a:lnTo>
                    <a:pt x="3" y="5"/>
                  </a:lnTo>
                  <a:lnTo>
                    <a:pt x="0" y="4"/>
                  </a:lnTo>
                  <a:lnTo>
                    <a:pt x="1" y="1"/>
                  </a:lnTo>
                  <a:lnTo>
                    <a:pt x="3" y="0"/>
                  </a:lnTo>
                  <a:lnTo>
                    <a:pt x="5" y="0"/>
                  </a:lnTo>
                  <a:lnTo>
                    <a:pt x="7" y="0"/>
                  </a:lnTo>
                  <a:lnTo>
                    <a:pt x="8" y="1"/>
                  </a:lnTo>
                  <a:lnTo>
                    <a:pt x="10" y="3"/>
                  </a:lnTo>
                  <a:lnTo>
                    <a:pt x="12" y="4"/>
                  </a:lnTo>
                  <a:lnTo>
                    <a:pt x="14" y="5"/>
                  </a:lnTo>
                </a:path>
              </a:pathLst>
            </a:custGeom>
            <a:solidFill>
              <a:srgbClr val="FFFFFF"/>
            </a:solidFill>
            <a:ln w="9525">
              <a:noFill/>
              <a:miter lim="800000"/>
              <a:headEnd/>
              <a:tailEnd/>
            </a:ln>
          </p:spPr>
          <p:txBody>
            <a:bodyPr/>
            <a:lstStyle/>
            <a:p>
              <a:endParaRPr lang="en-US"/>
            </a:p>
          </p:txBody>
        </p:sp>
        <p:sp>
          <p:nvSpPr>
            <p:cNvPr id="5527723" name="Freeform 54"/>
            <p:cNvSpPr>
              <a:spLocks/>
            </p:cNvSpPr>
            <p:nvPr/>
          </p:nvSpPr>
          <p:spPr bwMode="auto">
            <a:xfrm>
              <a:off x="1070" y="3341"/>
              <a:ext cx="17" cy="38"/>
            </a:xfrm>
            <a:custGeom>
              <a:avLst/>
              <a:gdLst>
                <a:gd name="T0" fmla="*/ 0 w 17"/>
                <a:gd name="T1" fmla="*/ 37 h 38"/>
                <a:gd name="T2" fmla="*/ 0 w 17"/>
                <a:gd name="T3" fmla="*/ 34 h 38"/>
                <a:gd name="T4" fmla="*/ 8 w 17"/>
                <a:gd name="T5" fmla="*/ 33 h 38"/>
                <a:gd name="T6" fmla="*/ 8 w 17"/>
                <a:gd name="T7" fmla="*/ 31 h 38"/>
                <a:gd name="T8" fmla="*/ 8 w 17"/>
                <a:gd name="T9" fmla="*/ 28 h 38"/>
                <a:gd name="T10" fmla="*/ 8 w 17"/>
                <a:gd name="T11" fmla="*/ 27 h 38"/>
                <a:gd name="T12" fmla="*/ 8 w 17"/>
                <a:gd name="T13" fmla="*/ 24 h 38"/>
                <a:gd name="T14" fmla="*/ 16 w 17"/>
                <a:gd name="T15" fmla="*/ 22 h 38"/>
                <a:gd name="T16" fmla="*/ 16 w 17"/>
                <a:gd name="T17" fmla="*/ 19 h 38"/>
                <a:gd name="T18" fmla="*/ 16 w 17"/>
                <a:gd name="T19" fmla="*/ 17 h 38"/>
                <a:gd name="T20" fmla="*/ 16 w 17"/>
                <a:gd name="T21" fmla="*/ 15 h 38"/>
                <a:gd name="T22" fmla="*/ 16 w 17"/>
                <a:gd name="T23" fmla="*/ 12 h 38"/>
                <a:gd name="T24" fmla="*/ 16 w 17"/>
                <a:gd name="T25" fmla="*/ 9 h 38"/>
                <a:gd name="T26" fmla="*/ 16 w 17"/>
                <a:gd name="T27" fmla="*/ 7 h 38"/>
                <a:gd name="T28" fmla="*/ 16 w 17"/>
                <a:gd name="T29" fmla="*/ 4 h 38"/>
                <a:gd name="T30" fmla="*/ 16 w 17"/>
                <a:gd name="T31" fmla="*/ 2 h 38"/>
                <a:gd name="T32" fmla="*/ 8 w 17"/>
                <a:gd name="T33" fmla="*/ 0 h 38"/>
                <a:gd name="T34" fmla="*/ 16 w 17"/>
                <a:gd name="T35" fmla="*/ 2 h 38"/>
                <a:gd name="T36" fmla="*/ 16 w 17"/>
                <a:gd name="T37" fmla="*/ 4 h 38"/>
                <a:gd name="T38" fmla="*/ 16 w 17"/>
                <a:gd name="T39" fmla="*/ 7 h 38"/>
                <a:gd name="T40" fmla="*/ 16 w 17"/>
                <a:gd name="T41" fmla="*/ 9 h 38"/>
                <a:gd name="T42" fmla="*/ 16 w 17"/>
                <a:gd name="T43" fmla="*/ 12 h 38"/>
                <a:gd name="T44" fmla="*/ 16 w 17"/>
                <a:gd name="T45" fmla="*/ 15 h 38"/>
                <a:gd name="T46" fmla="*/ 16 w 17"/>
                <a:gd name="T47" fmla="*/ 17 h 38"/>
                <a:gd name="T48" fmla="*/ 16 w 17"/>
                <a:gd name="T49" fmla="*/ 20 h 38"/>
                <a:gd name="T50" fmla="*/ 16 w 17"/>
                <a:gd name="T51" fmla="*/ 22 h 38"/>
                <a:gd name="T52" fmla="*/ 16 w 17"/>
                <a:gd name="T53" fmla="*/ 24 h 38"/>
                <a:gd name="T54" fmla="*/ 16 w 17"/>
                <a:gd name="T55" fmla="*/ 27 h 38"/>
                <a:gd name="T56" fmla="*/ 16 w 17"/>
                <a:gd name="T57" fmla="*/ 28 h 38"/>
                <a:gd name="T58" fmla="*/ 8 w 17"/>
                <a:gd name="T59" fmla="*/ 31 h 38"/>
                <a:gd name="T60" fmla="*/ 8 w 17"/>
                <a:gd name="T61" fmla="*/ 34 h 38"/>
                <a:gd name="T62" fmla="*/ 8 w 17"/>
                <a:gd name="T63" fmla="*/ 35 h 38"/>
                <a:gd name="T64" fmla="*/ 0 w 17"/>
                <a:gd name="T65" fmla="*/ 3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38"/>
                <a:gd name="T101" fmla="*/ 17 w 1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38">
                  <a:moveTo>
                    <a:pt x="0" y="37"/>
                  </a:moveTo>
                  <a:lnTo>
                    <a:pt x="0" y="34"/>
                  </a:lnTo>
                  <a:lnTo>
                    <a:pt x="8" y="33"/>
                  </a:lnTo>
                  <a:lnTo>
                    <a:pt x="8" y="31"/>
                  </a:lnTo>
                  <a:lnTo>
                    <a:pt x="8" y="28"/>
                  </a:lnTo>
                  <a:lnTo>
                    <a:pt x="8" y="27"/>
                  </a:lnTo>
                  <a:lnTo>
                    <a:pt x="8" y="24"/>
                  </a:lnTo>
                  <a:lnTo>
                    <a:pt x="16" y="22"/>
                  </a:lnTo>
                  <a:lnTo>
                    <a:pt x="16" y="19"/>
                  </a:lnTo>
                  <a:lnTo>
                    <a:pt x="16" y="17"/>
                  </a:lnTo>
                  <a:lnTo>
                    <a:pt x="16" y="15"/>
                  </a:lnTo>
                  <a:lnTo>
                    <a:pt x="16" y="12"/>
                  </a:lnTo>
                  <a:lnTo>
                    <a:pt x="16" y="9"/>
                  </a:lnTo>
                  <a:lnTo>
                    <a:pt x="16" y="7"/>
                  </a:lnTo>
                  <a:lnTo>
                    <a:pt x="16" y="4"/>
                  </a:lnTo>
                  <a:lnTo>
                    <a:pt x="16" y="2"/>
                  </a:lnTo>
                  <a:lnTo>
                    <a:pt x="8" y="0"/>
                  </a:lnTo>
                  <a:lnTo>
                    <a:pt x="16" y="2"/>
                  </a:lnTo>
                  <a:lnTo>
                    <a:pt x="16" y="4"/>
                  </a:lnTo>
                  <a:lnTo>
                    <a:pt x="16" y="7"/>
                  </a:lnTo>
                  <a:lnTo>
                    <a:pt x="16" y="9"/>
                  </a:lnTo>
                  <a:lnTo>
                    <a:pt x="16" y="12"/>
                  </a:lnTo>
                  <a:lnTo>
                    <a:pt x="16" y="15"/>
                  </a:lnTo>
                  <a:lnTo>
                    <a:pt x="16" y="17"/>
                  </a:lnTo>
                  <a:lnTo>
                    <a:pt x="16" y="20"/>
                  </a:lnTo>
                  <a:lnTo>
                    <a:pt x="16" y="22"/>
                  </a:lnTo>
                  <a:lnTo>
                    <a:pt x="16" y="24"/>
                  </a:lnTo>
                  <a:lnTo>
                    <a:pt x="16" y="27"/>
                  </a:lnTo>
                  <a:lnTo>
                    <a:pt x="16" y="28"/>
                  </a:lnTo>
                  <a:lnTo>
                    <a:pt x="8" y="31"/>
                  </a:lnTo>
                  <a:lnTo>
                    <a:pt x="8" y="34"/>
                  </a:lnTo>
                  <a:lnTo>
                    <a:pt x="8" y="35"/>
                  </a:lnTo>
                  <a:lnTo>
                    <a:pt x="0" y="37"/>
                  </a:lnTo>
                </a:path>
              </a:pathLst>
            </a:custGeom>
            <a:solidFill>
              <a:srgbClr val="FFFFFF"/>
            </a:solidFill>
            <a:ln w="9525">
              <a:noFill/>
              <a:miter lim="800000"/>
              <a:headEnd/>
              <a:tailEnd/>
            </a:ln>
          </p:spPr>
          <p:txBody>
            <a:bodyPr/>
            <a:lstStyle/>
            <a:p>
              <a:endParaRPr lang="en-US"/>
            </a:p>
          </p:txBody>
        </p:sp>
        <p:sp>
          <p:nvSpPr>
            <p:cNvPr id="5527724" name="Freeform 55"/>
            <p:cNvSpPr>
              <a:spLocks/>
            </p:cNvSpPr>
            <p:nvPr/>
          </p:nvSpPr>
          <p:spPr bwMode="auto">
            <a:xfrm>
              <a:off x="1052" y="3344"/>
              <a:ext cx="17" cy="31"/>
            </a:xfrm>
            <a:custGeom>
              <a:avLst/>
              <a:gdLst>
                <a:gd name="T0" fmla="*/ 13 w 17"/>
                <a:gd name="T1" fmla="*/ 6 h 31"/>
                <a:gd name="T2" fmla="*/ 16 w 17"/>
                <a:gd name="T3" fmla="*/ 8 h 31"/>
                <a:gd name="T4" fmla="*/ 16 w 17"/>
                <a:gd name="T5" fmla="*/ 12 h 31"/>
                <a:gd name="T6" fmla="*/ 16 w 17"/>
                <a:gd name="T7" fmla="*/ 16 h 31"/>
                <a:gd name="T8" fmla="*/ 16 w 17"/>
                <a:gd name="T9" fmla="*/ 19 h 31"/>
                <a:gd name="T10" fmla="*/ 16 w 17"/>
                <a:gd name="T11" fmla="*/ 23 h 31"/>
                <a:gd name="T12" fmla="*/ 13 w 17"/>
                <a:gd name="T13" fmla="*/ 25 h 31"/>
                <a:gd name="T14" fmla="*/ 13 w 17"/>
                <a:gd name="T15" fmla="*/ 28 h 31"/>
                <a:gd name="T16" fmla="*/ 10 w 17"/>
                <a:gd name="T17" fmla="*/ 30 h 31"/>
                <a:gd name="T18" fmla="*/ 8 w 17"/>
                <a:gd name="T19" fmla="*/ 30 h 31"/>
                <a:gd name="T20" fmla="*/ 5 w 17"/>
                <a:gd name="T21" fmla="*/ 30 h 31"/>
                <a:gd name="T22" fmla="*/ 2 w 17"/>
                <a:gd name="T23" fmla="*/ 30 h 31"/>
                <a:gd name="T24" fmla="*/ 0 w 17"/>
                <a:gd name="T25" fmla="*/ 29 h 31"/>
                <a:gd name="T26" fmla="*/ 2 w 17"/>
                <a:gd name="T27" fmla="*/ 28 h 31"/>
                <a:gd name="T28" fmla="*/ 5 w 17"/>
                <a:gd name="T29" fmla="*/ 28 h 31"/>
                <a:gd name="T30" fmla="*/ 8 w 17"/>
                <a:gd name="T31" fmla="*/ 26 h 31"/>
                <a:gd name="T32" fmla="*/ 8 w 17"/>
                <a:gd name="T33" fmla="*/ 24 h 31"/>
                <a:gd name="T34" fmla="*/ 8 w 17"/>
                <a:gd name="T35" fmla="*/ 23 h 31"/>
                <a:gd name="T36" fmla="*/ 8 w 17"/>
                <a:gd name="T37" fmla="*/ 23 h 31"/>
                <a:gd name="T38" fmla="*/ 10 w 17"/>
                <a:gd name="T39" fmla="*/ 22 h 31"/>
                <a:gd name="T40" fmla="*/ 10 w 17"/>
                <a:gd name="T41" fmla="*/ 21 h 31"/>
                <a:gd name="T42" fmla="*/ 10 w 17"/>
                <a:gd name="T43" fmla="*/ 20 h 31"/>
                <a:gd name="T44" fmla="*/ 10 w 17"/>
                <a:gd name="T45" fmla="*/ 19 h 31"/>
                <a:gd name="T46" fmla="*/ 10 w 17"/>
                <a:gd name="T47" fmla="*/ 18 h 31"/>
                <a:gd name="T48" fmla="*/ 10 w 17"/>
                <a:gd name="T49" fmla="*/ 18 h 31"/>
                <a:gd name="T50" fmla="*/ 10 w 17"/>
                <a:gd name="T51" fmla="*/ 15 h 31"/>
                <a:gd name="T52" fmla="*/ 10 w 17"/>
                <a:gd name="T53" fmla="*/ 13 h 31"/>
                <a:gd name="T54" fmla="*/ 10 w 17"/>
                <a:gd name="T55" fmla="*/ 10 h 31"/>
                <a:gd name="T56" fmla="*/ 10 w 17"/>
                <a:gd name="T57" fmla="*/ 8 h 31"/>
                <a:gd name="T58" fmla="*/ 10 w 17"/>
                <a:gd name="T59" fmla="*/ 6 h 31"/>
                <a:gd name="T60" fmla="*/ 8 w 17"/>
                <a:gd name="T61" fmla="*/ 4 h 31"/>
                <a:gd name="T62" fmla="*/ 8 w 17"/>
                <a:gd name="T63" fmla="*/ 2 h 31"/>
                <a:gd name="T64" fmla="*/ 8 w 17"/>
                <a:gd name="T65" fmla="*/ 0 h 31"/>
                <a:gd name="T66" fmla="*/ 8 w 17"/>
                <a:gd name="T67" fmla="*/ 0 h 31"/>
                <a:gd name="T68" fmla="*/ 10 w 17"/>
                <a:gd name="T69" fmla="*/ 0 h 31"/>
                <a:gd name="T70" fmla="*/ 10 w 17"/>
                <a:gd name="T71" fmla="*/ 1 h 31"/>
                <a:gd name="T72" fmla="*/ 10 w 17"/>
                <a:gd name="T73" fmla="*/ 2 h 31"/>
                <a:gd name="T74" fmla="*/ 13 w 17"/>
                <a:gd name="T75" fmla="*/ 3 h 31"/>
                <a:gd name="T76" fmla="*/ 13 w 17"/>
                <a:gd name="T77" fmla="*/ 4 h 31"/>
                <a:gd name="T78" fmla="*/ 13 w 17"/>
                <a:gd name="T79" fmla="*/ 5 h 31"/>
                <a:gd name="T80" fmla="*/ 13 w 17"/>
                <a:gd name="T81" fmla="*/ 6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31"/>
                <a:gd name="T125" fmla="*/ 17 w 1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31">
                  <a:moveTo>
                    <a:pt x="13" y="6"/>
                  </a:moveTo>
                  <a:lnTo>
                    <a:pt x="16" y="8"/>
                  </a:lnTo>
                  <a:lnTo>
                    <a:pt x="16" y="12"/>
                  </a:lnTo>
                  <a:lnTo>
                    <a:pt x="16" y="16"/>
                  </a:lnTo>
                  <a:lnTo>
                    <a:pt x="16" y="19"/>
                  </a:lnTo>
                  <a:lnTo>
                    <a:pt x="16" y="23"/>
                  </a:lnTo>
                  <a:lnTo>
                    <a:pt x="13" y="25"/>
                  </a:lnTo>
                  <a:lnTo>
                    <a:pt x="13" y="28"/>
                  </a:lnTo>
                  <a:lnTo>
                    <a:pt x="10" y="30"/>
                  </a:lnTo>
                  <a:lnTo>
                    <a:pt x="8" y="30"/>
                  </a:lnTo>
                  <a:lnTo>
                    <a:pt x="5" y="30"/>
                  </a:lnTo>
                  <a:lnTo>
                    <a:pt x="2" y="30"/>
                  </a:lnTo>
                  <a:lnTo>
                    <a:pt x="0" y="29"/>
                  </a:lnTo>
                  <a:lnTo>
                    <a:pt x="2" y="28"/>
                  </a:lnTo>
                  <a:lnTo>
                    <a:pt x="5" y="28"/>
                  </a:lnTo>
                  <a:lnTo>
                    <a:pt x="8" y="26"/>
                  </a:lnTo>
                  <a:lnTo>
                    <a:pt x="8" y="24"/>
                  </a:lnTo>
                  <a:lnTo>
                    <a:pt x="8" y="23"/>
                  </a:lnTo>
                  <a:lnTo>
                    <a:pt x="10" y="22"/>
                  </a:lnTo>
                  <a:lnTo>
                    <a:pt x="10" y="21"/>
                  </a:lnTo>
                  <a:lnTo>
                    <a:pt x="10" y="20"/>
                  </a:lnTo>
                  <a:lnTo>
                    <a:pt x="10" y="19"/>
                  </a:lnTo>
                  <a:lnTo>
                    <a:pt x="10" y="18"/>
                  </a:lnTo>
                  <a:lnTo>
                    <a:pt x="10" y="15"/>
                  </a:lnTo>
                  <a:lnTo>
                    <a:pt x="10" y="13"/>
                  </a:lnTo>
                  <a:lnTo>
                    <a:pt x="10" y="10"/>
                  </a:lnTo>
                  <a:lnTo>
                    <a:pt x="10" y="8"/>
                  </a:lnTo>
                  <a:lnTo>
                    <a:pt x="10" y="6"/>
                  </a:lnTo>
                  <a:lnTo>
                    <a:pt x="8" y="4"/>
                  </a:lnTo>
                  <a:lnTo>
                    <a:pt x="8" y="2"/>
                  </a:lnTo>
                  <a:lnTo>
                    <a:pt x="8" y="0"/>
                  </a:lnTo>
                  <a:lnTo>
                    <a:pt x="10" y="0"/>
                  </a:lnTo>
                  <a:lnTo>
                    <a:pt x="10" y="1"/>
                  </a:lnTo>
                  <a:lnTo>
                    <a:pt x="10" y="2"/>
                  </a:lnTo>
                  <a:lnTo>
                    <a:pt x="13" y="3"/>
                  </a:lnTo>
                  <a:lnTo>
                    <a:pt x="13" y="4"/>
                  </a:lnTo>
                  <a:lnTo>
                    <a:pt x="13" y="5"/>
                  </a:lnTo>
                  <a:lnTo>
                    <a:pt x="13" y="6"/>
                  </a:lnTo>
                </a:path>
              </a:pathLst>
            </a:custGeom>
            <a:solidFill>
              <a:srgbClr val="FFFFFF"/>
            </a:solidFill>
            <a:ln w="9525">
              <a:noFill/>
              <a:miter lim="800000"/>
              <a:headEnd/>
              <a:tailEnd/>
            </a:ln>
          </p:spPr>
          <p:txBody>
            <a:bodyPr/>
            <a:lstStyle/>
            <a:p>
              <a:endParaRPr lang="en-US"/>
            </a:p>
          </p:txBody>
        </p:sp>
        <p:sp>
          <p:nvSpPr>
            <p:cNvPr id="5527725" name="Freeform 56"/>
            <p:cNvSpPr>
              <a:spLocks/>
            </p:cNvSpPr>
            <p:nvPr/>
          </p:nvSpPr>
          <p:spPr bwMode="auto">
            <a:xfrm>
              <a:off x="989" y="3348"/>
              <a:ext cx="17" cy="18"/>
            </a:xfrm>
            <a:custGeom>
              <a:avLst/>
              <a:gdLst>
                <a:gd name="T0" fmla="*/ 16 w 17"/>
                <a:gd name="T1" fmla="*/ 7 h 18"/>
                <a:gd name="T2" fmla="*/ 16 w 17"/>
                <a:gd name="T3" fmla="*/ 17 h 18"/>
                <a:gd name="T4" fmla="*/ 8 w 17"/>
                <a:gd name="T5" fmla="*/ 17 h 18"/>
                <a:gd name="T6" fmla="*/ 0 w 17"/>
                <a:gd name="T7" fmla="*/ 1 h 18"/>
                <a:gd name="T8" fmla="*/ 8 w 17"/>
                <a:gd name="T9" fmla="*/ 0 h 18"/>
                <a:gd name="T10" fmla="*/ 8 w 17"/>
                <a:gd name="T11" fmla="*/ 0 h 18"/>
                <a:gd name="T12" fmla="*/ 8 w 17"/>
                <a:gd name="T13" fmla="*/ 1 h 18"/>
                <a:gd name="T14" fmla="*/ 8 w 17"/>
                <a:gd name="T15" fmla="*/ 1 h 18"/>
                <a:gd name="T16" fmla="*/ 8 w 17"/>
                <a:gd name="T17" fmla="*/ 3 h 18"/>
                <a:gd name="T18" fmla="*/ 8 w 17"/>
                <a:gd name="T19" fmla="*/ 5 h 18"/>
                <a:gd name="T20" fmla="*/ 16 w 17"/>
                <a:gd name="T21" fmla="*/ 7 h 18"/>
                <a:gd name="T22" fmla="*/ 16 w 17"/>
                <a:gd name="T23" fmla="*/ 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8"/>
                <a:gd name="T38" fmla="*/ 17 w 1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8">
                  <a:moveTo>
                    <a:pt x="16" y="7"/>
                  </a:moveTo>
                  <a:lnTo>
                    <a:pt x="16" y="17"/>
                  </a:lnTo>
                  <a:lnTo>
                    <a:pt x="8" y="17"/>
                  </a:lnTo>
                  <a:lnTo>
                    <a:pt x="0" y="1"/>
                  </a:lnTo>
                  <a:lnTo>
                    <a:pt x="8" y="0"/>
                  </a:lnTo>
                  <a:lnTo>
                    <a:pt x="8" y="1"/>
                  </a:lnTo>
                  <a:lnTo>
                    <a:pt x="8" y="3"/>
                  </a:lnTo>
                  <a:lnTo>
                    <a:pt x="8" y="5"/>
                  </a:lnTo>
                  <a:lnTo>
                    <a:pt x="16" y="7"/>
                  </a:lnTo>
                </a:path>
              </a:pathLst>
            </a:custGeom>
            <a:solidFill>
              <a:srgbClr val="FFFFFF"/>
            </a:solidFill>
            <a:ln w="9525">
              <a:noFill/>
              <a:miter lim="800000"/>
              <a:headEnd/>
              <a:tailEnd/>
            </a:ln>
          </p:spPr>
          <p:txBody>
            <a:bodyPr/>
            <a:lstStyle/>
            <a:p>
              <a:endParaRPr lang="en-US"/>
            </a:p>
          </p:txBody>
        </p:sp>
        <p:sp>
          <p:nvSpPr>
            <p:cNvPr id="5527726" name="Freeform 57"/>
            <p:cNvSpPr>
              <a:spLocks/>
            </p:cNvSpPr>
            <p:nvPr/>
          </p:nvSpPr>
          <p:spPr bwMode="auto">
            <a:xfrm>
              <a:off x="997" y="3348"/>
              <a:ext cx="17" cy="17"/>
            </a:xfrm>
            <a:custGeom>
              <a:avLst/>
              <a:gdLst>
                <a:gd name="T0" fmla="*/ 16 w 17"/>
                <a:gd name="T1" fmla="*/ 0 h 17"/>
                <a:gd name="T2" fmla="*/ 16 w 17"/>
                <a:gd name="T3" fmla="*/ 5 h 17"/>
                <a:gd name="T4" fmla="*/ 16 w 17"/>
                <a:gd name="T5" fmla="*/ 5 h 17"/>
                <a:gd name="T6" fmla="*/ 12 w 17"/>
                <a:gd name="T7" fmla="*/ 10 h 17"/>
                <a:gd name="T8" fmla="*/ 12 w 17"/>
                <a:gd name="T9" fmla="*/ 10 h 17"/>
                <a:gd name="T10" fmla="*/ 8 w 17"/>
                <a:gd name="T11" fmla="*/ 10 h 17"/>
                <a:gd name="T12" fmla="*/ 8 w 17"/>
                <a:gd name="T13" fmla="*/ 10 h 17"/>
                <a:gd name="T14" fmla="*/ 8 w 17"/>
                <a:gd name="T15" fmla="*/ 16 h 17"/>
                <a:gd name="T16" fmla="*/ 4 w 17"/>
                <a:gd name="T17" fmla="*/ 16 h 17"/>
                <a:gd name="T18" fmla="*/ 4 w 17"/>
                <a:gd name="T19" fmla="*/ 16 h 17"/>
                <a:gd name="T20" fmla="*/ 4 w 17"/>
                <a:gd name="T21" fmla="*/ 10 h 17"/>
                <a:gd name="T22" fmla="*/ 4 w 17"/>
                <a:gd name="T23" fmla="*/ 10 h 17"/>
                <a:gd name="T24" fmla="*/ 0 w 17"/>
                <a:gd name="T25" fmla="*/ 10 h 17"/>
                <a:gd name="T26" fmla="*/ 0 w 17"/>
                <a:gd name="T27" fmla="*/ 5 h 17"/>
                <a:gd name="T28" fmla="*/ 0 w 17"/>
                <a:gd name="T29" fmla="*/ 5 h 17"/>
                <a:gd name="T30" fmla="*/ 0 w 17"/>
                <a:gd name="T31" fmla="*/ 5 h 17"/>
                <a:gd name="T32" fmla="*/ 0 w 17"/>
                <a:gd name="T33" fmla="*/ 0 h 17"/>
                <a:gd name="T34" fmla="*/ 4 w 17"/>
                <a:gd name="T35" fmla="*/ 0 h 17"/>
                <a:gd name="T36" fmla="*/ 4 w 17"/>
                <a:gd name="T37" fmla="*/ 0 h 17"/>
                <a:gd name="T38" fmla="*/ 8 w 17"/>
                <a:gd name="T39" fmla="*/ 0 h 17"/>
                <a:gd name="T40" fmla="*/ 8 w 17"/>
                <a:gd name="T41" fmla="*/ 0 h 17"/>
                <a:gd name="T42" fmla="*/ 8 w 17"/>
                <a:gd name="T43" fmla="*/ 0 h 17"/>
                <a:gd name="T44" fmla="*/ 12 w 17"/>
                <a:gd name="T45" fmla="*/ 0 h 17"/>
                <a:gd name="T46" fmla="*/ 16 w 17"/>
                <a:gd name="T47" fmla="*/ 0 h 17"/>
                <a:gd name="T48" fmla="*/ 16 w 17"/>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0"/>
                  </a:moveTo>
                  <a:lnTo>
                    <a:pt x="16" y="5"/>
                  </a:lnTo>
                  <a:lnTo>
                    <a:pt x="12" y="10"/>
                  </a:lnTo>
                  <a:lnTo>
                    <a:pt x="8" y="10"/>
                  </a:lnTo>
                  <a:lnTo>
                    <a:pt x="8" y="16"/>
                  </a:lnTo>
                  <a:lnTo>
                    <a:pt x="4" y="16"/>
                  </a:lnTo>
                  <a:lnTo>
                    <a:pt x="4" y="10"/>
                  </a:lnTo>
                  <a:lnTo>
                    <a:pt x="0" y="10"/>
                  </a:lnTo>
                  <a:lnTo>
                    <a:pt x="0" y="5"/>
                  </a:lnTo>
                  <a:lnTo>
                    <a:pt x="0" y="0"/>
                  </a:lnTo>
                  <a:lnTo>
                    <a:pt x="4" y="0"/>
                  </a:lnTo>
                  <a:lnTo>
                    <a:pt x="8" y="0"/>
                  </a:lnTo>
                  <a:lnTo>
                    <a:pt x="12" y="0"/>
                  </a:lnTo>
                  <a:lnTo>
                    <a:pt x="16" y="0"/>
                  </a:lnTo>
                </a:path>
              </a:pathLst>
            </a:custGeom>
            <a:solidFill>
              <a:srgbClr val="999999"/>
            </a:solidFill>
            <a:ln w="9525">
              <a:noFill/>
              <a:miter lim="800000"/>
              <a:headEnd/>
              <a:tailEnd/>
            </a:ln>
          </p:spPr>
          <p:txBody>
            <a:bodyPr/>
            <a:lstStyle/>
            <a:p>
              <a:endParaRPr lang="en-US"/>
            </a:p>
          </p:txBody>
        </p:sp>
        <p:sp>
          <p:nvSpPr>
            <p:cNvPr id="5527727" name="Freeform 58"/>
            <p:cNvSpPr>
              <a:spLocks/>
            </p:cNvSpPr>
            <p:nvPr/>
          </p:nvSpPr>
          <p:spPr bwMode="auto">
            <a:xfrm>
              <a:off x="1165" y="3348"/>
              <a:ext cx="17" cy="17"/>
            </a:xfrm>
            <a:custGeom>
              <a:avLst/>
              <a:gdLst>
                <a:gd name="T0" fmla="*/ 0 w 17"/>
                <a:gd name="T1" fmla="*/ 16 h 17"/>
                <a:gd name="T2" fmla="*/ 16 w 17"/>
                <a:gd name="T3" fmla="*/ 13 h 17"/>
                <a:gd name="T4" fmla="*/ 16 w 17"/>
                <a:gd name="T5" fmla="*/ 13 h 17"/>
                <a:gd name="T6" fmla="*/ 16 w 17"/>
                <a:gd name="T7" fmla="*/ 11 h 17"/>
                <a:gd name="T8" fmla="*/ 16 w 17"/>
                <a:gd name="T9" fmla="*/ 9 h 17"/>
                <a:gd name="T10" fmla="*/ 8 w 17"/>
                <a:gd name="T11" fmla="*/ 6 h 17"/>
                <a:gd name="T12" fmla="*/ 8 w 17"/>
                <a:gd name="T13" fmla="*/ 6 h 17"/>
                <a:gd name="T14" fmla="*/ 8 w 17"/>
                <a:gd name="T15" fmla="*/ 4 h 17"/>
                <a:gd name="T16" fmla="*/ 8 w 17"/>
                <a:gd name="T17" fmla="*/ 2 h 17"/>
                <a:gd name="T18" fmla="*/ 0 w 17"/>
                <a:gd name="T19" fmla="*/ 0 h 17"/>
                <a:gd name="T20" fmla="*/ 0 w 17"/>
                <a:gd name="T21" fmla="*/ 2 h 17"/>
                <a:gd name="T22" fmla="*/ 0 w 17"/>
                <a:gd name="T23" fmla="*/ 4 h 17"/>
                <a:gd name="T24" fmla="*/ 0 w 17"/>
                <a:gd name="T25" fmla="*/ 4 h 17"/>
                <a:gd name="T26" fmla="*/ 0 w 17"/>
                <a:gd name="T27" fmla="*/ 6 h 17"/>
                <a:gd name="T28" fmla="*/ 0 w 17"/>
                <a:gd name="T29" fmla="*/ 9 h 17"/>
                <a:gd name="T30" fmla="*/ 0 w 17"/>
                <a:gd name="T31" fmla="*/ 11 h 17"/>
                <a:gd name="T32" fmla="*/ 0 w 17"/>
                <a:gd name="T33" fmla="*/ 13 h 17"/>
                <a:gd name="T34" fmla="*/ 0 w 17"/>
                <a:gd name="T35" fmla="*/ 1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6"/>
                  </a:moveTo>
                  <a:lnTo>
                    <a:pt x="16" y="13"/>
                  </a:lnTo>
                  <a:lnTo>
                    <a:pt x="16" y="11"/>
                  </a:lnTo>
                  <a:lnTo>
                    <a:pt x="16" y="9"/>
                  </a:lnTo>
                  <a:lnTo>
                    <a:pt x="8" y="6"/>
                  </a:lnTo>
                  <a:lnTo>
                    <a:pt x="8" y="4"/>
                  </a:lnTo>
                  <a:lnTo>
                    <a:pt x="8" y="2"/>
                  </a:lnTo>
                  <a:lnTo>
                    <a:pt x="0" y="0"/>
                  </a:lnTo>
                  <a:lnTo>
                    <a:pt x="0" y="2"/>
                  </a:lnTo>
                  <a:lnTo>
                    <a:pt x="0" y="4"/>
                  </a:lnTo>
                  <a:lnTo>
                    <a:pt x="0" y="6"/>
                  </a:lnTo>
                  <a:lnTo>
                    <a:pt x="0" y="9"/>
                  </a:lnTo>
                  <a:lnTo>
                    <a:pt x="0" y="11"/>
                  </a:lnTo>
                  <a:lnTo>
                    <a:pt x="0" y="13"/>
                  </a:lnTo>
                  <a:lnTo>
                    <a:pt x="0" y="16"/>
                  </a:lnTo>
                </a:path>
              </a:pathLst>
            </a:custGeom>
            <a:solidFill>
              <a:srgbClr val="999999"/>
            </a:solidFill>
            <a:ln w="9525">
              <a:noFill/>
              <a:miter lim="800000"/>
              <a:headEnd/>
              <a:tailEnd/>
            </a:ln>
          </p:spPr>
          <p:txBody>
            <a:bodyPr/>
            <a:lstStyle/>
            <a:p>
              <a:endParaRPr lang="en-US"/>
            </a:p>
          </p:txBody>
        </p:sp>
        <p:sp>
          <p:nvSpPr>
            <p:cNvPr id="5527728" name="Freeform 59"/>
            <p:cNvSpPr>
              <a:spLocks/>
            </p:cNvSpPr>
            <p:nvPr/>
          </p:nvSpPr>
          <p:spPr bwMode="auto">
            <a:xfrm>
              <a:off x="981" y="3349"/>
              <a:ext cx="17" cy="17"/>
            </a:xfrm>
            <a:custGeom>
              <a:avLst/>
              <a:gdLst>
                <a:gd name="T0" fmla="*/ 0 w 17"/>
                <a:gd name="T1" fmla="*/ 0 h 17"/>
                <a:gd name="T2" fmla="*/ 0 w 17"/>
                <a:gd name="T3" fmla="*/ 2 h 17"/>
                <a:gd name="T4" fmla="*/ 0 w 17"/>
                <a:gd name="T5" fmla="*/ 4 h 17"/>
                <a:gd name="T6" fmla="*/ 0 w 17"/>
                <a:gd name="T7" fmla="*/ 6 h 17"/>
                <a:gd name="T8" fmla="*/ 0 w 17"/>
                <a:gd name="T9" fmla="*/ 9 h 17"/>
                <a:gd name="T10" fmla="*/ 0 w 17"/>
                <a:gd name="T11" fmla="*/ 11 h 17"/>
                <a:gd name="T12" fmla="*/ 0 w 17"/>
                <a:gd name="T13" fmla="*/ 13 h 17"/>
                <a:gd name="T14" fmla="*/ 0 w 17"/>
                <a:gd name="T15" fmla="*/ 13 h 17"/>
                <a:gd name="T16" fmla="*/ 8 w 17"/>
                <a:gd name="T17" fmla="*/ 16 h 17"/>
                <a:gd name="T18" fmla="*/ 16 w 17"/>
                <a:gd name="T19" fmla="*/ 13 h 17"/>
                <a:gd name="T20" fmla="*/ 16 w 17"/>
                <a:gd name="T21" fmla="*/ 11 h 17"/>
                <a:gd name="T22" fmla="*/ 16 w 17"/>
                <a:gd name="T23" fmla="*/ 9 h 17"/>
                <a:gd name="T24" fmla="*/ 16 w 17"/>
                <a:gd name="T25" fmla="*/ 9 h 17"/>
                <a:gd name="T26" fmla="*/ 16 w 17"/>
                <a:gd name="T27" fmla="*/ 6 h 17"/>
                <a:gd name="T28" fmla="*/ 16 w 17"/>
                <a:gd name="T29" fmla="*/ 4 h 17"/>
                <a:gd name="T30" fmla="*/ 16 w 17"/>
                <a:gd name="T31" fmla="*/ 2 h 17"/>
                <a:gd name="T32" fmla="*/ 16 w 17"/>
                <a:gd name="T33" fmla="*/ 0 h 17"/>
                <a:gd name="T34" fmla="*/ 0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0"/>
                  </a:moveTo>
                  <a:lnTo>
                    <a:pt x="0" y="2"/>
                  </a:lnTo>
                  <a:lnTo>
                    <a:pt x="0" y="4"/>
                  </a:lnTo>
                  <a:lnTo>
                    <a:pt x="0" y="6"/>
                  </a:lnTo>
                  <a:lnTo>
                    <a:pt x="0" y="9"/>
                  </a:lnTo>
                  <a:lnTo>
                    <a:pt x="0" y="11"/>
                  </a:lnTo>
                  <a:lnTo>
                    <a:pt x="0" y="13"/>
                  </a:lnTo>
                  <a:lnTo>
                    <a:pt x="8" y="16"/>
                  </a:lnTo>
                  <a:lnTo>
                    <a:pt x="16" y="13"/>
                  </a:lnTo>
                  <a:lnTo>
                    <a:pt x="16" y="11"/>
                  </a:lnTo>
                  <a:lnTo>
                    <a:pt x="16" y="9"/>
                  </a:lnTo>
                  <a:lnTo>
                    <a:pt x="16" y="6"/>
                  </a:lnTo>
                  <a:lnTo>
                    <a:pt x="16" y="4"/>
                  </a:lnTo>
                  <a:lnTo>
                    <a:pt x="16" y="2"/>
                  </a:lnTo>
                  <a:lnTo>
                    <a:pt x="16" y="0"/>
                  </a:lnTo>
                  <a:lnTo>
                    <a:pt x="0" y="0"/>
                  </a:lnTo>
                </a:path>
              </a:pathLst>
            </a:custGeom>
            <a:solidFill>
              <a:srgbClr val="999999"/>
            </a:solidFill>
            <a:ln w="9525">
              <a:noFill/>
              <a:miter lim="800000"/>
              <a:headEnd/>
              <a:tailEnd/>
            </a:ln>
          </p:spPr>
          <p:txBody>
            <a:bodyPr/>
            <a:lstStyle/>
            <a:p>
              <a:endParaRPr lang="en-US"/>
            </a:p>
          </p:txBody>
        </p:sp>
        <p:sp>
          <p:nvSpPr>
            <p:cNvPr id="5527729" name="Freeform 60"/>
            <p:cNvSpPr>
              <a:spLocks/>
            </p:cNvSpPr>
            <p:nvPr/>
          </p:nvSpPr>
          <p:spPr bwMode="auto">
            <a:xfrm>
              <a:off x="983" y="3364"/>
              <a:ext cx="17" cy="17"/>
            </a:xfrm>
            <a:custGeom>
              <a:avLst/>
              <a:gdLst>
                <a:gd name="T0" fmla="*/ 16 w 17"/>
                <a:gd name="T1" fmla="*/ 16 h 17"/>
                <a:gd name="T2" fmla="*/ 16 w 17"/>
                <a:gd name="T3" fmla="*/ 16 h 17"/>
                <a:gd name="T4" fmla="*/ 16 w 17"/>
                <a:gd name="T5" fmla="*/ 16 h 17"/>
                <a:gd name="T6" fmla="*/ 16 w 17"/>
                <a:gd name="T7" fmla="*/ 16 h 17"/>
                <a:gd name="T8" fmla="*/ 0 w 17"/>
                <a:gd name="T9" fmla="*/ 16 h 17"/>
                <a:gd name="T10" fmla="*/ 0 w 17"/>
                <a:gd name="T11" fmla="*/ 16 h 17"/>
                <a:gd name="T12" fmla="*/ 0 w 17"/>
                <a:gd name="T13" fmla="*/ 16 h 17"/>
                <a:gd name="T14" fmla="*/ 0 w 17"/>
                <a:gd name="T15" fmla="*/ 16 h 17"/>
                <a:gd name="T16" fmla="*/ 0 w 17"/>
                <a:gd name="T17" fmla="*/ 16 h 17"/>
                <a:gd name="T18" fmla="*/ 0 w 17"/>
                <a:gd name="T19" fmla="*/ 0 h 17"/>
                <a:gd name="T20" fmla="*/ 0 w 17"/>
                <a:gd name="T21" fmla="*/ 0 h 17"/>
                <a:gd name="T22" fmla="*/ 16 w 17"/>
                <a:gd name="T23" fmla="*/ 0 h 17"/>
                <a:gd name="T24" fmla="*/ 16 w 17"/>
                <a:gd name="T25" fmla="*/ 0 h 17"/>
                <a:gd name="T26" fmla="*/ 16 w 17"/>
                <a:gd name="T27" fmla="*/ 0 h 17"/>
                <a:gd name="T28" fmla="*/ 16 w 17"/>
                <a:gd name="T29" fmla="*/ 0 h 17"/>
                <a:gd name="T30" fmla="*/ 16 w 17"/>
                <a:gd name="T31" fmla="*/ 16 h 17"/>
                <a:gd name="T32" fmla="*/ 16 w 17"/>
                <a:gd name="T33" fmla="*/ 16 h 17"/>
                <a:gd name="T34" fmla="*/ 16 w 17"/>
                <a:gd name="T35" fmla="*/ 16 h 17"/>
                <a:gd name="T36" fmla="*/ 16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6"/>
                  </a:moveTo>
                  <a:lnTo>
                    <a:pt x="16" y="16"/>
                  </a:lnTo>
                  <a:lnTo>
                    <a:pt x="0" y="16"/>
                  </a:lnTo>
                  <a:lnTo>
                    <a:pt x="0" y="0"/>
                  </a:lnTo>
                  <a:lnTo>
                    <a:pt x="16" y="0"/>
                  </a:lnTo>
                  <a:lnTo>
                    <a:pt x="16" y="16"/>
                  </a:lnTo>
                </a:path>
              </a:pathLst>
            </a:custGeom>
            <a:solidFill>
              <a:srgbClr val="FFFFFF"/>
            </a:solidFill>
            <a:ln w="9525">
              <a:noFill/>
              <a:miter lim="800000"/>
              <a:headEnd/>
              <a:tailEnd/>
            </a:ln>
          </p:spPr>
          <p:txBody>
            <a:bodyPr/>
            <a:lstStyle/>
            <a:p>
              <a:endParaRPr lang="en-US"/>
            </a:p>
          </p:txBody>
        </p:sp>
        <p:sp>
          <p:nvSpPr>
            <p:cNvPr id="5527730" name="Freeform 61"/>
            <p:cNvSpPr>
              <a:spLocks/>
            </p:cNvSpPr>
            <p:nvPr/>
          </p:nvSpPr>
          <p:spPr bwMode="auto">
            <a:xfrm>
              <a:off x="1130" y="3363"/>
              <a:ext cx="48" cy="74"/>
            </a:xfrm>
            <a:custGeom>
              <a:avLst/>
              <a:gdLst>
                <a:gd name="T0" fmla="*/ 46 w 48"/>
                <a:gd name="T1" fmla="*/ 6 h 74"/>
                <a:gd name="T2" fmla="*/ 45 w 48"/>
                <a:gd name="T3" fmla="*/ 14 h 74"/>
                <a:gd name="T4" fmla="*/ 43 w 48"/>
                <a:gd name="T5" fmla="*/ 22 h 74"/>
                <a:gd name="T6" fmla="*/ 43 w 48"/>
                <a:gd name="T7" fmla="*/ 31 h 74"/>
                <a:gd name="T8" fmla="*/ 43 w 48"/>
                <a:gd name="T9" fmla="*/ 40 h 74"/>
                <a:gd name="T10" fmla="*/ 42 w 48"/>
                <a:gd name="T11" fmla="*/ 48 h 74"/>
                <a:gd name="T12" fmla="*/ 41 w 48"/>
                <a:gd name="T13" fmla="*/ 56 h 74"/>
                <a:gd name="T14" fmla="*/ 40 w 48"/>
                <a:gd name="T15" fmla="*/ 66 h 74"/>
                <a:gd name="T16" fmla="*/ 37 w 48"/>
                <a:gd name="T17" fmla="*/ 71 h 74"/>
                <a:gd name="T18" fmla="*/ 32 w 48"/>
                <a:gd name="T19" fmla="*/ 72 h 74"/>
                <a:gd name="T20" fmla="*/ 27 w 48"/>
                <a:gd name="T21" fmla="*/ 73 h 74"/>
                <a:gd name="T22" fmla="*/ 24 w 48"/>
                <a:gd name="T23" fmla="*/ 73 h 74"/>
                <a:gd name="T24" fmla="*/ 19 w 48"/>
                <a:gd name="T25" fmla="*/ 72 h 74"/>
                <a:gd name="T26" fmla="*/ 14 w 48"/>
                <a:gd name="T27" fmla="*/ 71 h 74"/>
                <a:gd name="T28" fmla="*/ 10 w 48"/>
                <a:gd name="T29" fmla="*/ 70 h 74"/>
                <a:gd name="T30" fmla="*/ 5 w 48"/>
                <a:gd name="T31" fmla="*/ 69 h 74"/>
                <a:gd name="T32" fmla="*/ 0 w 48"/>
                <a:gd name="T33" fmla="*/ 63 h 74"/>
                <a:gd name="T34" fmla="*/ 1 w 48"/>
                <a:gd name="T35" fmla="*/ 58 h 74"/>
                <a:gd name="T36" fmla="*/ 1 w 48"/>
                <a:gd name="T37" fmla="*/ 53 h 74"/>
                <a:gd name="T38" fmla="*/ 1 w 48"/>
                <a:gd name="T39" fmla="*/ 46 h 74"/>
                <a:gd name="T40" fmla="*/ 1 w 48"/>
                <a:gd name="T41" fmla="*/ 41 h 74"/>
                <a:gd name="T42" fmla="*/ 1 w 48"/>
                <a:gd name="T43" fmla="*/ 36 h 74"/>
                <a:gd name="T44" fmla="*/ 2 w 48"/>
                <a:gd name="T45" fmla="*/ 30 h 74"/>
                <a:gd name="T46" fmla="*/ 4 w 48"/>
                <a:gd name="T47" fmla="*/ 26 h 74"/>
                <a:gd name="T48" fmla="*/ 8 w 48"/>
                <a:gd name="T49" fmla="*/ 23 h 74"/>
                <a:gd name="T50" fmla="*/ 11 w 48"/>
                <a:gd name="T51" fmla="*/ 18 h 74"/>
                <a:gd name="T52" fmla="*/ 14 w 48"/>
                <a:gd name="T53" fmla="*/ 12 h 74"/>
                <a:gd name="T54" fmla="*/ 17 w 48"/>
                <a:gd name="T55" fmla="*/ 6 h 74"/>
                <a:gd name="T56" fmla="*/ 20 w 48"/>
                <a:gd name="T57" fmla="*/ 2 h 74"/>
                <a:gd name="T58" fmla="*/ 22 w 48"/>
                <a:gd name="T59" fmla="*/ 3 h 74"/>
                <a:gd name="T60" fmla="*/ 23 w 48"/>
                <a:gd name="T61" fmla="*/ 2 h 74"/>
                <a:gd name="T62" fmla="*/ 36 w 48"/>
                <a:gd name="T63" fmla="*/ 4 h 74"/>
                <a:gd name="T64" fmla="*/ 35 w 48"/>
                <a:gd name="T65" fmla="*/ 7 h 74"/>
                <a:gd name="T66" fmla="*/ 35 w 48"/>
                <a:gd name="T67" fmla="*/ 10 h 74"/>
                <a:gd name="T68" fmla="*/ 35 w 48"/>
                <a:gd name="T69" fmla="*/ 13 h 74"/>
                <a:gd name="T70" fmla="*/ 38 w 48"/>
                <a:gd name="T71" fmla="*/ 12 h 74"/>
                <a:gd name="T72" fmla="*/ 39 w 48"/>
                <a:gd name="T73" fmla="*/ 6 h 74"/>
                <a:gd name="T74" fmla="*/ 40 w 48"/>
                <a:gd name="T75" fmla="*/ 2 h 74"/>
                <a:gd name="T76" fmla="*/ 43 w 48"/>
                <a:gd name="T77" fmla="*/ 0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74"/>
                <a:gd name="T119" fmla="*/ 48 w 48"/>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74">
                  <a:moveTo>
                    <a:pt x="47" y="2"/>
                  </a:moveTo>
                  <a:lnTo>
                    <a:pt x="46" y="6"/>
                  </a:lnTo>
                  <a:lnTo>
                    <a:pt x="45" y="10"/>
                  </a:lnTo>
                  <a:lnTo>
                    <a:pt x="45" y="14"/>
                  </a:lnTo>
                  <a:lnTo>
                    <a:pt x="44" y="18"/>
                  </a:lnTo>
                  <a:lnTo>
                    <a:pt x="43" y="22"/>
                  </a:lnTo>
                  <a:lnTo>
                    <a:pt x="43" y="27"/>
                  </a:lnTo>
                  <a:lnTo>
                    <a:pt x="43" y="31"/>
                  </a:lnTo>
                  <a:lnTo>
                    <a:pt x="43" y="35"/>
                  </a:lnTo>
                  <a:lnTo>
                    <a:pt x="43" y="40"/>
                  </a:lnTo>
                  <a:lnTo>
                    <a:pt x="42" y="43"/>
                  </a:lnTo>
                  <a:lnTo>
                    <a:pt x="42" y="48"/>
                  </a:lnTo>
                  <a:lnTo>
                    <a:pt x="42" y="53"/>
                  </a:lnTo>
                  <a:lnTo>
                    <a:pt x="41" y="56"/>
                  </a:lnTo>
                  <a:lnTo>
                    <a:pt x="41" y="61"/>
                  </a:lnTo>
                  <a:lnTo>
                    <a:pt x="40" y="66"/>
                  </a:lnTo>
                  <a:lnTo>
                    <a:pt x="39" y="70"/>
                  </a:lnTo>
                  <a:lnTo>
                    <a:pt x="37" y="71"/>
                  </a:lnTo>
                  <a:lnTo>
                    <a:pt x="35" y="72"/>
                  </a:lnTo>
                  <a:lnTo>
                    <a:pt x="32" y="72"/>
                  </a:lnTo>
                  <a:lnTo>
                    <a:pt x="30" y="73"/>
                  </a:lnTo>
                  <a:lnTo>
                    <a:pt x="27" y="73"/>
                  </a:lnTo>
                  <a:lnTo>
                    <a:pt x="26" y="73"/>
                  </a:lnTo>
                  <a:lnTo>
                    <a:pt x="24" y="73"/>
                  </a:lnTo>
                  <a:lnTo>
                    <a:pt x="21" y="72"/>
                  </a:lnTo>
                  <a:lnTo>
                    <a:pt x="19" y="72"/>
                  </a:lnTo>
                  <a:lnTo>
                    <a:pt x="17" y="71"/>
                  </a:lnTo>
                  <a:lnTo>
                    <a:pt x="14" y="71"/>
                  </a:lnTo>
                  <a:lnTo>
                    <a:pt x="12" y="70"/>
                  </a:lnTo>
                  <a:lnTo>
                    <a:pt x="10" y="70"/>
                  </a:lnTo>
                  <a:lnTo>
                    <a:pt x="8" y="69"/>
                  </a:lnTo>
                  <a:lnTo>
                    <a:pt x="5" y="69"/>
                  </a:lnTo>
                  <a:lnTo>
                    <a:pt x="3" y="68"/>
                  </a:lnTo>
                  <a:lnTo>
                    <a:pt x="0" y="63"/>
                  </a:lnTo>
                  <a:lnTo>
                    <a:pt x="1" y="61"/>
                  </a:lnTo>
                  <a:lnTo>
                    <a:pt x="1" y="58"/>
                  </a:lnTo>
                  <a:lnTo>
                    <a:pt x="1" y="55"/>
                  </a:lnTo>
                  <a:lnTo>
                    <a:pt x="1" y="53"/>
                  </a:lnTo>
                  <a:lnTo>
                    <a:pt x="1" y="50"/>
                  </a:lnTo>
                  <a:lnTo>
                    <a:pt x="1" y="46"/>
                  </a:lnTo>
                  <a:lnTo>
                    <a:pt x="1" y="44"/>
                  </a:lnTo>
                  <a:lnTo>
                    <a:pt x="1" y="41"/>
                  </a:lnTo>
                  <a:lnTo>
                    <a:pt x="1" y="39"/>
                  </a:lnTo>
                  <a:lnTo>
                    <a:pt x="1" y="36"/>
                  </a:lnTo>
                  <a:lnTo>
                    <a:pt x="1" y="33"/>
                  </a:lnTo>
                  <a:lnTo>
                    <a:pt x="2" y="30"/>
                  </a:lnTo>
                  <a:lnTo>
                    <a:pt x="3" y="29"/>
                  </a:lnTo>
                  <a:lnTo>
                    <a:pt x="4" y="26"/>
                  </a:lnTo>
                  <a:lnTo>
                    <a:pt x="5" y="24"/>
                  </a:lnTo>
                  <a:lnTo>
                    <a:pt x="8" y="23"/>
                  </a:lnTo>
                  <a:lnTo>
                    <a:pt x="9" y="20"/>
                  </a:lnTo>
                  <a:lnTo>
                    <a:pt x="11" y="18"/>
                  </a:lnTo>
                  <a:lnTo>
                    <a:pt x="12" y="15"/>
                  </a:lnTo>
                  <a:lnTo>
                    <a:pt x="14" y="12"/>
                  </a:lnTo>
                  <a:lnTo>
                    <a:pt x="15" y="9"/>
                  </a:lnTo>
                  <a:lnTo>
                    <a:pt x="17" y="6"/>
                  </a:lnTo>
                  <a:lnTo>
                    <a:pt x="19" y="5"/>
                  </a:lnTo>
                  <a:lnTo>
                    <a:pt x="20" y="2"/>
                  </a:lnTo>
                  <a:lnTo>
                    <a:pt x="21" y="3"/>
                  </a:lnTo>
                  <a:lnTo>
                    <a:pt x="22" y="3"/>
                  </a:lnTo>
                  <a:lnTo>
                    <a:pt x="22" y="2"/>
                  </a:lnTo>
                  <a:lnTo>
                    <a:pt x="23" y="2"/>
                  </a:lnTo>
                  <a:lnTo>
                    <a:pt x="36" y="2"/>
                  </a:lnTo>
                  <a:lnTo>
                    <a:pt x="36" y="4"/>
                  </a:lnTo>
                  <a:lnTo>
                    <a:pt x="36" y="6"/>
                  </a:lnTo>
                  <a:lnTo>
                    <a:pt x="35" y="7"/>
                  </a:lnTo>
                  <a:lnTo>
                    <a:pt x="35" y="9"/>
                  </a:lnTo>
                  <a:lnTo>
                    <a:pt x="35" y="10"/>
                  </a:lnTo>
                  <a:lnTo>
                    <a:pt x="35" y="11"/>
                  </a:lnTo>
                  <a:lnTo>
                    <a:pt x="35" y="13"/>
                  </a:lnTo>
                  <a:lnTo>
                    <a:pt x="36" y="14"/>
                  </a:lnTo>
                  <a:lnTo>
                    <a:pt x="38" y="12"/>
                  </a:lnTo>
                  <a:lnTo>
                    <a:pt x="38" y="9"/>
                  </a:lnTo>
                  <a:lnTo>
                    <a:pt x="39" y="6"/>
                  </a:lnTo>
                  <a:lnTo>
                    <a:pt x="39" y="4"/>
                  </a:lnTo>
                  <a:lnTo>
                    <a:pt x="40" y="2"/>
                  </a:lnTo>
                  <a:lnTo>
                    <a:pt x="42" y="0"/>
                  </a:lnTo>
                  <a:lnTo>
                    <a:pt x="43" y="0"/>
                  </a:lnTo>
                  <a:lnTo>
                    <a:pt x="47" y="2"/>
                  </a:lnTo>
                </a:path>
              </a:pathLst>
            </a:custGeom>
            <a:solidFill>
              <a:srgbClr val="FFFFFF"/>
            </a:solidFill>
            <a:ln w="9525">
              <a:noFill/>
              <a:miter lim="800000"/>
              <a:headEnd/>
              <a:tailEnd/>
            </a:ln>
          </p:spPr>
          <p:txBody>
            <a:bodyPr/>
            <a:lstStyle/>
            <a:p>
              <a:endParaRPr lang="en-US"/>
            </a:p>
          </p:txBody>
        </p:sp>
        <p:sp>
          <p:nvSpPr>
            <p:cNvPr id="5527731" name="Freeform 62"/>
            <p:cNvSpPr>
              <a:spLocks/>
            </p:cNvSpPr>
            <p:nvPr/>
          </p:nvSpPr>
          <p:spPr bwMode="auto">
            <a:xfrm>
              <a:off x="979" y="3373"/>
              <a:ext cx="30" cy="63"/>
            </a:xfrm>
            <a:custGeom>
              <a:avLst/>
              <a:gdLst>
                <a:gd name="T0" fmla="*/ 24 w 30"/>
                <a:gd name="T1" fmla="*/ 0 h 63"/>
                <a:gd name="T2" fmla="*/ 24 w 30"/>
                <a:gd name="T3" fmla="*/ 5 h 63"/>
                <a:gd name="T4" fmla="*/ 24 w 30"/>
                <a:gd name="T5" fmla="*/ 8 h 63"/>
                <a:gd name="T6" fmla="*/ 25 w 30"/>
                <a:gd name="T7" fmla="*/ 12 h 63"/>
                <a:gd name="T8" fmla="*/ 25 w 30"/>
                <a:gd name="T9" fmla="*/ 16 h 63"/>
                <a:gd name="T10" fmla="*/ 26 w 30"/>
                <a:gd name="T11" fmla="*/ 20 h 63"/>
                <a:gd name="T12" fmla="*/ 26 w 30"/>
                <a:gd name="T13" fmla="*/ 24 h 63"/>
                <a:gd name="T14" fmla="*/ 26 w 30"/>
                <a:gd name="T15" fmla="*/ 27 h 63"/>
                <a:gd name="T16" fmla="*/ 27 w 30"/>
                <a:gd name="T17" fmla="*/ 31 h 63"/>
                <a:gd name="T18" fmla="*/ 27 w 30"/>
                <a:gd name="T19" fmla="*/ 35 h 63"/>
                <a:gd name="T20" fmla="*/ 27 w 30"/>
                <a:gd name="T21" fmla="*/ 38 h 63"/>
                <a:gd name="T22" fmla="*/ 27 w 30"/>
                <a:gd name="T23" fmla="*/ 43 h 63"/>
                <a:gd name="T24" fmla="*/ 27 w 30"/>
                <a:gd name="T25" fmla="*/ 47 h 63"/>
                <a:gd name="T26" fmla="*/ 28 w 30"/>
                <a:gd name="T27" fmla="*/ 50 h 63"/>
                <a:gd name="T28" fmla="*/ 28 w 30"/>
                <a:gd name="T29" fmla="*/ 54 h 63"/>
                <a:gd name="T30" fmla="*/ 29 w 30"/>
                <a:gd name="T31" fmla="*/ 58 h 63"/>
                <a:gd name="T32" fmla="*/ 29 w 30"/>
                <a:gd name="T33" fmla="*/ 62 h 63"/>
                <a:gd name="T34" fmla="*/ 26 w 30"/>
                <a:gd name="T35" fmla="*/ 62 h 63"/>
                <a:gd name="T36" fmla="*/ 23 w 30"/>
                <a:gd name="T37" fmla="*/ 62 h 63"/>
                <a:gd name="T38" fmla="*/ 21 w 30"/>
                <a:gd name="T39" fmla="*/ 61 h 63"/>
                <a:gd name="T40" fmla="*/ 17 w 30"/>
                <a:gd name="T41" fmla="*/ 61 h 63"/>
                <a:gd name="T42" fmla="*/ 15 w 30"/>
                <a:gd name="T43" fmla="*/ 60 h 63"/>
                <a:gd name="T44" fmla="*/ 12 w 30"/>
                <a:gd name="T45" fmla="*/ 59 h 63"/>
                <a:gd name="T46" fmla="*/ 10 w 30"/>
                <a:gd name="T47" fmla="*/ 57 h 63"/>
                <a:gd name="T48" fmla="*/ 8 w 30"/>
                <a:gd name="T49" fmla="*/ 56 h 63"/>
                <a:gd name="T50" fmla="*/ 7 w 30"/>
                <a:gd name="T51" fmla="*/ 52 h 63"/>
                <a:gd name="T52" fmla="*/ 7 w 30"/>
                <a:gd name="T53" fmla="*/ 48 h 63"/>
                <a:gd name="T54" fmla="*/ 6 w 30"/>
                <a:gd name="T55" fmla="*/ 45 h 63"/>
                <a:gd name="T56" fmla="*/ 5 w 30"/>
                <a:gd name="T57" fmla="*/ 42 h 63"/>
                <a:gd name="T58" fmla="*/ 4 w 30"/>
                <a:gd name="T59" fmla="*/ 38 h 63"/>
                <a:gd name="T60" fmla="*/ 3 w 30"/>
                <a:gd name="T61" fmla="*/ 35 h 63"/>
                <a:gd name="T62" fmla="*/ 2 w 30"/>
                <a:gd name="T63" fmla="*/ 32 h 63"/>
                <a:gd name="T64" fmla="*/ 2 w 30"/>
                <a:gd name="T65" fmla="*/ 28 h 63"/>
                <a:gd name="T66" fmla="*/ 1 w 30"/>
                <a:gd name="T67" fmla="*/ 25 h 63"/>
                <a:gd name="T68" fmla="*/ 0 w 30"/>
                <a:gd name="T69" fmla="*/ 21 h 63"/>
                <a:gd name="T70" fmla="*/ 0 w 30"/>
                <a:gd name="T71" fmla="*/ 17 h 63"/>
                <a:gd name="T72" fmla="*/ 0 w 30"/>
                <a:gd name="T73" fmla="*/ 15 h 63"/>
                <a:gd name="T74" fmla="*/ 0 w 30"/>
                <a:gd name="T75" fmla="*/ 11 h 63"/>
                <a:gd name="T76" fmla="*/ 0 w 30"/>
                <a:gd name="T77" fmla="*/ 7 h 63"/>
                <a:gd name="T78" fmla="*/ 0 w 30"/>
                <a:gd name="T79" fmla="*/ 4 h 63"/>
                <a:gd name="T80" fmla="*/ 0 w 30"/>
                <a:gd name="T81" fmla="*/ 0 h 63"/>
                <a:gd name="T82" fmla="*/ 3 w 30"/>
                <a:gd name="T83" fmla="*/ 1 h 63"/>
                <a:gd name="T84" fmla="*/ 6 w 30"/>
                <a:gd name="T85" fmla="*/ 1 h 63"/>
                <a:gd name="T86" fmla="*/ 9 w 30"/>
                <a:gd name="T87" fmla="*/ 2 h 63"/>
                <a:gd name="T88" fmla="*/ 12 w 30"/>
                <a:gd name="T89" fmla="*/ 2 h 63"/>
                <a:gd name="T90" fmla="*/ 15 w 30"/>
                <a:gd name="T91" fmla="*/ 2 h 63"/>
                <a:gd name="T92" fmla="*/ 18 w 30"/>
                <a:gd name="T93" fmla="*/ 1 h 63"/>
                <a:gd name="T94" fmla="*/ 22 w 30"/>
                <a:gd name="T95" fmla="*/ 1 h 63"/>
                <a:gd name="T96" fmla="*/ 24 w 30"/>
                <a:gd name="T97" fmla="*/ 0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63"/>
                <a:gd name="T149" fmla="*/ 30 w 30"/>
                <a:gd name="T150" fmla="*/ 63 h 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63">
                  <a:moveTo>
                    <a:pt x="24" y="0"/>
                  </a:moveTo>
                  <a:lnTo>
                    <a:pt x="24" y="5"/>
                  </a:lnTo>
                  <a:lnTo>
                    <a:pt x="24" y="8"/>
                  </a:lnTo>
                  <a:lnTo>
                    <a:pt x="25" y="12"/>
                  </a:lnTo>
                  <a:lnTo>
                    <a:pt x="25" y="16"/>
                  </a:lnTo>
                  <a:lnTo>
                    <a:pt x="26" y="20"/>
                  </a:lnTo>
                  <a:lnTo>
                    <a:pt x="26" y="24"/>
                  </a:lnTo>
                  <a:lnTo>
                    <a:pt x="26" y="27"/>
                  </a:lnTo>
                  <a:lnTo>
                    <a:pt x="27" y="31"/>
                  </a:lnTo>
                  <a:lnTo>
                    <a:pt x="27" y="35"/>
                  </a:lnTo>
                  <a:lnTo>
                    <a:pt x="27" y="38"/>
                  </a:lnTo>
                  <a:lnTo>
                    <a:pt x="27" y="43"/>
                  </a:lnTo>
                  <a:lnTo>
                    <a:pt x="27" y="47"/>
                  </a:lnTo>
                  <a:lnTo>
                    <a:pt x="28" y="50"/>
                  </a:lnTo>
                  <a:lnTo>
                    <a:pt x="28" y="54"/>
                  </a:lnTo>
                  <a:lnTo>
                    <a:pt x="29" y="58"/>
                  </a:lnTo>
                  <a:lnTo>
                    <a:pt x="29" y="62"/>
                  </a:lnTo>
                  <a:lnTo>
                    <a:pt x="26" y="62"/>
                  </a:lnTo>
                  <a:lnTo>
                    <a:pt x="23" y="62"/>
                  </a:lnTo>
                  <a:lnTo>
                    <a:pt x="21" y="61"/>
                  </a:lnTo>
                  <a:lnTo>
                    <a:pt x="17" y="61"/>
                  </a:lnTo>
                  <a:lnTo>
                    <a:pt x="15" y="60"/>
                  </a:lnTo>
                  <a:lnTo>
                    <a:pt x="12" y="59"/>
                  </a:lnTo>
                  <a:lnTo>
                    <a:pt x="10" y="57"/>
                  </a:lnTo>
                  <a:lnTo>
                    <a:pt x="8" y="56"/>
                  </a:lnTo>
                  <a:lnTo>
                    <a:pt x="7" y="52"/>
                  </a:lnTo>
                  <a:lnTo>
                    <a:pt x="7" y="48"/>
                  </a:lnTo>
                  <a:lnTo>
                    <a:pt x="6" y="45"/>
                  </a:lnTo>
                  <a:lnTo>
                    <a:pt x="5" y="42"/>
                  </a:lnTo>
                  <a:lnTo>
                    <a:pt x="4" y="38"/>
                  </a:lnTo>
                  <a:lnTo>
                    <a:pt x="3" y="35"/>
                  </a:lnTo>
                  <a:lnTo>
                    <a:pt x="2" y="32"/>
                  </a:lnTo>
                  <a:lnTo>
                    <a:pt x="2" y="28"/>
                  </a:lnTo>
                  <a:lnTo>
                    <a:pt x="1" y="25"/>
                  </a:lnTo>
                  <a:lnTo>
                    <a:pt x="0" y="21"/>
                  </a:lnTo>
                  <a:lnTo>
                    <a:pt x="0" y="17"/>
                  </a:lnTo>
                  <a:lnTo>
                    <a:pt x="0" y="15"/>
                  </a:lnTo>
                  <a:lnTo>
                    <a:pt x="0" y="11"/>
                  </a:lnTo>
                  <a:lnTo>
                    <a:pt x="0" y="7"/>
                  </a:lnTo>
                  <a:lnTo>
                    <a:pt x="0" y="4"/>
                  </a:lnTo>
                  <a:lnTo>
                    <a:pt x="0" y="0"/>
                  </a:lnTo>
                  <a:lnTo>
                    <a:pt x="3" y="1"/>
                  </a:lnTo>
                  <a:lnTo>
                    <a:pt x="6" y="1"/>
                  </a:lnTo>
                  <a:lnTo>
                    <a:pt x="9" y="2"/>
                  </a:lnTo>
                  <a:lnTo>
                    <a:pt x="12" y="2"/>
                  </a:lnTo>
                  <a:lnTo>
                    <a:pt x="15" y="2"/>
                  </a:lnTo>
                  <a:lnTo>
                    <a:pt x="18" y="1"/>
                  </a:lnTo>
                  <a:lnTo>
                    <a:pt x="22" y="1"/>
                  </a:lnTo>
                  <a:lnTo>
                    <a:pt x="24" y="0"/>
                  </a:lnTo>
                </a:path>
              </a:pathLst>
            </a:custGeom>
            <a:solidFill>
              <a:srgbClr val="FFFFFF"/>
            </a:solidFill>
            <a:ln w="9525">
              <a:noFill/>
              <a:miter lim="800000"/>
              <a:headEnd/>
              <a:tailEnd/>
            </a:ln>
          </p:spPr>
          <p:txBody>
            <a:bodyPr/>
            <a:lstStyle/>
            <a:p>
              <a:endParaRPr lang="en-US"/>
            </a:p>
          </p:txBody>
        </p:sp>
        <p:sp>
          <p:nvSpPr>
            <p:cNvPr id="5527732" name="Freeform 63"/>
            <p:cNvSpPr>
              <a:spLocks/>
            </p:cNvSpPr>
            <p:nvPr/>
          </p:nvSpPr>
          <p:spPr bwMode="auto">
            <a:xfrm>
              <a:off x="908" y="3395"/>
              <a:ext cx="150" cy="118"/>
            </a:xfrm>
            <a:custGeom>
              <a:avLst/>
              <a:gdLst>
                <a:gd name="T0" fmla="*/ 61 w 150"/>
                <a:gd name="T1" fmla="*/ 42 h 118"/>
                <a:gd name="T2" fmla="*/ 62 w 150"/>
                <a:gd name="T3" fmla="*/ 43 h 118"/>
                <a:gd name="T4" fmla="*/ 67 w 150"/>
                <a:gd name="T5" fmla="*/ 48 h 118"/>
                <a:gd name="T6" fmla="*/ 78 w 150"/>
                <a:gd name="T7" fmla="*/ 55 h 118"/>
                <a:gd name="T8" fmla="*/ 88 w 150"/>
                <a:gd name="T9" fmla="*/ 63 h 118"/>
                <a:gd name="T10" fmla="*/ 99 w 150"/>
                <a:gd name="T11" fmla="*/ 70 h 118"/>
                <a:gd name="T12" fmla="*/ 110 w 150"/>
                <a:gd name="T13" fmla="*/ 77 h 118"/>
                <a:gd name="T14" fmla="*/ 120 w 150"/>
                <a:gd name="T15" fmla="*/ 85 h 118"/>
                <a:gd name="T16" fmla="*/ 132 w 150"/>
                <a:gd name="T17" fmla="*/ 91 h 118"/>
                <a:gd name="T18" fmla="*/ 143 w 150"/>
                <a:gd name="T19" fmla="*/ 98 h 118"/>
                <a:gd name="T20" fmla="*/ 149 w 150"/>
                <a:gd name="T21" fmla="*/ 104 h 118"/>
                <a:gd name="T22" fmla="*/ 147 w 150"/>
                <a:gd name="T23" fmla="*/ 108 h 118"/>
                <a:gd name="T24" fmla="*/ 144 w 150"/>
                <a:gd name="T25" fmla="*/ 111 h 118"/>
                <a:gd name="T26" fmla="*/ 141 w 150"/>
                <a:gd name="T27" fmla="*/ 115 h 118"/>
                <a:gd name="T28" fmla="*/ 137 w 150"/>
                <a:gd name="T29" fmla="*/ 116 h 118"/>
                <a:gd name="T30" fmla="*/ 134 w 150"/>
                <a:gd name="T31" fmla="*/ 112 h 118"/>
                <a:gd name="T32" fmla="*/ 131 w 150"/>
                <a:gd name="T33" fmla="*/ 109 h 118"/>
                <a:gd name="T34" fmla="*/ 127 w 150"/>
                <a:gd name="T35" fmla="*/ 106 h 118"/>
                <a:gd name="T36" fmla="*/ 120 w 150"/>
                <a:gd name="T37" fmla="*/ 99 h 118"/>
                <a:gd name="T38" fmla="*/ 109 w 150"/>
                <a:gd name="T39" fmla="*/ 88 h 118"/>
                <a:gd name="T40" fmla="*/ 98 w 150"/>
                <a:gd name="T41" fmla="*/ 79 h 118"/>
                <a:gd name="T42" fmla="*/ 87 w 150"/>
                <a:gd name="T43" fmla="*/ 68 h 118"/>
                <a:gd name="T44" fmla="*/ 75 w 150"/>
                <a:gd name="T45" fmla="*/ 58 h 118"/>
                <a:gd name="T46" fmla="*/ 62 w 150"/>
                <a:gd name="T47" fmla="*/ 49 h 118"/>
                <a:gd name="T48" fmla="*/ 51 w 150"/>
                <a:gd name="T49" fmla="*/ 39 h 118"/>
                <a:gd name="T50" fmla="*/ 38 w 150"/>
                <a:gd name="T51" fmla="*/ 29 h 118"/>
                <a:gd name="T52" fmla="*/ 0 w 150"/>
                <a:gd name="T53" fmla="*/ 0 h 118"/>
                <a:gd name="T54" fmla="*/ 7 w 150"/>
                <a:gd name="T55" fmla="*/ 6 h 118"/>
                <a:gd name="T56" fmla="*/ 14 w 150"/>
                <a:gd name="T57" fmla="*/ 10 h 118"/>
                <a:gd name="T58" fmla="*/ 22 w 150"/>
                <a:gd name="T59" fmla="*/ 16 h 118"/>
                <a:gd name="T60" fmla="*/ 30 w 150"/>
                <a:gd name="T61" fmla="*/ 21 h 118"/>
                <a:gd name="T62" fmla="*/ 37 w 150"/>
                <a:gd name="T63" fmla="*/ 26 h 118"/>
                <a:gd name="T64" fmla="*/ 45 w 150"/>
                <a:gd name="T65" fmla="*/ 31 h 118"/>
                <a:gd name="T66" fmla="*/ 53 w 150"/>
                <a:gd name="T67" fmla="*/ 36 h 118"/>
                <a:gd name="T68" fmla="*/ 60 w 150"/>
                <a:gd name="T69" fmla="*/ 42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18"/>
                <a:gd name="T107" fmla="*/ 150 w 150"/>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18">
                  <a:moveTo>
                    <a:pt x="60" y="42"/>
                  </a:moveTo>
                  <a:lnTo>
                    <a:pt x="61" y="42"/>
                  </a:lnTo>
                  <a:lnTo>
                    <a:pt x="62" y="42"/>
                  </a:lnTo>
                  <a:lnTo>
                    <a:pt x="62" y="43"/>
                  </a:lnTo>
                  <a:lnTo>
                    <a:pt x="62" y="44"/>
                  </a:lnTo>
                  <a:lnTo>
                    <a:pt x="67" y="48"/>
                  </a:lnTo>
                  <a:lnTo>
                    <a:pt x="73" y="51"/>
                  </a:lnTo>
                  <a:lnTo>
                    <a:pt x="78" y="55"/>
                  </a:lnTo>
                  <a:lnTo>
                    <a:pt x="83" y="59"/>
                  </a:lnTo>
                  <a:lnTo>
                    <a:pt x="88" y="63"/>
                  </a:lnTo>
                  <a:lnTo>
                    <a:pt x="93" y="67"/>
                  </a:lnTo>
                  <a:lnTo>
                    <a:pt x="99" y="70"/>
                  </a:lnTo>
                  <a:lnTo>
                    <a:pt x="104" y="73"/>
                  </a:lnTo>
                  <a:lnTo>
                    <a:pt x="110" y="77"/>
                  </a:lnTo>
                  <a:lnTo>
                    <a:pt x="115" y="81"/>
                  </a:lnTo>
                  <a:lnTo>
                    <a:pt x="120" y="85"/>
                  </a:lnTo>
                  <a:lnTo>
                    <a:pt x="126" y="88"/>
                  </a:lnTo>
                  <a:lnTo>
                    <a:pt x="132" y="91"/>
                  </a:lnTo>
                  <a:lnTo>
                    <a:pt x="137" y="94"/>
                  </a:lnTo>
                  <a:lnTo>
                    <a:pt x="143" y="98"/>
                  </a:lnTo>
                  <a:lnTo>
                    <a:pt x="149" y="102"/>
                  </a:lnTo>
                  <a:lnTo>
                    <a:pt x="149" y="104"/>
                  </a:lnTo>
                  <a:lnTo>
                    <a:pt x="148" y="106"/>
                  </a:lnTo>
                  <a:lnTo>
                    <a:pt x="147" y="108"/>
                  </a:lnTo>
                  <a:lnTo>
                    <a:pt x="145" y="109"/>
                  </a:lnTo>
                  <a:lnTo>
                    <a:pt x="144" y="111"/>
                  </a:lnTo>
                  <a:lnTo>
                    <a:pt x="142" y="113"/>
                  </a:lnTo>
                  <a:lnTo>
                    <a:pt x="141" y="115"/>
                  </a:lnTo>
                  <a:lnTo>
                    <a:pt x="139" y="117"/>
                  </a:lnTo>
                  <a:lnTo>
                    <a:pt x="137" y="116"/>
                  </a:lnTo>
                  <a:lnTo>
                    <a:pt x="136" y="114"/>
                  </a:lnTo>
                  <a:lnTo>
                    <a:pt x="134" y="112"/>
                  </a:lnTo>
                  <a:lnTo>
                    <a:pt x="132" y="110"/>
                  </a:lnTo>
                  <a:lnTo>
                    <a:pt x="131" y="109"/>
                  </a:lnTo>
                  <a:lnTo>
                    <a:pt x="129" y="107"/>
                  </a:lnTo>
                  <a:lnTo>
                    <a:pt x="127" y="106"/>
                  </a:lnTo>
                  <a:lnTo>
                    <a:pt x="125" y="104"/>
                  </a:lnTo>
                  <a:lnTo>
                    <a:pt x="120" y="99"/>
                  </a:lnTo>
                  <a:lnTo>
                    <a:pt x="114" y="94"/>
                  </a:lnTo>
                  <a:lnTo>
                    <a:pt x="109" y="88"/>
                  </a:lnTo>
                  <a:lnTo>
                    <a:pt x="104" y="84"/>
                  </a:lnTo>
                  <a:lnTo>
                    <a:pt x="98" y="79"/>
                  </a:lnTo>
                  <a:lnTo>
                    <a:pt x="92" y="73"/>
                  </a:lnTo>
                  <a:lnTo>
                    <a:pt x="87" y="68"/>
                  </a:lnTo>
                  <a:lnTo>
                    <a:pt x="81" y="64"/>
                  </a:lnTo>
                  <a:lnTo>
                    <a:pt x="75" y="58"/>
                  </a:lnTo>
                  <a:lnTo>
                    <a:pt x="68" y="53"/>
                  </a:lnTo>
                  <a:lnTo>
                    <a:pt x="62" y="49"/>
                  </a:lnTo>
                  <a:lnTo>
                    <a:pt x="57" y="44"/>
                  </a:lnTo>
                  <a:lnTo>
                    <a:pt x="51" y="39"/>
                  </a:lnTo>
                  <a:lnTo>
                    <a:pt x="44" y="34"/>
                  </a:lnTo>
                  <a:lnTo>
                    <a:pt x="38" y="29"/>
                  </a:lnTo>
                  <a:lnTo>
                    <a:pt x="32" y="26"/>
                  </a:lnTo>
                  <a:lnTo>
                    <a:pt x="0" y="0"/>
                  </a:lnTo>
                  <a:lnTo>
                    <a:pt x="3" y="3"/>
                  </a:lnTo>
                  <a:lnTo>
                    <a:pt x="7" y="6"/>
                  </a:lnTo>
                  <a:lnTo>
                    <a:pt x="11" y="9"/>
                  </a:lnTo>
                  <a:lnTo>
                    <a:pt x="14" y="10"/>
                  </a:lnTo>
                  <a:lnTo>
                    <a:pt x="18" y="13"/>
                  </a:lnTo>
                  <a:lnTo>
                    <a:pt x="22" y="16"/>
                  </a:lnTo>
                  <a:lnTo>
                    <a:pt x="26" y="18"/>
                  </a:lnTo>
                  <a:lnTo>
                    <a:pt x="30" y="21"/>
                  </a:lnTo>
                  <a:lnTo>
                    <a:pt x="34" y="24"/>
                  </a:lnTo>
                  <a:lnTo>
                    <a:pt x="37" y="26"/>
                  </a:lnTo>
                  <a:lnTo>
                    <a:pt x="41" y="29"/>
                  </a:lnTo>
                  <a:lnTo>
                    <a:pt x="45" y="31"/>
                  </a:lnTo>
                  <a:lnTo>
                    <a:pt x="49" y="33"/>
                  </a:lnTo>
                  <a:lnTo>
                    <a:pt x="53" y="36"/>
                  </a:lnTo>
                  <a:lnTo>
                    <a:pt x="56" y="39"/>
                  </a:lnTo>
                  <a:lnTo>
                    <a:pt x="60" y="42"/>
                  </a:lnTo>
                </a:path>
              </a:pathLst>
            </a:custGeom>
            <a:solidFill>
              <a:srgbClr val="E8E8E8"/>
            </a:solidFill>
            <a:ln w="9525">
              <a:noFill/>
              <a:miter lim="800000"/>
              <a:headEnd/>
              <a:tailEnd/>
            </a:ln>
          </p:spPr>
          <p:txBody>
            <a:bodyPr/>
            <a:lstStyle/>
            <a:p>
              <a:endParaRPr lang="en-US"/>
            </a:p>
          </p:txBody>
        </p:sp>
        <p:sp>
          <p:nvSpPr>
            <p:cNvPr id="5527733" name="Freeform 64"/>
            <p:cNvSpPr>
              <a:spLocks/>
            </p:cNvSpPr>
            <p:nvPr/>
          </p:nvSpPr>
          <p:spPr bwMode="auto">
            <a:xfrm>
              <a:off x="946" y="3431"/>
              <a:ext cx="43" cy="66"/>
            </a:xfrm>
            <a:custGeom>
              <a:avLst/>
              <a:gdLst>
                <a:gd name="T0" fmla="*/ 18 w 43"/>
                <a:gd name="T1" fmla="*/ 13 h 66"/>
                <a:gd name="T2" fmla="*/ 21 w 43"/>
                <a:gd name="T3" fmla="*/ 16 h 66"/>
                <a:gd name="T4" fmla="*/ 24 w 43"/>
                <a:gd name="T5" fmla="*/ 17 h 66"/>
                <a:gd name="T6" fmla="*/ 26 w 43"/>
                <a:gd name="T7" fmla="*/ 20 h 66"/>
                <a:gd name="T8" fmla="*/ 29 w 43"/>
                <a:gd name="T9" fmla="*/ 23 h 66"/>
                <a:gd name="T10" fmla="*/ 32 w 43"/>
                <a:gd name="T11" fmla="*/ 26 h 66"/>
                <a:gd name="T12" fmla="*/ 35 w 43"/>
                <a:gd name="T13" fmla="*/ 28 h 66"/>
                <a:gd name="T14" fmla="*/ 38 w 43"/>
                <a:gd name="T15" fmla="*/ 31 h 66"/>
                <a:gd name="T16" fmla="*/ 40 w 43"/>
                <a:gd name="T17" fmla="*/ 34 h 66"/>
                <a:gd name="T18" fmla="*/ 42 w 43"/>
                <a:gd name="T19" fmla="*/ 61 h 66"/>
                <a:gd name="T20" fmla="*/ 40 w 43"/>
                <a:gd name="T21" fmla="*/ 62 h 66"/>
                <a:gd name="T22" fmla="*/ 38 w 43"/>
                <a:gd name="T23" fmla="*/ 63 h 66"/>
                <a:gd name="T24" fmla="*/ 35 w 43"/>
                <a:gd name="T25" fmla="*/ 63 h 66"/>
                <a:gd name="T26" fmla="*/ 32 w 43"/>
                <a:gd name="T27" fmla="*/ 64 h 66"/>
                <a:gd name="T28" fmla="*/ 29 w 43"/>
                <a:gd name="T29" fmla="*/ 64 h 66"/>
                <a:gd name="T30" fmla="*/ 26 w 43"/>
                <a:gd name="T31" fmla="*/ 65 h 66"/>
                <a:gd name="T32" fmla="*/ 24 w 43"/>
                <a:gd name="T33" fmla="*/ 65 h 66"/>
                <a:gd name="T34" fmla="*/ 21 w 43"/>
                <a:gd name="T35" fmla="*/ 65 h 66"/>
                <a:gd name="T36" fmla="*/ 18 w 43"/>
                <a:gd name="T37" fmla="*/ 65 h 66"/>
                <a:gd name="T38" fmla="*/ 16 w 43"/>
                <a:gd name="T39" fmla="*/ 65 h 66"/>
                <a:gd name="T40" fmla="*/ 13 w 43"/>
                <a:gd name="T41" fmla="*/ 64 h 66"/>
                <a:gd name="T42" fmla="*/ 11 w 43"/>
                <a:gd name="T43" fmla="*/ 64 h 66"/>
                <a:gd name="T44" fmla="*/ 8 w 43"/>
                <a:gd name="T45" fmla="*/ 62 h 66"/>
                <a:gd name="T46" fmla="*/ 5 w 43"/>
                <a:gd name="T47" fmla="*/ 61 h 66"/>
                <a:gd name="T48" fmla="*/ 4 w 43"/>
                <a:gd name="T49" fmla="*/ 60 h 66"/>
                <a:gd name="T50" fmla="*/ 1 w 43"/>
                <a:gd name="T51" fmla="*/ 58 h 66"/>
                <a:gd name="T52" fmla="*/ 1 w 43"/>
                <a:gd name="T53" fmla="*/ 53 h 66"/>
                <a:gd name="T54" fmla="*/ 0 w 43"/>
                <a:gd name="T55" fmla="*/ 49 h 66"/>
                <a:gd name="T56" fmla="*/ 0 w 43"/>
                <a:gd name="T57" fmla="*/ 45 h 66"/>
                <a:gd name="T58" fmla="*/ 0 w 43"/>
                <a:gd name="T59" fmla="*/ 40 h 66"/>
                <a:gd name="T60" fmla="*/ 1 w 43"/>
                <a:gd name="T61" fmla="*/ 36 h 66"/>
                <a:gd name="T62" fmla="*/ 1 w 43"/>
                <a:gd name="T63" fmla="*/ 32 h 66"/>
                <a:gd name="T64" fmla="*/ 1 w 43"/>
                <a:gd name="T65" fmla="*/ 27 h 66"/>
                <a:gd name="T66" fmla="*/ 1 w 43"/>
                <a:gd name="T67" fmla="*/ 23 h 66"/>
                <a:gd name="T68" fmla="*/ 0 w 43"/>
                <a:gd name="T69" fmla="*/ 0 h 66"/>
                <a:gd name="T70" fmla="*/ 3 w 43"/>
                <a:gd name="T71" fmla="*/ 1 h 66"/>
                <a:gd name="T72" fmla="*/ 5 w 43"/>
                <a:gd name="T73" fmla="*/ 3 h 66"/>
                <a:gd name="T74" fmla="*/ 7 w 43"/>
                <a:gd name="T75" fmla="*/ 5 h 66"/>
                <a:gd name="T76" fmla="*/ 9 w 43"/>
                <a:gd name="T77" fmla="*/ 5 h 66"/>
                <a:gd name="T78" fmla="*/ 11 w 43"/>
                <a:gd name="T79" fmla="*/ 7 h 66"/>
                <a:gd name="T80" fmla="*/ 13 w 43"/>
                <a:gd name="T81" fmla="*/ 10 h 66"/>
                <a:gd name="T82" fmla="*/ 16 w 43"/>
                <a:gd name="T83" fmla="*/ 12 h 66"/>
                <a:gd name="T84" fmla="*/ 18 w 43"/>
                <a:gd name="T85" fmla="*/ 1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66"/>
                <a:gd name="T131" fmla="*/ 43 w 43"/>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66">
                  <a:moveTo>
                    <a:pt x="18" y="13"/>
                  </a:moveTo>
                  <a:lnTo>
                    <a:pt x="21" y="16"/>
                  </a:lnTo>
                  <a:lnTo>
                    <a:pt x="24" y="17"/>
                  </a:lnTo>
                  <a:lnTo>
                    <a:pt x="26" y="20"/>
                  </a:lnTo>
                  <a:lnTo>
                    <a:pt x="29" y="23"/>
                  </a:lnTo>
                  <a:lnTo>
                    <a:pt x="32" y="26"/>
                  </a:lnTo>
                  <a:lnTo>
                    <a:pt x="35" y="28"/>
                  </a:lnTo>
                  <a:lnTo>
                    <a:pt x="38" y="31"/>
                  </a:lnTo>
                  <a:lnTo>
                    <a:pt x="40" y="34"/>
                  </a:lnTo>
                  <a:lnTo>
                    <a:pt x="42" y="61"/>
                  </a:lnTo>
                  <a:lnTo>
                    <a:pt x="40" y="62"/>
                  </a:lnTo>
                  <a:lnTo>
                    <a:pt x="38" y="63"/>
                  </a:lnTo>
                  <a:lnTo>
                    <a:pt x="35" y="63"/>
                  </a:lnTo>
                  <a:lnTo>
                    <a:pt x="32" y="64"/>
                  </a:lnTo>
                  <a:lnTo>
                    <a:pt x="29" y="64"/>
                  </a:lnTo>
                  <a:lnTo>
                    <a:pt x="26" y="65"/>
                  </a:lnTo>
                  <a:lnTo>
                    <a:pt x="24" y="65"/>
                  </a:lnTo>
                  <a:lnTo>
                    <a:pt x="21" y="65"/>
                  </a:lnTo>
                  <a:lnTo>
                    <a:pt x="18" y="65"/>
                  </a:lnTo>
                  <a:lnTo>
                    <a:pt x="16" y="65"/>
                  </a:lnTo>
                  <a:lnTo>
                    <a:pt x="13" y="64"/>
                  </a:lnTo>
                  <a:lnTo>
                    <a:pt x="11" y="64"/>
                  </a:lnTo>
                  <a:lnTo>
                    <a:pt x="8" y="62"/>
                  </a:lnTo>
                  <a:lnTo>
                    <a:pt x="5" y="61"/>
                  </a:lnTo>
                  <a:lnTo>
                    <a:pt x="4" y="60"/>
                  </a:lnTo>
                  <a:lnTo>
                    <a:pt x="1" y="58"/>
                  </a:lnTo>
                  <a:lnTo>
                    <a:pt x="1" y="53"/>
                  </a:lnTo>
                  <a:lnTo>
                    <a:pt x="0" y="49"/>
                  </a:lnTo>
                  <a:lnTo>
                    <a:pt x="0" y="45"/>
                  </a:lnTo>
                  <a:lnTo>
                    <a:pt x="0" y="40"/>
                  </a:lnTo>
                  <a:lnTo>
                    <a:pt x="1" y="36"/>
                  </a:lnTo>
                  <a:lnTo>
                    <a:pt x="1" y="32"/>
                  </a:lnTo>
                  <a:lnTo>
                    <a:pt x="1" y="27"/>
                  </a:lnTo>
                  <a:lnTo>
                    <a:pt x="1" y="23"/>
                  </a:lnTo>
                  <a:lnTo>
                    <a:pt x="0" y="0"/>
                  </a:lnTo>
                  <a:lnTo>
                    <a:pt x="3" y="1"/>
                  </a:lnTo>
                  <a:lnTo>
                    <a:pt x="5" y="3"/>
                  </a:lnTo>
                  <a:lnTo>
                    <a:pt x="7" y="5"/>
                  </a:lnTo>
                  <a:lnTo>
                    <a:pt x="9" y="5"/>
                  </a:lnTo>
                  <a:lnTo>
                    <a:pt x="11" y="7"/>
                  </a:lnTo>
                  <a:lnTo>
                    <a:pt x="13" y="10"/>
                  </a:lnTo>
                  <a:lnTo>
                    <a:pt x="16" y="12"/>
                  </a:lnTo>
                  <a:lnTo>
                    <a:pt x="18" y="13"/>
                  </a:lnTo>
                </a:path>
              </a:pathLst>
            </a:custGeom>
            <a:solidFill>
              <a:srgbClr val="FFFFFF"/>
            </a:solidFill>
            <a:ln w="9525">
              <a:noFill/>
              <a:miter lim="800000"/>
              <a:headEnd/>
              <a:tailEnd/>
            </a:ln>
          </p:spPr>
          <p:txBody>
            <a:bodyPr/>
            <a:lstStyle/>
            <a:p>
              <a:endParaRPr lang="en-US"/>
            </a:p>
          </p:txBody>
        </p:sp>
        <p:sp>
          <p:nvSpPr>
            <p:cNvPr id="5527734" name="Freeform 65"/>
            <p:cNvSpPr>
              <a:spLocks/>
            </p:cNvSpPr>
            <p:nvPr/>
          </p:nvSpPr>
          <p:spPr bwMode="auto">
            <a:xfrm>
              <a:off x="997" y="3471"/>
              <a:ext cx="68" cy="294"/>
            </a:xfrm>
            <a:custGeom>
              <a:avLst/>
              <a:gdLst>
                <a:gd name="T0" fmla="*/ 35 w 68"/>
                <a:gd name="T1" fmla="*/ 45 h 294"/>
                <a:gd name="T2" fmla="*/ 33 w 68"/>
                <a:gd name="T3" fmla="*/ 58 h 294"/>
                <a:gd name="T4" fmla="*/ 35 w 68"/>
                <a:gd name="T5" fmla="*/ 70 h 294"/>
                <a:gd name="T6" fmla="*/ 39 w 68"/>
                <a:gd name="T7" fmla="*/ 73 h 294"/>
                <a:gd name="T8" fmla="*/ 44 w 68"/>
                <a:gd name="T9" fmla="*/ 75 h 294"/>
                <a:gd name="T10" fmla="*/ 57 w 68"/>
                <a:gd name="T11" fmla="*/ 83 h 294"/>
                <a:gd name="T12" fmla="*/ 55 w 68"/>
                <a:gd name="T13" fmla="*/ 92 h 294"/>
                <a:gd name="T14" fmla="*/ 56 w 68"/>
                <a:gd name="T15" fmla="*/ 101 h 294"/>
                <a:gd name="T16" fmla="*/ 56 w 68"/>
                <a:gd name="T17" fmla="*/ 112 h 294"/>
                <a:gd name="T18" fmla="*/ 57 w 68"/>
                <a:gd name="T19" fmla="*/ 127 h 294"/>
                <a:gd name="T20" fmla="*/ 58 w 68"/>
                <a:gd name="T21" fmla="*/ 144 h 294"/>
                <a:gd name="T22" fmla="*/ 60 w 68"/>
                <a:gd name="T23" fmla="*/ 160 h 294"/>
                <a:gd name="T24" fmla="*/ 61 w 68"/>
                <a:gd name="T25" fmla="*/ 175 h 294"/>
                <a:gd name="T26" fmla="*/ 62 w 68"/>
                <a:gd name="T27" fmla="*/ 191 h 294"/>
                <a:gd name="T28" fmla="*/ 64 w 68"/>
                <a:gd name="T29" fmla="*/ 207 h 294"/>
                <a:gd name="T30" fmla="*/ 65 w 68"/>
                <a:gd name="T31" fmla="*/ 222 h 294"/>
                <a:gd name="T32" fmla="*/ 66 w 68"/>
                <a:gd name="T33" fmla="*/ 239 h 294"/>
                <a:gd name="T34" fmla="*/ 66 w 68"/>
                <a:gd name="T35" fmla="*/ 255 h 294"/>
                <a:gd name="T36" fmla="*/ 67 w 68"/>
                <a:gd name="T37" fmla="*/ 271 h 294"/>
                <a:gd name="T38" fmla="*/ 61 w 68"/>
                <a:gd name="T39" fmla="*/ 279 h 294"/>
                <a:gd name="T40" fmla="*/ 54 w 68"/>
                <a:gd name="T41" fmla="*/ 283 h 294"/>
                <a:gd name="T42" fmla="*/ 47 w 68"/>
                <a:gd name="T43" fmla="*/ 286 h 294"/>
                <a:gd name="T44" fmla="*/ 39 w 68"/>
                <a:gd name="T45" fmla="*/ 289 h 294"/>
                <a:gd name="T46" fmla="*/ 31 w 68"/>
                <a:gd name="T47" fmla="*/ 291 h 294"/>
                <a:gd name="T48" fmla="*/ 11 w 68"/>
                <a:gd name="T49" fmla="*/ 292 h 294"/>
                <a:gd name="T50" fmla="*/ 15 w 68"/>
                <a:gd name="T51" fmla="*/ 224 h 294"/>
                <a:gd name="T52" fmla="*/ 22 w 68"/>
                <a:gd name="T53" fmla="*/ 220 h 294"/>
                <a:gd name="T54" fmla="*/ 30 w 68"/>
                <a:gd name="T55" fmla="*/ 215 h 294"/>
                <a:gd name="T56" fmla="*/ 33 w 68"/>
                <a:gd name="T57" fmla="*/ 214 h 294"/>
                <a:gd name="T58" fmla="*/ 33 w 68"/>
                <a:gd name="T59" fmla="*/ 201 h 294"/>
                <a:gd name="T60" fmla="*/ 32 w 68"/>
                <a:gd name="T61" fmla="*/ 183 h 294"/>
                <a:gd name="T62" fmla="*/ 31 w 68"/>
                <a:gd name="T63" fmla="*/ 166 h 294"/>
                <a:gd name="T64" fmla="*/ 30 w 68"/>
                <a:gd name="T65" fmla="*/ 148 h 294"/>
                <a:gd name="T66" fmla="*/ 29 w 68"/>
                <a:gd name="T67" fmla="*/ 129 h 294"/>
                <a:gd name="T68" fmla="*/ 27 w 68"/>
                <a:gd name="T69" fmla="*/ 117 h 294"/>
                <a:gd name="T70" fmla="*/ 24 w 68"/>
                <a:gd name="T71" fmla="*/ 121 h 294"/>
                <a:gd name="T72" fmla="*/ 19 w 68"/>
                <a:gd name="T73" fmla="*/ 122 h 294"/>
                <a:gd name="T74" fmla="*/ 7 w 68"/>
                <a:gd name="T75" fmla="*/ 116 h 294"/>
                <a:gd name="T76" fmla="*/ 6 w 68"/>
                <a:gd name="T77" fmla="*/ 102 h 294"/>
                <a:gd name="T78" fmla="*/ 6 w 68"/>
                <a:gd name="T79" fmla="*/ 87 h 294"/>
                <a:gd name="T80" fmla="*/ 5 w 68"/>
                <a:gd name="T81" fmla="*/ 73 h 294"/>
                <a:gd name="T82" fmla="*/ 3 w 68"/>
                <a:gd name="T83" fmla="*/ 58 h 294"/>
                <a:gd name="T84" fmla="*/ 2 w 68"/>
                <a:gd name="T85" fmla="*/ 42 h 294"/>
                <a:gd name="T86" fmla="*/ 38 w 68"/>
                <a:gd name="T87" fmla="*/ 37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294"/>
                <a:gd name="T134" fmla="*/ 68 w 68"/>
                <a:gd name="T135" fmla="*/ 294 h 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294">
                  <a:moveTo>
                    <a:pt x="38" y="37"/>
                  </a:moveTo>
                  <a:lnTo>
                    <a:pt x="36" y="41"/>
                  </a:lnTo>
                  <a:lnTo>
                    <a:pt x="35" y="45"/>
                  </a:lnTo>
                  <a:lnTo>
                    <a:pt x="34" y="49"/>
                  </a:lnTo>
                  <a:lnTo>
                    <a:pt x="33" y="53"/>
                  </a:lnTo>
                  <a:lnTo>
                    <a:pt x="33" y="58"/>
                  </a:lnTo>
                  <a:lnTo>
                    <a:pt x="34" y="62"/>
                  </a:lnTo>
                  <a:lnTo>
                    <a:pt x="34" y="66"/>
                  </a:lnTo>
                  <a:lnTo>
                    <a:pt x="35" y="70"/>
                  </a:lnTo>
                  <a:lnTo>
                    <a:pt x="36" y="72"/>
                  </a:lnTo>
                  <a:lnTo>
                    <a:pt x="38" y="73"/>
                  </a:lnTo>
                  <a:lnTo>
                    <a:pt x="39" y="73"/>
                  </a:lnTo>
                  <a:lnTo>
                    <a:pt x="40" y="74"/>
                  </a:lnTo>
                  <a:lnTo>
                    <a:pt x="42" y="74"/>
                  </a:lnTo>
                  <a:lnTo>
                    <a:pt x="44" y="75"/>
                  </a:lnTo>
                  <a:lnTo>
                    <a:pt x="45" y="75"/>
                  </a:lnTo>
                  <a:lnTo>
                    <a:pt x="47" y="76"/>
                  </a:lnTo>
                  <a:lnTo>
                    <a:pt x="57" y="83"/>
                  </a:lnTo>
                  <a:lnTo>
                    <a:pt x="56" y="86"/>
                  </a:lnTo>
                  <a:lnTo>
                    <a:pt x="55" y="89"/>
                  </a:lnTo>
                  <a:lnTo>
                    <a:pt x="55" y="92"/>
                  </a:lnTo>
                  <a:lnTo>
                    <a:pt x="55" y="95"/>
                  </a:lnTo>
                  <a:lnTo>
                    <a:pt x="56" y="98"/>
                  </a:lnTo>
                  <a:lnTo>
                    <a:pt x="56" y="101"/>
                  </a:lnTo>
                  <a:lnTo>
                    <a:pt x="56" y="104"/>
                  </a:lnTo>
                  <a:lnTo>
                    <a:pt x="56" y="107"/>
                  </a:lnTo>
                  <a:lnTo>
                    <a:pt x="56" y="112"/>
                  </a:lnTo>
                  <a:lnTo>
                    <a:pt x="57" y="117"/>
                  </a:lnTo>
                  <a:lnTo>
                    <a:pt x="57" y="122"/>
                  </a:lnTo>
                  <a:lnTo>
                    <a:pt x="57" y="127"/>
                  </a:lnTo>
                  <a:lnTo>
                    <a:pt x="57" y="133"/>
                  </a:lnTo>
                  <a:lnTo>
                    <a:pt x="58" y="138"/>
                  </a:lnTo>
                  <a:lnTo>
                    <a:pt x="58" y="144"/>
                  </a:lnTo>
                  <a:lnTo>
                    <a:pt x="59" y="149"/>
                  </a:lnTo>
                  <a:lnTo>
                    <a:pt x="59" y="154"/>
                  </a:lnTo>
                  <a:lnTo>
                    <a:pt x="60" y="160"/>
                  </a:lnTo>
                  <a:lnTo>
                    <a:pt x="60" y="165"/>
                  </a:lnTo>
                  <a:lnTo>
                    <a:pt x="61" y="170"/>
                  </a:lnTo>
                  <a:lnTo>
                    <a:pt x="61" y="175"/>
                  </a:lnTo>
                  <a:lnTo>
                    <a:pt x="61" y="180"/>
                  </a:lnTo>
                  <a:lnTo>
                    <a:pt x="62" y="186"/>
                  </a:lnTo>
                  <a:lnTo>
                    <a:pt x="62" y="191"/>
                  </a:lnTo>
                  <a:lnTo>
                    <a:pt x="63" y="196"/>
                  </a:lnTo>
                  <a:lnTo>
                    <a:pt x="63" y="202"/>
                  </a:lnTo>
                  <a:lnTo>
                    <a:pt x="64" y="207"/>
                  </a:lnTo>
                  <a:lnTo>
                    <a:pt x="64" y="212"/>
                  </a:lnTo>
                  <a:lnTo>
                    <a:pt x="65" y="218"/>
                  </a:lnTo>
                  <a:lnTo>
                    <a:pt x="65" y="222"/>
                  </a:lnTo>
                  <a:lnTo>
                    <a:pt x="65" y="227"/>
                  </a:lnTo>
                  <a:lnTo>
                    <a:pt x="65" y="233"/>
                  </a:lnTo>
                  <a:lnTo>
                    <a:pt x="66" y="239"/>
                  </a:lnTo>
                  <a:lnTo>
                    <a:pt x="66" y="244"/>
                  </a:lnTo>
                  <a:lnTo>
                    <a:pt x="66" y="250"/>
                  </a:lnTo>
                  <a:lnTo>
                    <a:pt x="66" y="255"/>
                  </a:lnTo>
                  <a:lnTo>
                    <a:pt x="67" y="261"/>
                  </a:lnTo>
                  <a:lnTo>
                    <a:pt x="67" y="266"/>
                  </a:lnTo>
                  <a:lnTo>
                    <a:pt x="67" y="271"/>
                  </a:lnTo>
                  <a:lnTo>
                    <a:pt x="67" y="277"/>
                  </a:lnTo>
                  <a:lnTo>
                    <a:pt x="64" y="278"/>
                  </a:lnTo>
                  <a:lnTo>
                    <a:pt x="61" y="279"/>
                  </a:lnTo>
                  <a:lnTo>
                    <a:pt x="60" y="281"/>
                  </a:lnTo>
                  <a:lnTo>
                    <a:pt x="57" y="282"/>
                  </a:lnTo>
                  <a:lnTo>
                    <a:pt x="54" y="283"/>
                  </a:lnTo>
                  <a:lnTo>
                    <a:pt x="51" y="284"/>
                  </a:lnTo>
                  <a:lnTo>
                    <a:pt x="50" y="285"/>
                  </a:lnTo>
                  <a:lnTo>
                    <a:pt x="47" y="286"/>
                  </a:lnTo>
                  <a:lnTo>
                    <a:pt x="44" y="287"/>
                  </a:lnTo>
                  <a:lnTo>
                    <a:pt x="41" y="288"/>
                  </a:lnTo>
                  <a:lnTo>
                    <a:pt x="39" y="289"/>
                  </a:lnTo>
                  <a:lnTo>
                    <a:pt x="37" y="290"/>
                  </a:lnTo>
                  <a:lnTo>
                    <a:pt x="34" y="290"/>
                  </a:lnTo>
                  <a:lnTo>
                    <a:pt x="31" y="291"/>
                  </a:lnTo>
                  <a:lnTo>
                    <a:pt x="28" y="292"/>
                  </a:lnTo>
                  <a:lnTo>
                    <a:pt x="26" y="293"/>
                  </a:lnTo>
                  <a:lnTo>
                    <a:pt x="11" y="292"/>
                  </a:lnTo>
                  <a:lnTo>
                    <a:pt x="10" y="228"/>
                  </a:lnTo>
                  <a:lnTo>
                    <a:pt x="12" y="226"/>
                  </a:lnTo>
                  <a:lnTo>
                    <a:pt x="15" y="224"/>
                  </a:lnTo>
                  <a:lnTo>
                    <a:pt x="17" y="222"/>
                  </a:lnTo>
                  <a:lnTo>
                    <a:pt x="19" y="221"/>
                  </a:lnTo>
                  <a:lnTo>
                    <a:pt x="22" y="220"/>
                  </a:lnTo>
                  <a:lnTo>
                    <a:pt x="25" y="219"/>
                  </a:lnTo>
                  <a:lnTo>
                    <a:pt x="28" y="217"/>
                  </a:lnTo>
                  <a:lnTo>
                    <a:pt x="30" y="215"/>
                  </a:lnTo>
                  <a:lnTo>
                    <a:pt x="31" y="215"/>
                  </a:lnTo>
                  <a:lnTo>
                    <a:pt x="32" y="215"/>
                  </a:lnTo>
                  <a:lnTo>
                    <a:pt x="33" y="214"/>
                  </a:lnTo>
                  <a:lnTo>
                    <a:pt x="34" y="213"/>
                  </a:lnTo>
                  <a:lnTo>
                    <a:pt x="33" y="207"/>
                  </a:lnTo>
                  <a:lnTo>
                    <a:pt x="33" y="201"/>
                  </a:lnTo>
                  <a:lnTo>
                    <a:pt x="33" y="195"/>
                  </a:lnTo>
                  <a:lnTo>
                    <a:pt x="32" y="189"/>
                  </a:lnTo>
                  <a:lnTo>
                    <a:pt x="32" y="183"/>
                  </a:lnTo>
                  <a:lnTo>
                    <a:pt x="32" y="177"/>
                  </a:lnTo>
                  <a:lnTo>
                    <a:pt x="32" y="171"/>
                  </a:lnTo>
                  <a:lnTo>
                    <a:pt x="31" y="166"/>
                  </a:lnTo>
                  <a:lnTo>
                    <a:pt x="31" y="160"/>
                  </a:lnTo>
                  <a:lnTo>
                    <a:pt x="31" y="154"/>
                  </a:lnTo>
                  <a:lnTo>
                    <a:pt x="30" y="148"/>
                  </a:lnTo>
                  <a:lnTo>
                    <a:pt x="30" y="141"/>
                  </a:lnTo>
                  <a:lnTo>
                    <a:pt x="30" y="135"/>
                  </a:lnTo>
                  <a:lnTo>
                    <a:pt x="29" y="129"/>
                  </a:lnTo>
                  <a:lnTo>
                    <a:pt x="29" y="123"/>
                  </a:lnTo>
                  <a:lnTo>
                    <a:pt x="28" y="118"/>
                  </a:lnTo>
                  <a:lnTo>
                    <a:pt x="27" y="117"/>
                  </a:lnTo>
                  <a:lnTo>
                    <a:pt x="26" y="118"/>
                  </a:lnTo>
                  <a:lnTo>
                    <a:pt x="25" y="120"/>
                  </a:lnTo>
                  <a:lnTo>
                    <a:pt x="24" y="121"/>
                  </a:lnTo>
                  <a:lnTo>
                    <a:pt x="23" y="122"/>
                  </a:lnTo>
                  <a:lnTo>
                    <a:pt x="21" y="122"/>
                  </a:lnTo>
                  <a:lnTo>
                    <a:pt x="19" y="122"/>
                  </a:lnTo>
                  <a:lnTo>
                    <a:pt x="17" y="122"/>
                  </a:lnTo>
                  <a:lnTo>
                    <a:pt x="7" y="116"/>
                  </a:lnTo>
                  <a:lnTo>
                    <a:pt x="7" y="112"/>
                  </a:lnTo>
                  <a:lnTo>
                    <a:pt x="7" y="107"/>
                  </a:lnTo>
                  <a:lnTo>
                    <a:pt x="6" y="102"/>
                  </a:lnTo>
                  <a:lnTo>
                    <a:pt x="6" y="97"/>
                  </a:lnTo>
                  <a:lnTo>
                    <a:pt x="6" y="92"/>
                  </a:lnTo>
                  <a:lnTo>
                    <a:pt x="6" y="87"/>
                  </a:lnTo>
                  <a:lnTo>
                    <a:pt x="6" y="82"/>
                  </a:lnTo>
                  <a:lnTo>
                    <a:pt x="5" y="77"/>
                  </a:lnTo>
                  <a:lnTo>
                    <a:pt x="5" y="73"/>
                  </a:lnTo>
                  <a:lnTo>
                    <a:pt x="4" y="68"/>
                  </a:lnTo>
                  <a:lnTo>
                    <a:pt x="4" y="63"/>
                  </a:lnTo>
                  <a:lnTo>
                    <a:pt x="3" y="58"/>
                  </a:lnTo>
                  <a:lnTo>
                    <a:pt x="3" y="53"/>
                  </a:lnTo>
                  <a:lnTo>
                    <a:pt x="2" y="47"/>
                  </a:lnTo>
                  <a:lnTo>
                    <a:pt x="2" y="42"/>
                  </a:lnTo>
                  <a:lnTo>
                    <a:pt x="2" y="37"/>
                  </a:lnTo>
                  <a:lnTo>
                    <a:pt x="0" y="0"/>
                  </a:lnTo>
                  <a:lnTo>
                    <a:pt x="38" y="37"/>
                  </a:lnTo>
                </a:path>
              </a:pathLst>
            </a:custGeom>
            <a:solidFill>
              <a:srgbClr val="FFFFFF"/>
            </a:solidFill>
            <a:ln w="9525">
              <a:noFill/>
              <a:miter lim="800000"/>
              <a:headEnd/>
              <a:tailEnd/>
            </a:ln>
          </p:spPr>
          <p:txBody>
            <a:bodyPr/>
            <a:lstStyle/>
            <a:p>
              <a:endParaRPr lang="en-US"/>
            </a:p>
          </p:txBody>
        </p:sp>
        <p:sp>
          <p:nvSpPr>
            <p:cNvPr id="5527735" name="Freeform 66"/>
            <p:cNvSpPr>
              <a:spLocks/>
            </p:cNvSpPr>
            <p:nvPr/>
          </p:nvSpPr>
          <p:spPr bwMode="auto">
            <a:xfrm>
              <a:off x="1168" y="3475"/>
              <a:ext cx="109" cy="87"/>
            </a:xfrm>
            <a:custGeom>
              <a:avLst/>
              <a:gdLst>
                <a:gd name="T0" fmla="*/ 102 w 109"/>
                <a:gd name="T1" fmla="*/ 49 h 87"/>
                <a:gd name="T2" fmla="*/ 104 w 109"/>
                <a:gd name="T3" fmla="*/ 49 h 87"/>
                <a:gd name="T4" fmla="*/ 106 w 109"/>
                <a:gd name="T5" fmla="*/ 50 h 87"/>
                <a:gd name="T6" fmla="*/ 107 w 109"/>
                <a:gd name="T7" fmla="*/ 50 h 87"/>
                <a:gd name="T8" fmla="*/ 107 w 109"/>
                <a:gd name="T9" fmla="*/ 54 h 87"/>
                <a:gd name="T10" fmla="*/ 104 w 109"/>
                <a:gd name="T11" fmla="*/ 59 h 87"/>
                <a:gd name="T12" fmla="*/ 100 w 109"/>
                <a:gd name="T13" fmla="*/ 63 h 87"/>
                <a:gd name="T14" fmla="*/ 97 w 109"/>
                <a:gd name="T15" fmla="*/ 67 h 87"/>
                <a:gd name="T16" fmla="*/ 93 w 109"/>
                <a:gd name="T17" fmla="*/ 71 h 87"/>
                <a:gd name="T18" fmla="*/ 88 w 109"/>
                <a:gd name="T19" fmla="*/ 78 h 87"/>
                <a:gd name="T20" fmla="*/ 83 w 109"/>
                <a:gd name="T21" fmla="*/ 84 h 87"/>
                <a:gd name="T22" fmla="*/ 78 w 109"/>
                <a:gd name="T23" fmla="*/ 86 h 87"/>
                <a:gd name="T24" fmla="*/ 74 w 109"/>
                <a:gd name="T25" fmla="*/ 81 h 87"/>
                <a:gd name="T26" fmla="*/ 71 w 109"/>
                <a:gd name="T27" fmla="*/ 75 h 87"/>
                <a:gd name="T28" fmla="*/ 64 w 109"/>
                <a:gd name="T29" fmla="*/ 70 h 87"/>
                <a:gd name="T30" fmla="*/ 58 w 109"/>
                <a:gd name="T31" fmla="*/ 65 h 87"/>
                <a:gd name="T32" fmla="*/ 55 w 109"/>
                <a:gd name="T33" fmla="*/ 63 h 87"/>
                <a:gd name="T34" fmla="*/ 48 w 109"/>
                <a:gd name="T35" fmla="*/ 59 h 87"/>
                <a:gd name="T36" fmla="*/ 42 w 109"/>
                <a:gd name="T37" fmla="*/ 55 h 87"/>
                <a:gd name="T38" fmla="*/ 36 w 109"/>
                <a:gd name="T39" fmla="*/ 51 h 87"/>
                <a:gd name="T40" fmla="*/ 29 w 109"/>
                <a:gd name="T41" fmla="*/ 48 h 87"/>
                <a:gd name="T42" fmla="*/ 23 w 109"/>
                <a:gd name="T43" fmla="*/ 45 h 87"/>
                <a:gd name="T44" fmla="*/ 16 w 109"/>
                <a:gd name="T45" fmla="*/ 42 h 87"/>
                <a:gd name="T46" fmla="*/ 9 w 109"/>
                <a:gd name="T47" fmla="*/ 41 h 87"/>
                <a:gd name="T48" fmla="*/ 1 w 109"/>
                <a:gd name="T49" fmla="*/ 42 h 87"/>
                <a:gd name="T50" fmla="*/ 0 w 109"/>
                <a:gd name="T51" fmla="*/ 36 h 87"/>
                <a:gd name="T52" fmla="*/ 0 w 109"/>
                <a:gd name="T53" fmla="*/ 32 h 87"/>
                <a:gd name="T54" fmla="*/ 1 w 109"/>
                <a:gd name="T55" fmla="*/ 27 h 87"/>
                <a:gd name="T56" fmla="*/ 4 w 109"/>
                <a:gd name="T57" fmla="*/ 23 h 87"/>
                <a:gd name="T58" fmla="*/ 6 w 109"/>
                <a:gd name="T59" fmla="*/ 19 h 87"/>
                <a:gd name="T60" fmla="*/ 7 w 109"/>
                <a:gd name="T61" fmla="*/ 15 h 87"/>
                <a:gd name="T62" fmla="*/ 8 w 109"/>
                <a:gd name="T63" fmla="*/ 10 h 87"/>
                <a:gd name="T64" fmla="*/ 8 w 109"/>
                <a:gd name="T65" fmla="*/ 6 h 87"/>
                <a:gd name="T66" fmla="*/ 14 w 109"/>
                <a:gd name="T67" fmla="*/ 0 h 87"/>
                <a:gd name="T68" fmla="*/ 21 w 109"/>
                <a:gd name="T69" fmla="*/ 0 h 87"/>
                <a:gd name="T70" fmla="*/ 29 w 109"/>
                <a:gd name="T71" fmla="*/ 3 h 87"/>
                <a:gd name="T72" fmla="*/ 38 w 109"/>
                <a:gd name="T73" fmla="*/ 5 h 87"/>
                <a:gd name="T74" fmla="*/ 46 w 109"/>
                <a:gd name="T75" fmla="*/ 8 h 87"/>
                <a:gd name="T76" fmla="*/ 55 w 109"/>
                <a:gd name="T77" fmla="*/ 13 h 87"/>
                <a:gd name="T78" fmla="*/ 63 w 109"/>
                <a:gd name="T79" fmla="*/ 18 h 87"/>
                <a:gd name="T80" fmla="*/ 71 w 109"/>
                <a:gd name="T81" fmla="*/ 23 h 87"/>
                <a:gd name="T82" fmla="*/ 79 w 109"/>
                <a:gd name="T83" fmla="*/ 29 h 87"/>
                <a:gd name="T84" fmla="*/ 86 w 109"/>
                <a:gd name="T85" fmla="*/ 35 h 87"/>
                <a:gd name="T86" fmla="*/ 94 w 109"/>
                <a:gd name="T87" fmla="*/ 41 h 87"/>
                <a:gd name="T88" fmla="*/ 100 w 109"/>
                <a:gd name="T89" fmla="*/ 48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87"/>
                <a:gd name="T137" fmla="*/ 109 w 109"/>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87">
                  <a:moveTo>
                    <a:pt x="100" y="48"/>
                  </a:moveTo>
                  <a:lnTo>
                    <a:pt x="102" y="49"/>
                  </a:lnTo>
                  <a:lnTo>
                    <a:pt x="103" y="49"/>
                  </a:lnTo>
                  <a:lnTo>
                    <a:pt x="104" y="49"/>
                  </a:lnTo>
                  <a:lnTo>
                    <a:pt x="105" y="49"/>
                  </a:lnTo>
                  <a:lnTo>
                    <a:pt x="106" y="50"/>
                  </a:lnTo>
                  <a:lnTo>
                    <a:pt x="107" y="50"/>
                  </a:lnTo>
                  <a:lnTo>
                    <a:pt x="108" y="52"/>
                  </a:lnTo>
                  <a:lnTo>
                    <a:pt x="107" y="54"/>
                  </a:lnTo>
                  <a:lnTo>
                    <a:pt x="106" y="57"/>
                  </a:lnTo>
                  <a:lnTo>
                    <a:pt x="104" y="59"/>
                  </a:lnTo>
                  <a:lnTo>
                    <a:pt x="102" y="61"/>
                  </a:lnTo>
                  <a:lnTo>
                    <a:pt x="100" y="63"/>
                  </a:lnTo>
                  <a:lnTo>
                    <a:pt x="99" y="65"/>
                  </a:lnTo>
                  <a:lnTo>
                    <a:pt x="97" y="67"/>
                  </a:lnTo>
                  <a:lnTo>
                    <a:pt x="95" y="69"/>
                  </a:lnTo>
                  <a:lnTo>
                    <a:pt x="93" y="71"/>
                  </a:lnTo>
                  <a:lnTo>
                    <a:pt x="90" y="75"/>
                  </a:lnTo>
                  <a:lnTo>
                    <a:pt x="88" y="78"/>
                  </a:lnTo>
                  <a:lnTo>
                    <a:pt x="86" y="81"/>
                  </a:lnTo>
                  <a:lnTo>
                    <a:pt x="83" y="84"/>
                  </a:lnTo>
                  <a:lnTo>
                    <a:pt x="81" y="86"/>
                  </a:lnTo>
                  <a:lnTo>
                    <a:pt x="78" y="86"/>
                  </a:lnTo>
                  <a:lnTo>
                    <a:pt x="74" y="85"/>
                  </a:lnTo>
                  <a:lnTo>
                    <a:pt x="74" y="81"/>
                  </a:lnTo>
                  <a:lnTo>
                    <a:pt x="73" y="78"/>
                  </a:lnTo>
                  <a:lnTo>
                    <a:pt x="71" y="75"/>
                  </a:lnTo>
                  <a:lnTo>
                    <a:pt x="68" y="72"/>
                  </a:lnTo>
                  <a:lnTo>
                    <a:pt x="64" y="70"/>
                  </a:lnTo>
                  <a:lnTo>
                    <a:pt x="62" y="67"/>
                  </a:lnTo>
                  <a:lnTo>
                    <a:pt x="58" y="65"/>
                  </a:lnTo>
                  <a:lnTo>
                    <a:pt x="55" y="64"/>
                  </a:lnTo>
                  <a:lnTo>
                    <a:pt x="55" y="63"/>
                  </a:lnTo>
                  <a:lnTo>
                    <a:pt x="52" y="61"/>
                  </a:lnTo>
                  <a:lnTo>
                    <a:pt x="48" y="59"/>
                  </a:lnTo>
                  <a:lnTo>
                    <a:pt x="45" y="57"/>
                  </a:lnTo>
                  <a:lnTo>
                    <a:pt x="42" y="55"/>
                  </a:lnTo>
                  <a:lnTo>
                    <a:pt x="39" y="53"/>
                  </a:lnTo>
                  <a:lnTo>
                    <a:pt x="36" y="51"/>
                  </a:lnTo>
                  <a:lnTo>
                    <a:pt x="32" y="50"/>
                  </a:lnTo>
                  <a:lnTo>
                    <a:pt x="29" y="48"/>
                  </a:lnTo>
                  <a:lnTo>
                    <a:pt x="26" y="46"/>
                  </a:lnTo>
                  <a:lnTo>
                    <a:pt x="23" y="45"/>
                  </a:lnTo>
                  <a:lnTo>
                    <a:pt x="19" y="43"/>
                  </a:lnTo>
                  <a:lnTo>
                    <a:pt x="16" y="42"/>
                  </a:lnTo>
                  <a:lnTo>
                    <a:pt x="12" y="41"/>
                  </a:lnTo>
                  <a:lnTo>
                    <a:pt x="9" y="41"/>
                  </a:lnTo>
                  <a:lnTo>
                    <a:pt x="5" y="41"/>
                  </a:lnTo>
                  <a:lnTo>
                    <a:pt x="1" y="42"/>
                  </a:lnTo>
                  <a:lnTo>
                    <a:pt x="0" y="39"/>
                  </a:lnTo>
                  <a:lnTo>
                    <a:pt x="0" y="36"/>
                  </a:lnTo>
                  <a:lnTo>
                    <a:pt x="0" y="35"/>
                  </a:lnTo>
                  <a:lnTo>
                    <a:pt x="0" y="32"/>
                  </a:lnTo>
                  <a:lnTo>
                    <a:pt x="1" y="30"/>
                  </a:lnTo>
                  <a:lnTo>
                    <a:pt x="1" y="27"/>
                  </a:lnTo>
                  <a:lnTo>
                    <a:pt x="2" y="25"/>
                  </a:lnTo>
                  <a:lnTo>
                    <a:pt x="4" y="23"/>
                  </a:lnTo>
                  <a:lnTo>
                    <a:pt x="5" y="22"/>
                  </a:lnTo>
                  <a:lnTo>
                    <a:pt x="6" y="19"/>
                  </a:lnTo>
                  <a:lnTo>
                    <a:pt x="7" y="17"/>
                  </a:lnTo>
                  <a:lnTo>
                    <a:pt x="7" y="15"/>
                  </a:lnTo>
                  <a:lnTo>
                    <a:pt x="8" y="13"/>
                  </a:lnTo>
                  <a:lnTo>
                    <a:pt x="8" y="10"/>
                  </a:lnTo>
                  <a:lnTo>
                    <a:pt x="8" y="8"/>
                  </a:lnTo>
                  <a:lnTo>
                    <a:pt x="8" y="6"/>
                  </a:lnTo>
                  <a:lnTo>
                    <a:pt x="10" y="2"/>
                  </a:lnTo>
                  <a:lnTo>
                    <a:pt x="14" y="0"/>
                  </a:lnTo>
                  <a:lnTo>
                    <a:pt x="17" y="0"/>
                  </a:lnTo>
                  <a:lnTo>
                    <a:pt x="21" y="0"/>
                  </a:lnTo>
                  <a:lnTo>
                    <a:pt x="25" y="2"/>
                  </a:lnTo>
                  <a:lnTo>
                    <a:pt x="29" y="3"/>
                  </a:lnTo>
                  <a:lnTo>
                    <a:pt x="33" y="5"/>
                  </a:lnTo>
                  <a:lnTo>
                    <a:pt x="38" y="5"/>
                  </a:lnTo>
                  <a:lnTo>
                    <a:pt x="42" y="7"/>
                  </a:lnTo>
                  <a:lnTo>
                    <a:pt x="46" y="8"/>
                  </a:lnTo>
                  <a:lnTo>
                    <a:pt x="51" y="10"/>
                  </a:lnTo>
                  <a:lnTo>
                    <a:pt x="55" y="13"/>
                  </a:lnTo>
                  <a:lnTo>
                    <a:pt x="60" y="15"/>
                  </a:lnTo>
                  <a:lnTo>
                    <a:pt x="63" y="18"/>
                  </a:lnTo>
                  <a:lnTo>
                    <a:pt x="67" y="21"/>
                  </a:lnTo>
                  <a:lnTo>
                    <a:pt x="71" y="23"/>
                  </a:lnTo>
                  <a:lnTo>
                    <a:pt x="75" y="26"/>
                  </a:lnTo>
                  <a:lnTo>
                    <a:pt x="79" y="29"/>
                  </a:lnTo>
                  <a:lnTo>
                    <a:pt x="82" y="32"/>
                  </a:lnTo>
                  <a:lnTo>
                    <a:pt x="86" y="35"/>
                  </a:lnTo>
                  <a:lnTo>
                    <a:pt x="90" y="38"/>
                  </a:lnTo>
                  <a:lnTo>
                    <a:pt x="94" y="41"/>
                  </a:lnTo>
                  <a:lnTo>
                    <a:pt x="98" y="45"/>
                  </a:lnTo>
                  <a:lnTo>
                    <a:pt x="100" y="48"/>
                  </a:lnTo>
                </a:path>
              </a:pathLst>
            </a:custGeom>
            <a:solidFill>
              <a:srgbClr val="FFFFFF"/>
            </a:solidFill>
            <a:ln w="9525">
              <a:noFill/>
              <a:miter lim="800000"/>
              <a:headEnd/>
              <a:tailEnd/>
            </a:ln>
          </p:spPr>
          <p:txBody>
            <a:bodyPr/>
            <a:lstStyle/>
            <a:p>
              <a:endParaRPr lang="en-US"/>
            </a:p>
          </p:txBody>
        </p:sp>
        <p:sp>
          <p:nvSpPr>
            <p:cNvPr id="5527736" name="Freeform 67"/>
            <p:cNvSpPr>
              <a:spLocks/>
            </p:cNvSpPr>
            <p:nvPr/>
          </p:nvSpPr>
          <p:spPr bwMode="auto">
            <a:xfrm>
              <a:off x="1037" y="3479"/>
              <a:ext cx="44" cy="60"/>
            </a:xfrm>
            <a:custGeom>
              <a:avLst/>
              <a:gdLst>
                <a:gd name="T0" fmla="*/ 43 w 44"/>
                <a:gd name="T1" fmla="*/ 9 h 60"/>
                <a:gd name="T2" fmla="*/ 43 w 44"/>
                <a:gd name="T3" fmla="*/ 17 h 60"/>
                <a:gd name="T4" fmla="*/ 41 w 44"/>
                <a:gd name="T5" fmla="*/ 25 h 60"/>
                <a:gd name="T6" fmla="*/ 39 w 44"/>
                <a:gd name="T7" fmla="*/ 33 h 60"/>
                <a:gd name="T8" fmla="*/ 34 w 44"/>
                <a:gd name="T9" fmla="*/ 39 h 60"/>
                <a:gd name="T10" fmla="*/ 30 w 44"/>
                <a:gd name="T11" fmla="*/ 44 h 60"/>
                <a:gd name="T12" fmla="*/ 25 w 44"/>
                <a:gd name="T13" fmla="*/ 50 h 60"/>
                <a:gd name="T14" fmla="*/ 18 w 44"/>
                <a:gd name="T15" fmla="*/ 55 h 60"/>
                <a:gd name="T16" fmla="*/ 13 w 44"/>
                <a:gd name="T17" fmla="*/ 59 h 60"/>
                <a:gd name="T18" fmla="*/ 11 w 44"/>
                <a:gd name="T19" fmla="*/ 59 h 60"/>
                <a:gd name="T20" fmla="*/ 7 w 44"/>
                <a:gd name="T21" fmla="*/ 57 h 60"/>
                <a:gd name="T22" fmla="*/ 4 w 44"/>
                <a:gd name="T23" fmla="*/ 56 h 60"/>
                <a:gd name="T24" fmla="*/ 1 w 44"/>
                <a:gd name="T25" fmla="*/ 54 h 60"/>
                <a:gd name="T26" fmla="*/ 0 w 44"/>
                <a:gd name="T27" fmla="*/ 47 h 60"/>
                <a:gd name="T28" fmla="*/ 1 w 44"/>
                <a:gd name="T29" fmla="*/ 41 h 60"/>
                <a:gd name="T30" fmla="*/ 2 w 44"/>
                <a:gd name="T31" fmla="*/ 34 h 60"/>
                <a:gd name="T32" fmla="*/ 4 w 44"/>
                <a:gd name="T33" fmla="*/ 31 h 60"/>
                <a:gd name="T34" fmla="*/ 7 w 44"/>
                <a:gd name="T35" fmla="*/ 34 h 60"/>
                <a:gd name="T36" fmla="*/ 11 w 44"/>
                <a:gd name="T37" fmla="*/ 37 h 60"/>
                <a:gd name="T38" fmla="*/ 14 w 44"/>
                <a:gd name="T39" fmla="*/ 38 h 60"/>
                <a:gd name="T40" fmla="*/ 18 w 44"/>
                <a:gd name="T41" fmla="*/ 35 h 60"/>
                <a:gd name="T42" fmla="*/ 21 w 44"/>
                <a:gd name="T43" fmla="*/ 32 h 60"/>
                <a:gd name="T44" fmla="*/ 24 w 44"/>
                <a:gd name="T45" fmla="*/ 26 h 60"/>
                <a:gd name="T46" fmla="*/ 26 w 44"/>
                <a:gd name="T47" fmla="*/ 22 h 60"/>
                <a:gd name="T48" fmla="*/ 17 w 44"/>
                <a:gd name="T49" fmla="*/ 12 h 60"/>
                <a:gd name="T50" fmla="*/ 19 w 44"/>
                <a:gd name="T51" fmla="*/ 7 h 60"/>
                <a:gd name="T52" fmla="*/ 25 w 44"/>
                <a:gd name="T53" fmla="*/ 5 h 60"/>
                <a:gd name="T54" fmla="*/ 29 w 44"/>
                <a:gd name="T55" fmla="*/ 4 h 60"/>
                <a:gd name="T56" fmla="*/ 33 w 44"/>
                <a:gd name="T57" fmla="*/ 0 h 60"/>
                <a:gd name="T58" fmla="*/ 37 w 44"/>
                <a:gd name="T59" fmla="*/ 0 h 60"/>
                <a:gd name="T60" fmla="*/ 39 w 44"/>
                <a:gd name="T61" fmla="*/ 1 h 60"/>
                <a:gd name="T62" fmla="*/ 41 w 44"/>
                <a:gd name="T63" fmla="*/ 3 h 60"/>
                <a:gd name="T64" fmla="*/ 43 w 44"/>
                <a:gd name="T65" fmla="*/ 5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60"/>
                <a:gd name="T101" fmla="*/ 44 w 4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60">
                  <a:moveTo>
                    <a:pt x="43" y="5"/>
                  </a:moveTo>
                  <a:lnTo>
                    <a:pt x="43" y="9"/>
                  </a:lnTo>
                  <a:lnTo>
                    <a:pt x="43" y="14"/>
                  </a:lnTo>
                  <a:lnTo>
                    <a:pt x="43" y="17"/>
                  </a:lnTo>
                  <a:lnTo>
                    <a:pt x="42" y="21"/>
                  </a:lnTo>
                  <a:lnTo>
                    <a:pt x="41" y="25"/>
                  </a:lnTo>
                  <a:lnTo>
                    <a:pt x="40" y="29"/>
                  </a:lnTo>
                  <a:lnTo>
                    <a:pt x="39" y="33"/>
                  </a:lnTo>
                  <a:lnTo>
                    <a:pt x="37" y="35"/>
                  </a:lnTo>
                  <a:lnTo>
                    <a:pt x="34" y="39"/>
                  </a:lnTo>
                  <a:lnTo>
                    <a:pt x="32" y="42"/>
                  </a:lnTo>
                  <a:lnTo>
                    <a:pt x="30" y="44"/>
                  </a:lnTo>
                  <a:lnTo>
                    <a:pt x="27" y="48"/>
                  </a:lnTo>
                  <a:lnTo>
                    <a:pt x="25" y="50"/>
                  </a:lnTo>
                  <a:lnTo>
                    <a:pt x="21" y="53"/>
                  </a:lnTo>
                  <a:lnTo>
                    <a:pt x="18" y="55"/>
                  </a:lnTo>
                  <a:lnTo>
                    <a:pt x="15" y="58"/>
                  </a:lnTo>
                  <a:lnTo>
                    <a:pt x="13" y="59"/>
                  </a:lnTo>
                  <a:lnTo>
                    <a:pt x="11" y="59"/>
                  </a:lnTo>
                  <a:lnTo>
                    <a:pt x="9" y="58"/>
                  </a:lnTo>
                  <a:lnTo>
                    <a:pt x="7" y="57"/>
                  </a:lnTo>
                  <a:lnTo>
                    <a:pt x="5" y="57"/>
                  </a:lnTo>
                  <a:lnTo>
                    <a:pt x="4" y="56"/>
                  </a:lnTo>
                  <a:lnTo>
                    <a:pt x="3" y="57"/>
                  </a:lnTo>
                  <a:lnTo>
                    <a:pt x="1" y="54"/>
                  </a:lnTo>
                  <a:lnTo>
                    <a:pt x="0" y="51"/>
                  </a:lnTo>
                  <a:lnTo>
                    <a:pt x="0" y="47"/>
                  </a:lnTo>
                  <a:lnTo>
                    <a:pt x="0" y="44"/>
                  </a:lnTo>
                  <a:lnTo>
                    <a:pt x="1" y="41"/>
                  </a:lnTo>
                  <a:lnTo>
                    <a:pt x="1" y="37"/>
                  </a:lnTo>
                  <a:lnTo>
                    <a:pt x="2" y="34"/>
                  </a:lnTo>
                  <a:lnTo>
                    <a:pt x="3" y="30"/>
                  </a:lnTo>
                  <a:lnTo>
                    <a:pt x="4" y="31"/>
                  </a:lnTo>
                  <a:lnTo>
                    <a:pt x="5" y="32"/>
                  </a:lnTo>
                  <a:lnTo>
                    <a:pt x="7" y="34"/>
                  </a:lnTo>
                  <a:lnTo>
                    <a:pt x="9" y="35"/>
                  </a:lnTo>
                  <a:lnTo>
                    <a:pt x="11" y="37"/>
                  </a:lnTo>
                  <a:lnTo>
                    <a:pt x="12" y="38"/>
                  </a:lnTo>
                  <a:lnTo>
                    <a:pt x="14" y="38"/>
                  </a:lnTo>
                  <a:lnTo>
                    <a:pt x="17" y="37"/>
                  </a:lnTo>
                  <a:lnTo>
                    <a:pt x="18" y="35"/>
                  </a:lnTo>
                  <a:lnTo>
                    <a:pt x="20" y="34"/>
                  </a:lnTo>
                  <a:lnTo>
                    <a:pt x="21" y="32"/>
                  </a:lnTo>
                  <a:lnTo>
                    <a:pt x="23" y="29"/>
                  </a:lnTo>
                  <a:lnTo>
                    <a:pt x="24" y="26"/>
                  </a:lnTo>
                  <a:lnTo>
                    <a:pt x="25" y="25"/>
                  </a:lnTo>
                  <a:lnTo>
                    <a:pt x="26" y="22"/>
                  </a:lnTo>
                  <a:lnTo>
                    <a:pt x="27" y="19"/>
                  </a:lnTo>
                  <a:lnTo>
                    <a:pt x="17" y="12"/>
                  </a:lnTo>
                  <a:lnTo>
                    <a:pt x="18" y="9"/>
                  </a:lnTo>
                  <a:lnTo>
                    <a:pt x="19" y="7"/>
                  </a:lnTo>
                  <a:lnTo>
                    <a:pt x="22" y="6"/>
                  </a:lnTo>
                  <a:lnTo>
                    <a:pt x="25" y="5"/>
                  </a:lnTo>
                  <a:lnTo>
                    <a:pt x="27" y="5"/>
                  </a:lnTo>
                  <a:lnTo>
                    <a:pt x="29" y="4"/>
                  </a:lnTo>
                  <a:lnTo>
                    <a:pt x="32" y="2"/>
                  </a:lnTo>
                  <a:lnTo>
                    <a:pt x="33" y="0"/>
                  </a:lnTo>
                  <a:lnTo>
                    <a:pt x="35" y="0"/>
                  </a:lnTo>
                  <a:lnTo>
                    <a:pt x="37" y="0"/>
                  </a:lnTo>
                  <a:lnTo>
                    <a:pt x="38" y="0"/>
                  </a:lnTo>
                  <a:lnTo>
                    <a:pt x="39" y="1"/>
                  </a:lnTo>
                  <a:lnTo>
                    <a:pt x="40" y="2"/>
                  </a:lnTo>
                  <a:lnTo>
                    <a:pt x="41" y="3"/>
                  </a:lnTo>
                  <a:lnTo>
                    <a:pt x="42" y="4"/>
                  </a:lnTo>
                  <a:lnTo>
                    <a:pt x="43" y="5"/>
                  </a:lnTo>
                </a:path>
              </a:pathLst>
            </a:custGeom>
            <a:solidFill>
              <a:srgbClr val="B5B5B5"/>
            </a:solidFill>
            <a:ln w="9525">
              <a:noFill/>
              <a:miter lim="800000"/>
              <a:headEnd/>
              <a:tailEnd/>
            </a:ln>
          </p:spPr>
          <p:txBody>
            <a:bodyPr/>
            <a:lstStyle/>
            <a:p>
              <a:endParaRPr lang="en-US"/>
            </a:p>
          </p:txBody>
        </p:sp>
        <p:sp>
          <p:nvSpPr>
            <p:cNvPr id="5527737" name="Freeform 68"/>
            <p:cNvSpPr>
              <a:spLocks/>
            </p:cNvSpPr>
            <p:nvPr/>
          </p:nvSpPr>
          <p:spPr bwMode="auto">
            <a:xfrm>
              <a:off x="1052" y="3486"/>
              <a:ext cx="114" cy="114"/>
            </a:xfrm>
            <a:custGeom>
              <a:avLst/>
              <a:gdLst>
                <a:gd name="T0" fmla="*/ 75 w 114"/>
                <a:gd name="T1" fmla="*/ 32 h 114"/>
                <a:gd name="T2" fmla="*/ 81 w 114"/>
                <a:gd name="T3" fmla="*/ 36 h 114"/>
                <a:gd name="T4" fmla="*/ 85 w 114"/>
                <a:gd name="T5" fmla="*/ 40 h 114"/>
                <a:gd name="T6" fmla="*/ 91 w 114"/>
                <a:gd name="T7" fmla="*/ 45 h 114"/>
                <a:gd name="T8" fmla="*/ 97 w 114"/>
                <a:gd name="T9" fmla="*/ 48 h 114"/>
                <a:gd name="T10" fmla="*/ 102 w 114"/>
                <a:gd name="T11" fmla="*/ 53 h 114"/>
                <a:gd name="T12" fmla="*/ 106 w 114"/>
                <a:gd name="T13" fmla="*/ 58 h 114"/>
                <a:gd name="T14" fmla="*/ 111 w 114"/>
                <a:gd name="T15" fmla="*/ 63 h 114"/>
                <a:gd name="T16" fmla="*/ 109 w 114"/>
                <a:gd name="T17" fmla="*/ 76 h 114"/>
                <a:gd name="T18" fmla="*/ 106 w 114"/>
                <a:gd name="T19" fmla="*/ 78 h 114"/>
                <a:gd name="T20" fmla="*/ 105 w 114"/>
                <a:gd name="T21" fmla="*/ 82 h 114"/>
                <a:gd name="T22" fmla="*/ 104 w 114"/>
                <a:gd name="T23" fmla="*/ 85 h 114"/>
                <a:gd name="T24" fmla="*/ 103 w 114"/>
                <a:gd name="T25" fmla="*/ 88 h 114"/>
                <a:gd name="T26" fmla="*/ 104 w 114"/>
                <a:gd name="T27" fmla="*/ 86 h 114"/>
                <a:gd name="T28" fmla="*/ 104 w 114"/>
                <a:gd name="T29" fmla="*/ 85 h 114"/>
                <a:gd name="T30" fmla="*/ 104 w 114"/>
                <a:gd name="T31" fmla="*/ 83 h 114"/>
                <a:gd name="T32" fmla="*/ 102 w 114"/>
                <a:gd name="T33" fmla="*/ 82 h 114"/>
                <a:gd name="T34" fmla="*/ 101 w 114"/>
                <a:gd name="T35" fmla="*/ 84 h 114"/>
                <a:gd name="T36" fmla="*/ 101 w 114"/>
                <a:gd name="T37" fmla="*/ 85 h 114"/>
                <a:gd name="T38" fmla="*/ 100 w 114"/>
                <a:gd name="T39" fmla="*/ 88 h 114"/>
                <a:gd name="T40" fmla="*/ 100 w 114"/>
                <a:gd name="T41" fmla="*/ 89 h 114"/>
                <a:gd name="T42" fmla="*/ 101 w 114"/>
                <a:gd name="T43" fmla="*/ 90 h 114"/>
                <a:gd name="T44" fmla="*/ 102 w 114"/>
                <a:gd name="T45" fmla="*/ 90 h 114"/>
                <a:gd name="T46" fmla="*/ 101 w 114"/>
                <a:gd name="T47" fmla="*/ 93 h 114"/>
                <a:gd name="T48" fmla="*/ 95 w 114"/>
                <a:gd name="T49" fmla="*/ 96 h 114"/>
                <a:gd name="T50" fmla="*/ 97 w 114"/>
                <a:gd name="T51" fmla="*/ 98 h 114"/>
                <a:gd name="T52" fmla="*/ 99 w 114"/>
                <a:gd name="T53" fmla="*/ 97 h 114"/>
                <a:gd name="T54" fmla="*/ 101 w 114"/>
                <a:gd name="T55" fmla="*/ 97 h 114"/>
                <a:gd name="T56" fmla="*/ 97 w 114"/>
                <a:gd name="T57" fmla="*/ 102 h 114"/>
                <a:gd name="T58" fmla="*/ 92 w 114"/>
                <a:gd name="T59" fmla="*/ 106 h 114"/>
                <a:gd name="T60" fmla="*/ 87 w 114"/>
                <a:gd name="T61" fmla="*/ 110 h 114"/>
                <a:gd name="T62" fmla="*/ 82 w 114"/>
                <a:gd name="T63" fmla="*/ 113 h 114"/>
                <a:gd name="T64" fmla="*/ 78 w 114"/>
                <a:gd name="T65" fmla="*/ 113 h 114"/>
                <a:gd name="T66" fmla="*/ 76 w 114"/>
                <a:gd name="T67" fmla="*/ 110 h 114"/>
                <a:gd name="T68" fmla="*/ 70 w 114"/>
                <a:gd name="T69" fmla="*/ 107 h 114"/>
                <a:gd name="T70" fmla="*/ 66 w 114"/>
                <a:gd name="T71" fmla="*/ 104 h 114"/>
                <a:gd name="T72" fmla="*/ 60 w 114"/>
                <a:gd name="T73" fmla="*/ 101 h 114"/>
                <a:gd name="T74" fmla="*/ 55 w 114"/>
                <a:gd name="T75" fmla="*/ 97 h 114"/>
                <a:gd name="T76" fmla="*/ 49 w 114"/>
                <a:gd name="T77" fmla="*/ 92 h 114"/>
                <a:gd name="T78" fmla="*/ 45 w 114"/>
                <a:gd name="T79" fmla="*/ 88 h 114"/>
                <a:gd name="T80" fmla="*/ 40 w 114"/>
                <a:gd name="T81" fmla="*/ 85 h 114"/>
                <a:gd name="T82" fmla="*/ 34 w 114"/>
                <a:gd name="T83" fmla="*/ 81 h 114"/>
                <a:gd name="T84" fmla="*/ 27 w 114"/>
                <a:gd name="T85" fmla="*/ 74 h 114"/>
                <a:gd name="T86" fmla="*/ 18 w 114"/>
                <a:gd name="T87" fmla="*/ 68 h 114"/>
                <a:gd name="T88" fmla="*/ 9 w 114"/>
                <a:gd name="T89" fmla="*/ 63 h 114"/>
                <a:gd name="T90" fmla="*/ 0 w 114"/>
                <a:gd name="T91" fmla="*/ 58 h 114"/>
                <a:gd name="T92" fmla="*/ 8 w 114"/>
                <a:gd name="T93" fmla="*/ 53 h 114"/>
                <a:gd name="T94" fmla="*/ 15 w 114"/>
                <a:gd name="T95" fmla="*/ 47 h 114"/>
                <a:gd name="T96" fmla="*/ 22 w 114"/>
                <a:gd name="T97" fmla="*/ 41 h 114"/>
                <a:gd name="T98" fmla="*/ 28 w 114"/>
                <a:gd name="T99" fmla="*/ 33 h 114"/>
                <a:gd name="T100" fmla="*/ 32 w 114"/>
                <a:gd name="T101" fmla="*/ 26 h 114"/>
                <a:gd name="T102" fmla="*/ 34 w 114"/>
                <a:gd name="T103" fmla="*/ 17 h 114"/>
                <a:gd name="T104" fmla="*/ 35 w 114"/>
                <a:gd name="T105" fmla="*/ 9 h 114"/>
                <a:gd name="T106" fmla="*/ 36 w 114"/>
                <a:gd name="T107" fmla="*/ 0 h 114"/>
                <a:gd name="T108" fmla="*/ 41 w 114"/>
                <a:gd name="T109" fmla="*/ 4 h 114"/>
                <a:gd name="T110" fmla="*/ 47 w 114"/>
                <a:gd name="T111" fmla="*/ 9 h 114"/>
                <a:gd name="T112" fmla="*/ 53 w 114"/>
                <a:gd name="T113" fmla="*/ 14 h 114"/>
                <a:gd name="T114" fmla="*/ 59 w 114"/>
                <a:gd name="T115" fmla="*/ 19 h 114"/>
                <a:gd name="T116" fmla="*/ 65 w 114"/>
                <a:gd name="T117" fmla="*/ 23 h 114"/>
                <a:gd name="T118" fmla="*/ 68 w 114"/>
                <a:gd name="T119" fmla="*/ 27 h 114"/>
                <a:gd name="T120" fmla="*/ 71 w 114"/>
                <a:gd name="T121" fmla="*/ 29 h 114"/>
                <a:gd name="T122" fmla="*/ 73 w 114"/>
                <a:gd name="T123" fmla="*/ 30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
                <a:gd name="T187" fmla="*/ 0 h 114"/>
                <a:gd name="T188" fmla="*/ 114 w 114"/>
                <a:gd name="T189" fmla="*/ 114 h 1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 h="114">
                  <a:moveTo>
                    <a:pt x="73" y="30"/>
                  </a:moveTo>
                  <a:lnTo>
                    <a:pt x="75" y="32"/>
                  </a:lnTo>
                  <a:lnTo>
                    <a:pt x="78" y="34"/>
                  </a:lnTo>
                  <a:lnTo>
                    <a:pt x="81" y="36"/>
                  </a:lnTo>
                  <a:lnTo>
                    <a:pt x="83" y="38"/>
                  </a:lnTo>
                  <a:lnTo>
                    <a:pt x="85" y="40"/>
                  </a:lnTo>
                  <a:lnTo>
                    <a:pt x="88" y="42"/>
                  </a:lnTo>
                  <a:lnTo>
                    <a:pt x="91" y="45"/>
                  </a:lnTo>
                  <a:lnTo>
                    <a:pt x="94" y="47"/>
                  </a:lnTo>
                  <a:lnTo>
                    <a:pt x="97" y="48"/>
                  </a:lnTo>
                  <a:lnTo>
                    <a:pt x="99" y="51"/>
                  </a:lnTo>
                  <a:lnTo>
                    <a:pt x="102" y="53"/>
                  </a:lnTo>
                  <a:lnTo>
                    <a:pt x="104" y="56"/>
                  </a:lnTo>
                  <a:lnTo>
                    <a:pt x="106" y="58"/>
                  </a:lnTo>
                  <a:lnTo>
                    <a:pt x="108" y="61"/>
                  </a:lnTo>
                  <a:lnTo>
                    <a:pt x="111" y="63"/>
                  </a:lnTo>
                  <a:lnTo>
                    <a:pt x="113" y="65"/>
                  </a:lnTo>
                  <a:lnTo>
                    <a:pt x="109" y="76"/>
                  </a:lnTo>
                  <a:lnTo>
                    <a:pt x="107" y="77"/>
                  </a:lnTo>
                  <a:lnTo>
                    <a:pt x="106" y="78"/>
                  </a:lnTo>
                  <a:lnTo>
                    <a:pt x="105" y="80"/>
                  </a:lnTo>
                  <a:lnTo>
                    <a:pt x="105" y="82"/>
                  </a:lnTo>
                  <a:lnTo>
                    <a:pt x="104" y="84"/>
                  </a:lnTo>
                  <a:lnTo>
                    <a:pt x="104" y="85"/>
                  </a:lnTo>
                  <a:lnTo>
                    <a:pt x="104" y="86"/>
                  </a:lnTo>
                  <a:lnTo>
                    <a:pt x="103" y="88"/>
                  </a:lnTo>
                  <a:lnTo>
                    <a:pt x="103" y="87"/>
                  </a:lnTo>
                  <a:lnTo>
                    <a:pt x="104" y="86"/>
                  </a:lnTo>
                  <a:lnTo>
                    <a:pt x="104" y="85"/>
                  </a:lnTo>
                  <a:lnTo>
                    <a:pt x="104" y="84"/>
                  </a:lnTo>
                  <a:lnTo>
                    <a:pt x="104" y="83"/>
                  </a:lnTo>
                  <a:lnTo>
                    <a:pt x="103" y="82"/>
                  </a:lnTo>
                  <a:lnTo>
                    <a:pt x="102" y="82"/>
                  </a:lnTo>
                  <a:lnTo>
                    <a:pt x="102" y="83"/>
                  </a:lnTo>
                  <a:lnTo>
                    <a:pt x="101" y="84"/>
                  </a:lnTo>
                  <a:lnTo>
                    <a:pt x="101" y="85"/>
                  </a:lnTo>
                  <a:lnTo>
                    <a:pt x="100" y="87"/>
                  </a:lnTo>
                  <a:lnTo>
                    <a:pt x="100" y="88"/>
                  </a:lnTo>
                  <a:lnTo>
                    <a:pt x="99" y="89"/>
                  </a:lnTo>
                  <a:lnTo>
                    <a:pt x="100" y="89"/>
                  </a:lnTo>
                  <a:lnTo>
                    <a:pt x="100" y="90"/>
                  </a:lnTo>
                  <a:lnTo>
                    <a:pt x="101" y="90"/>
                  </a:lnTo>
                  <a:lnTo>
                    <a:pt x="102" y="89"/>
                  </a:lnTo>
                  <a:lnTo>
                    <a:pt x="102" y="90"/>
                  </a:lnTo>
                  <a:lnTo>
                    <a:pt x="102" y="91"/>
                  </a:lnTo>
                  <a:lnTo>
                    <a:pt x="101" y="93"/>
                  </a:lnTo>
                  <a:lnTo>
                    <a:pt x="100" y="94"/>
                  </a:lnTo>
                  <a:lnTo>
                    <a:pt x="95" y="96"/>
                  </a:lnTo>
                  <a:lnTo>
                    <a:pt x="96" y="97"/>
                  </a:lnTo>
                  <a:lnTo>
                    <a:pt x="97" y="98"/>
                  </a:lnTo>
                  <a:lnTo>
                    <a:pt x="98" y="98"/>
                  </a:lnTo>
                  <a:lnTo>
                    <a:pt x="99" y="97"/>
                  </a:lnTo>
                  <a:lnTo>
                    <a:pt x="100" y="97"/>
                  </a:lnTo>
                  <a:lnTo>
                    <a:pt x="101" y="97"/>
                  </a:lnTo>
                  <a:lnTo>
                    <a:pt x="100" y="99"/>
                  </a:lnTo>
                  <a:lnTo>
                    <a:pt x="97" y="102"/>
                  </a:lnTo>
                  <a:lnTo>
                    <a:pt x="95" y="104"/>
                  </a:lnTo>
                  <a:lnTo>
                    <a:pt x="92" y="106"/>
                  </a:lnTo>
                  <a:lnTo>
                    <a:pt x="90" y="108"/>
                  </a:lnTo>
                  <a:lnTo>
                    <a:pt x="87" y="110"/>
                  </a:lnTo>
                  <a:lnTo>
                    <a:pt x="85" y="111"/>
                  </a:lnTo>
                  <a:lnTo>
                    <a:pt x="82" y="113"/>
                  </a:lnTo>
                  <a:lnTo>
                    <a:pt x="80" y="113"/>
                  </a:lnTo>
                  <a:lnTo>
                    <a:pt x="78" y="113"/>
                  </a:lnTo>
                  <a:lnTo>
                    <a:pt x="77" y="112"/>
                  </a:lnTo>
                  <a:lnTo>
                    <a:pt x="76" y="110"/>
                  </a:lnTo>
                  <a:lnTo>
                    <a:pt x="73" y="109"/>
                  </a:lnTo>
                  <a:lnTo>
                    <a:pt x="70" y="107"/>
                  </a:lnTo>
                  <a:lnTo>
                    <a:pt x="67" y="105"/>
                  </a:lnTo>
                  <a:lnTo>
                    <a:pt x="66" y="104"/>
                  </a:lnTo>
                  <a:lnTo>
                    <a:pt x="63" y="103"/>
                  </a:lnTo>
                  <a:lnTo>
                    <a:pt x="60" y="101"/>
                  </a:lnTo>
                  <a:lnTo>
                    <a:pt x="57" y="99"/>
                  </a:lnTo>
                  <a:lnTo>
                    <a:pt x="55" y="97"/>
                  </a:lnTo>
                  <a:lnTo>
                    <a:pt x="52" y="95"/>
                  </a:lnTo>
                  <a:lnTo>
                    <a:pt x="49" y="92"/>
                  </a:lnTo>
                  <a:lnTo>
                    <a:pt x="47" y="90"/>
                  </a:lnTo>
                  <a:lnTo>
                    <a:pt x="45" y="88"/>
                  </a:lnTo>
                  <a:lnTo>
                    <a:pt x="42" y="86"/>
                  </a:lnTo>
                  <a:lnTo>
                    <a:pt x="40" y="85"/>
                  </a:lnTo>
                  <a:lnTo>
                    <a:pt x="37" y="83"/>
                  </a:lnTo>
                  <a:lnTo>
                    <a:pt x="34" y="81"/>
                  </a:lnTo>
                  <a:lnTo>
                    <a:pt x="30" y="77"/>
                  </a:lnTo>
                  <a:lnTo>
                    <a:pt x="27" y="74"/>
                  </a:lnTo>
                  <a:lnTo>
                    <a:pt x="23" y="71"/>
                  </a:lnTo>
                  <a:lnTo>
                    <a:pt x="18" y="68"/>
                  </a:lnTo>
                  <a:lnTo>
                    <a:pt x="14" y="66"/>
                  </a:lnTo>
                  <a:lnTo>
                    <a:pt x="9" y="63"/>
                  </a:lnTo>
                  <a:lnTo>
                    <a:pt x="5" y="61"/>
                  </a:lnTo>
                  <a:lnTo>
                    <a:pt x="0" y="58"/>
                  </a:lnTo>
                  <a:lnTo>
                    <a:pt x="4" y="56"/>
                  </a:lnTo>
                  <a:lnTo>
                    <a:pt x="8" y="53"/>
                  </a:lnTo>
                  <a:lnTo>
                    <a:pt x="11" y="51"/>
                  </a:lnTo>
                  <a:lnTo>
                    <a:pt x="15" y="47"/>
                  </a:lnTo>
                  <a:lnTo>
                    <a:pt x="19" y="45"/>
                  </a:lnTo>
                  <a:lnTo>
                    <a:pt x="22" y="41"/>
                  </a:lnTo>
                  <a:lnTo>
                    <a:pt x="26" y="37"/>
                  </a:lnTo>
                  <a:lnTo>
                    <a:pt x="28" y="33"/>
                  </a:lnTo>
                  <a:lnTo>
                    <a:pt x="30" y="29"/>
                  </a:lnTo>
                  <a:lnTo>
                    <a:pt x="32" y="26"/>
                  </a:lnTo>
                  <a:lnTo>
                    <a:pt x="33" y="22"/>
                  </a:lnTo>
                  <a:lnTo>
                    <a:pt x="34" y="17"/>
                  </a:lnTo>
                  <a:lnTo>
                    <a:pt x="35" y="13"/>
                  </a:lnTo>
                  <a:lnTo>
                    <a:pt x="35" y="9"/>
                  </a:lnTo>
                  <a:lnTo>
                    <a:pt x="36" y="5"/>
                  </a:lnTo>
                  <a:lnTo>
                    <a:pt x="36" y="0"/>
                  </a:lnTo>
                  <a:lnTo>
                    <a:pt x="38" y="2"/>
                  </a:lnTo>
                  <a:lnTo>
                    <a:pt x="41" y="4"/>
                  </a:lnTo>
                  <a:lnTo>
                    <a:pt x="44" y="7"/>
                  </a:lnTo>
                  <a:lnTo>
                    <a:pt x="47" y="9"/>
                  </a:lnTo>
                  <a:lnTo>
                    <a:pt x="49" y="11"/>
                  </a:lnTo>
                  <a:lnTo>
                    <a:pt x="53" y="14"/>
                  </a:lnTo>
                  <a:lnTo>
                    <a:pt x="56" y="16"/>
                  </a:lnTo>
                  <a:lnTo>
                    <a:pt x="59" y="19"/>
                  </a:lnTo>
                  <a:lnTo>
                    <a:pt x="62" y="21"/>
                  </a:lnTo>
                  <a:lnTo>
                    <a:pt x="65" y="23"/>
                  </a:lnTo>
                  <a:lnTo>
                    <a:pt x="66" y="25"/>
                  </a:lnTo>
                  <a:lnTo>
                    <a:pt x="68" y="27"/>
                  </a:lnTo>
                  <a:lnTo>
                    <a:pt x="70" y="28"/>
                  </a:lnTo>
                  <a:lnTo>
                    <a:pt x="71" y="29"/>
                  </a:lnTo>
                  <a:lnTo>
                    <a:pt x="72" y="30"/>
                  </a:lnTo>
                  <a:lnTo>
                    <a:pt x="73" y="30"/>
                  </a:lnTo>
                </a:path>
              </a:pathLst>
            </a:custGeom>
            <a:solidFill>
              <a:srgbClr val="CCCCCC"/>
            </a:solidFill>
            <a:ln w="9525">
              <a:noFill/>
              <a:miter lim="800000"/>
              <a:headEnd/>
              <a:tailEnd/>
            </a:ln>
          </p:spPr>
          <p:txBody>
            <a:bodyPr/>
            <a:lstStyle/>
            <a:p>
              <a:endParaRPr lang="en-US"/>
            </a:p>
          </p:txBody>
        </p:sp>
        <p:sp>
          <p:nvSpPr>
            <p:cNvPr id="5527738" name="Freeform 69"/>
            <p:cNvSpPr>
              <a:spLocks/>
            </p:cNvSpPr>
            <p:nvPr/>
          </p:nvSpPr>
          <p:spPr bwMode="auto">
            <a:xfrm>
              <a:off x="1052" y="3486"/>
              <a:ext cx="75" cy="80"/>
            </a:xfrm>
            <a:custGeom>
              <a:avLst/>
              <a:gdLst>
                <a:gd name="T0" fmla="*/ 33 w 75"/>
                <a:gd name="T1" fmla="*/ 79 h 80"/>
                <a:gd name="T2" fmla="*/ 30 w 75"/>
                <a:gd name="T3" fmla="*/ 75 h 80"/>
                <a:gd name="T4" fmla="*/ 26 w 75"/>
                <a:gd name="T5" fmla="*/ 72 h 80"/>
                <a:gd name="T6" fmla="*/ 22 w 75"/>
                <a:gd name="T7" fmla="*/ 70 h 80"/>
                <a:gd name="T8" fmla="*/ 18 w 75"/>
                <a:gd name="T9" fmla="*/ 67 h 80"/>
                <a:gd name="T10" fmla="*/ 14 w 75"/>
                <a:gd name="T11" fmla="*/ 64 h 80"/>
                <a:gd name="T12" fmla="*/ 9 w 75"/>
                <a:gd name="T13" fmla="*/ 61 h 80"/>
                <a:gd name="T14" fmla="*/ 5 w 75"/>
                <a:gd name="T15" fmla="*/ 59 h 80"/>
                <a:gd name="T16" fmla="*/ 0 w 75"/>
                <a:gd name="T17" fmla="*/ 57 h 80"/>
                <a:gd name="T18" fmla="*/ 4 w 75"/>
                <a:gd name="T19" fmla="*/ 55 h 80"/>
                <a:gd name="T20" fmla="*/ 7 w 75"/>
                <a:gd name="T21" fmla="*/ 52 h 80"/>
                <a:gd name="T22" fmla="*/ 11 w 75"/>
                <a:gd name="T23" fmla="*/ 50 h 80"/>
                <a:gd name="T24" fmla="*/ 15 w 75"/>
                <a:gd name="T25" fmla="*/ 46 h 80"/>
                <a:gd name="T26" fmla="*/ 19 w 75"/>
                <a:gd name="T27" fmla="*/ 44 h 80"/>
                <a:gd name="T28" fmla="*/ 21 w 75"/>
                <a:gd name="T29" fmla="*/ 40 h 80"/>
                <a:gd name="T30" fmla="*/ 25 w 75"/>
                <a:gd name="T31" fmla="*/ 36 h 80"/>
                <a:gd name="T32" fmla="*/ 28 w 75"/>
                <a:gd name="T33" fmla="*/ 33 h 80"/>
                <a:gd name="T34" fmla="*/ 30 w 75"/>
                <a:gd name="T35" fmla="*/ 29 h 80"/>
                <a:gd name="T36" fmla="*/ 31 w 75"/>
                <a:gd name="T37" fmla="*/ 25 h 80"/>
                <a:gd name="T38" fmla="*/ 32 w 75"/>
                <a:gd name="T39" fmla="*/ 21 h 80"/>
                <a:gd name="T40" fmla="*/ 33 w 75"/>
                <a:gd name="T41" fmla="*/ 17 h 80"/>
                <a:gd name="T42" fmla="*/ 34 w 75"/>
                <a:gd name="T43" fmla="*/ 13 h 80"/>
                <a:gd name="T44" fmla="*/ 34 w 75"/>
                <a:gd name="T45" fmla="*/ 8 h 80"/>
                <a:gd name="T46" fmla="*/ 35 w 75"/>
                <a:gd name="T47" fmla="*/ 5 h 80"/>
                <a:gd name="T48" fmla="*/ 35 w 75"/>
                <a:gd name="T49" fmla="*/ 0 h 80"/>
                <a:gd name="T50" fmla="*/ 37 w 75"/>
                <a:gd name="T51" fmla="*/ 2 h 80"/>
                <a:gd name="T52" fmla="*/ 40 w 75"/>
                <a:gd name="T53" fmla="*/ 4 h 80"/>
                <a:gd name="T54" fmla="*/ 43 w 75"/>
                <a:gd name="T55" fmla="*/ 7 h 80"/>
                <a:gd name="T56" fmla="*/ 45 w 75"/>
                <a:gd name="T57" fmla="*/ 8 h 80"/>
                <a:gd name="T58" fmla="*/ 48 w 75"/>
                <a:gd name="T59" fmla="*/ 11 h 80"/>
                <a:gd name="T60" fmla="*/ 52 w 75"/>
                <a:gd name="T61" fmla="*/ 14 h 80"/>
                <a:gd name="T62" fmla="*/ 55 w 75"/>
                <a:gd name="T63" fmla="*/ 16 h 80"/>
                <a:gd name="T64" fmla="*/ 57 w 75"/>
                <a:gd name="T65" fmla="*/ 19 h 80"/>
                <a:gd name="T66" fmla="*/ 60 w 75"/>
                <a:gd name="T67" fmla="*/ 20 h 80"/>
                <a:gd name="T68" fmla="*/ 63 w 75"/>
                <a:gd name="T69" fmla="*/ 22 h 80"/>
                <a:gd name="T70" fmla="*/ 65 w 75"/>
                <a:gd name="T71" fmla="*/ 24 h 80"/>
                <a:gd name="T72" fmla="*/ 67 w 75"/>
                <a:gd name="T73" fmla="*/ 26 h 80"/>
                <a:gd name="T74" fmla="*/ 68 w 75"/>
                <a:gd name="T75" fmla="*/ 28 h 80"/>
                <a:gd name="T76" fmla="*/ 69 w 75"/>
                <a:gd name="T77" fmla="*/ 29 h 80"/>
                <a:gd name="T78" fmla="*/ 70 w 75"/>
                <a:gd name="T79" fmla="*/ 30 h 80"/>
                <a:gd name="T80" fmla="*/ 71 w 75"/>
                <a:gd name="T81" fmla="*/ 30 h 80"/>
                <a:gd name="T82" fmla="*/ 73 w 75"/>
                <a:gd name="T83" fmla="*/ 33 h 80"/>
                <a:gd name="T84" fmla="*/ 74 w 75"/>
                <a:gd name="T85" fmla="*/ 37 h 80"/>
                <a:gd name="T86" fmla="*/ 74 w 75"/>
                <a:gd name="T87" fmla="*/ 41 h 80"/>
                <a:gd name="T88" fmla="*/ 74 w 75"/>
                <a:gd name="T89" fmla="*/ 45 h 80"/>
                <a:gd name="T90" fmla="*/ 73 w 75"/>
                <a:gd name="T91" fmla="*/ 48 h 80"/>
                <a:gd name="T92" fmla="*/ 71 w 75"/>
                <a:gd name="T93" fmla="*/ 52 h 80"/>
                <a:gd name="T94" fmla="*/ 69 w 75"/>
                <a:gd name="T95" fmla="*/ 56 h 80"/>
                <a:gd name="T96" fmla="*/ 67 w 75"/>
                <a:gd name="T97" fmla="*/ 60 h 80"/>
                <a:gd name="T98" fmla="*/ 60 w 75"/>
                <a:gd name="T99" fmla="*/ 68 h 80"/>
                <a:gd name="T100" fmla="*/ 55 w 75"/>
                <a:gd name="T101" fmla="*/ 73 h 80"/>
                <a:gd name="T102" fmla="*/ 48 w 75"/>
                <a:gd name="T103" fmla="*/ 76 h 80"/>
                <a:gd name="T104" fmla="*/ 43 w 75"/>
                <a:gd name="T105" fmla="*/ 79 h 80"/>
                <a:gd name="T106" fmla="*/ 40 w 75"/>
                <a:gd name="T107" fmla="*/ 79 h 80"/>
                <a:gd name="T108" fmla="*/ 36 w 75"/>
                <a:gd name="T109" fmla="*/ 79 h 80"/>
                <a:gd name="T110" fmla="*/ 34 w 75"/>
                <a:gd name="T111" fmla="*/ 79 h 80"/>
                <a:gd name="T112" fmla="*/ 33 w 75"/>
                <a:gd name="T113" fmla="*/ 79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80"/>
                <a:gd name="T173" fmla="*/ 75 w 75"/>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80">
                  <a:moveTo>
                    <a:pt x="33" y="79"/>
                  </a:moveTo>
                  <a:lnTo>
                    <a:pt x="30" y="75"/>
                  </a:lnTo>
                  <a:lnTo>
                    <a:pt x="26" y="72"/>
                  </a:lnTo>
                  <a:lnTo>
                    <a:pt x="22" y="70"/>
                  </a:lnTo>
                  <a:lnTo>
                    <a:pt x="18" y="67"/>
                  </a:lnTo>
                  <a:lnTo>
                    <a:pt x="14" y="64"/>
                  </a:lnTo>
                  <a:lnTo>
                    <a:pt x="9" y="61"/>
                  </a:lnTo>
                  <a:lnTo>
                    <a:pt x="5" y="59"/>
                  </a:lnTo>
                  <a:lnTo>
                    <a:pt x="0" y="57"/>
                  </a:lnTo>
                  <a:lnTo>
                    <a:pt x="4" y="55"/>
                  </a:lnTo>
                  <a:lnTo>
                    <a:pt x="7" y="52"/>
                  </a:lnTo>
                  <a:lnTo>
                    <a:pt x="11" y="50"/>
                  </a:lnTo>
                  <a:lnTo>
                    <a:pt x="15" y="46"/>
                  </a:lnTo>
                  <a:lnTo>
                    <a:pt x="19" y="44"/>
                  </a:lnTo>
                  <a:lnTo>
                    <a:pt x="21" y="40"/>
                  </a:lnTo>
                  <a:lnTo>
                    <a:pt x="25" y="36"/>
                  </a:lnTo>
                  <a:lnTo>
                    <a:pt x="28" y="33"/>
                  </a:lnTo>
                  <a:lnTo>
                    <a:pt x="30" y="29"/>
                  </a:lnTo>
                  <a:lnTo>
                    <a:pt x="31" y="25"/>
                  </a:lnTo>
                  <a:lnTo>
                    <a:pt x="32" y="21"/>
                  </a:lnTo>
                  <a:lnTo>
                    <a:pt x="33" y="17"/>
                  </a:lnTo>
                  <a:lnTo>
                    <a:pt x="34" y="13"/>
                  </a:lnTo>
                  <a:lnTo>
                    <a:pt x="34" y="8"/>
                  </a:lnTo>
                  <a:lnTo>
                    <a:pt x="35" y="5"/>
                  </a:lnTo>
                  <a:lnTo>
                    <a:pt x="35" y="0"/>
                  </a:lnTo>
                  <a:lnTo>
                    <a:pt x="37" y="2"/>
                  </a:lnTo>
                  <a:lnTo>
                    <a:pt x="40" y="4"/>
                  </a:lnTo>
                  <a:lnTo>
                    <a:pt x="43" y="7"/>
                  </a:lnTo>
                  <a:lnTo>
                    <a:pt x="45" y="8"/>
                  </a:lnTo>
                  <a:lnTo>
                    <a:pt x="48" y="11"/>
                  </a:lnTo>
                  <a:lnTo>
                    <a:pt x="52" y="14"/>
                  </a:lnTo>
                  <a:lnTo>
                    <a:pt x="55" y="16"/>
                  </a:lnTo>
                  <a:lnTo>
                    <a:pt x="57" y="19"/>
                  </a:lnTo>
                  <a:lnTo>
                    <a:pt x="60" y="20"/>
                  </a:lnTo>
                  <a:lnTo>
                    <a:pt x="63" y="22"/>
                  </a:lnTo>
                  <a:lnTo>
                    <a:pt x="65" y="24"/>
                  </a:lnTo>
                  <a:lnTo>
                    <a:pt x="67" y="26"/>
                  </a:lnTo>
                  <a:lnTo>
                    <a:pt x="68" y="28"/>
                  </a:lnTo>
                  <a:lnTo>
                    <a:pt x="69" y="29"/>
                  </a:lnTo>
                  <a:lnTo>
                    <a:pt x="70" y="30"/>
                  </a:lnTo>
                  <a:lnTo>
                    <a:pt x="71" y="30"/>
                  </a:lnTo>
                  <a:lnTo>
                    <a:pt x="73" y="33"/>
                  </a:lnTo>
                  <a:lnTo>
                    <a:pt x="74" y="37"/>
                  </a:lnTo>
                  <a:lnTo>
                    <a:pt x="74" y="41"/>
                  </a:lnTo>
                  <a:lnTo>
                    <a:pt x="74" y="45"/>
                  </a:lnTo>
                  <a:lnTo>
                    <a:pt x="73" y="48"/>
                  </a:lnTo>
                  <a:lnTo>
                    <a:pt x="71" y="52"/>
                  </a:lnTo>
                  <a:lnTo>
                    <a:pt x="69" y="56"/>
                  </a:lnTo>
                  <a:lnTo>
                    <a:pt x="67" y="60"/>
                  </a:lnTo>
                  <a:lnTo>
                    <a:pt x="60" y="68"/>
                  </a:lnTo>
                  <a:lnTo>
                    <a:pt x="55" y="73"/>
                  </a:lnTo>
                  <a:lnTo>
                    <a:pt x="48" y="76"/>
                  </a:lnTo>
                  <a:lnTo>
                    <a:pt x="43" y="79"/>
                  </a:lnTo>
                  <a:lnTo>
                    <a:pt x="40" y="79"/>
                  </a:lnTo>
                  <a:lnTo>
                    <a:pt x="36" y="79"/>
                  </a:lnTo>
                  <a:lnTo>
                    <a:pt x="34" y="79"/>
                  </a:lnTo>
                  <a:lnTo>
                    <a:pt x="33" y="79"/>
                  </a:lnTo>
                </a:path>
              </a:pathLst>
            </a:custGeom>
            <a:solidFill>
              <a:srgbClr val="828282"/>
            </a:solidFill>
            <a:ln w="9525">
              <a:noFill/>
              <a:miter lim="800000"/>
              <a:headEnd/>
              <a:tailEnd/>
            </a:ln>
          </p:spPr>
          <p:txBody>
            <a:bodyPr/>
            <a:lstStyle/>
            <a:p>
              <a:endParaRPr lang="en-US"/>
            </a:p>
          </p:txBody>
        </p:sp>
        <p:sp>
          <p:nvSpPr>
            <p:cNvPr id="5527739" name="Freeform 70"/>
            <p:cNvSpPr>
              <a:spLocks/>
            </p:cNvSpPr>
            <p:nvPr/>
          </p:nvSpPr>
          <p:spPr bwMode="auto">
            <a:xfrm>
              <a:off x="939" y="3494"/>
              <a:ext cx="53" cy="50"/>
            </a:xfrm>
            <a:custGeom>
              <a:avLst/>
              <a:gdLst>
                <a:gd name="T0" fmla="*/ 28 w 53"/>
                <a:gd name="T1" fmla="*/ 11 h 50"/>
                <a:gd name="T2" fmla="*/ 35 w 53"/>
                <a:gd name="T3" fmla="*/ 10 h 50"/>
                <a:gd name="T4" fmla="*/ 40 w 53"/>
                <a:gd name="T5" fmla="*/ 9 h 50"/>
                <a:gd name="T6" fmla="*/ 47 w 53"/>
                <a:gd name="T7" fmla="*/ 8 h 50"/>
                <a:gd name="T8" fmla="*/ 49 w 53"/>
                <a:gd name="T9" fmla="*/ 10 h 50"/>
                <a:gd name="T10" fmla="*/ 50 w 53"/>
                <a:gd name="T11" fmla="*/ 14 h 50"/>
                <a:gd name="T12" fmla="*/ 50 w 53"/>
                <a:gd name="T13" fmla="*/ 19 h 50"/>
                <a:gd name="T14" fmla="*/ 50 w 53"/>
                <a:gd name="T15" fmla="*/ 22 h 50"/>
                <a:gd name="T16" fmla="*/ 51 w 53"/>
                <a:gd name="T17" fmla="*/ 27 h 50"/>
                <a:gd name="T18" fmla="*/ 51 w 53"/>
                <a:gd name="T19" fmla="*/ 31 h 50"/>
                <a:gd name="T20" fmla="*/ 52 w 53"/>
                <a:gd name="T21" fmla="*/ 36 h 50"/>
                <a:gd name="T22" fmla="*/ 52 w 53"/>
                <a:gd name="T23" fmla="*/ 39 h 50"/>
                <a:gd name="T24" fmla="*/ 50 w 53"/>
                <a:gd name="T25" fmla="*/ 43 h 50"/>
                <a:gd name="T26" fmla="*/ 45 w 53"/>
                <a:gd name="T27" fmla="*/ 45 h 50"/>
                <a:gd name="T28" fmla="*/ 39 w 53"/>
                <a:gd name="T29" fmla="*/ 46 h 50"/>
                <a:gd name="T30" fmla="*/ 34 w 53"/>
                <a:gd name="T31" fmla="*/ 48 h 50"/>
                <a:gd name="T32" fmla="*/ 28 w 53"/>
                <a:gd name="T33" fmla="*/ 49 h 50"/>
                <a:gd name="T34" fmla="*/ 22 w 53"/>
                <a:gd name="T35" fmla="*/ 49 h 50"/>
                <a:gd name="T36" fmla="*/ 17 w 53"/>
                <a:gd name="T37" fmla="*/ 47 h 50"/>
                <a:gd name="T38" fmla="*/ 13 w 53"/>
                <a:gd name="T39" fmla="*/ 45 h 50"/>
                <a:gd name="T40" fmla="*/ 9 w 53"/>
                <a:gd name="T41" fmla="*/ 43 h 50"/>
                <a:gd name="T42" fmla="*/ 6 w 53"/>
                <a:gd name="T43" fmla="*/ 43 h 50"/>
                <a:gd name="T44" fmla="*/ 4 w 53"/>
                <a:gd name="T45" fmla="*/ 42 h 50"/>
                <a:gd name="T46" fmla="*/ 3 w 53"/>
                <a:gd name="T47" fmla="*/ 40 h 50"/>
                <a:gd name="T48" fmla="*/ 1 w 53"/>
                <a:gd name="T49" fmla="*/ 38 h 50"/>
                <a:gd name="T50" fmla="*/ 0 w 53"/>
                <a:gd name="T51" fmla="*/ 37 h 50"/>
                <a:gd name="T52" fmla="*/ 1 w 53"/>
                <a:gd name="T53" fmla="*/ 36 h 50"/>
                <a:gd name="T54" fmla="*/ 2 w 53"/>
                <a:gd name="T55" fmla="*/ 34 h 50"/>
                <a:gd name="T56" fmla="*/ 2 w 53"/>
                <a:gd name="T57" fmla="*/ 29 h 50"/>
                <a:gd name="T58" fmla="*/ 0 w 53"/>
                <a:gd name="T59" fmla="*/ 20 h 50"/>
                <a:gd name="T60" fmla="*/ 0 w 53"/>
                <a:gd name="T61" fmla="*/ 12 h 50"/>
                <a:gd name="T62" fmla="*/ 2 w 53"/>
                <a:gd name="T63" fmla="*/ 4 h 50"/>
                <a:gd name="T64" fmla="*/ 4 w 53"/>
                <a:gd name="T65" fmla="*/ 2 h 50"/>
                <a:gd name="T66" fmla="*/ 10 w 53"/>
                <a:gd name="T67" fmla="*/ 6 h 50"/>
                <a:gd name="T68" fmla="*/ 15 w 53"/>
                <a:gd name="T69" fmla="*/ 9 h 50"/>
                <a:gd name="T70" fmla="*/ 22 w 53"/>
                <a:gd name="T71" fmla="*/ 1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50"/>
                <a:gd name="T110" fmla="*/ 53 w 53"/>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50">
                  <a:moveTo>
                    <a:pt x="25" y="11"/>
                  </a:moveTo>
                  <a:lnTo>
                    <a:pt x="28" y="11"/>
                  </a:lnTo>
                  <a:lnTo>
                    <a:pt x="31" y="10"/>
                  </a:lnTo>
                  <a:lnTo>
                    <a:pt x="35" y="10"/>
                  </a:lnTo>
                  <a:lnTo>
                    <a:pt x="38" y="10"/>
                  </a:lnTo>
                  <a:lnTo>
                    <a:pt x="40" y="9"/>
                  </a:lnTo>
                  <a:lnTo>
                    <a:pt x="44" y="9"/>
                  </a:lnTo>
                  <a:lnTo>
                    <a:pt x="47" y="8"/>
                  </a:lnTo>
                  <a:lnTo>
                    <a:pt x="49" y="7"/>
                  </a:lnTo>
                  <a:lnTo>
                    <a:pt x="49" y="10"/>
                  </a:lnTo>
                  <a:lnTo>
                    <a:pt x="50" y="12"/>
                  </a:lnTo>
                  <a:lnTo>
                    <a:pt x="50" y="14"/>
                  </a:lnTo>
                  <a:lnTo>
                    <a:pt x="50" y="16"/>
                  </a:lnTo>
                  <a:lnTo>
                    <a:pt x="50" y="19"/>
                  </a:lnTo>
                  <a:lnTo>
                    <a:pt x="50" y="20"/>
                  </a:lnTo>
                  <a:lnTo>
                    <a:pt x="50" y="22"/>
                  </a:lnTo>
                  <a:lnTo>
                    <a:pt x="51" y="25"/>
                  </a:lnTo>
                  <a:lnTo>
                    <a:pt x="51" y="27"/>
                  </a:lnTo>
                  <a:lnTo>
                    <a:pt x="51" y="29"/>
                  </a:lnTo>
                  <a:lnTo>
                    <a:pt x="51" y="31"/>
                  </a:lnTo>
                  <a:lnTo>
                    <a:pt x="52" y="33"/>
                  </a:lnTo>
                  <a:lnTo>
                    <a:pt x="52" y="36"/>
                  </a:lnTo>
                  <a:lnTo>
                    <a:pt x="52" y="37"/>
                  </a:lnTo>
                  <a:lnTo>
                    <a:pt x="52" y="39"/>
                  </a:lnTo>
                  <a:lnTo>
                    <a:pt x="52" y="42"/>
                  </a:lnTo>
                  <a:lnTo>
                    <a:pt x="50" y="43"/>
                  </a:lnTo>
                  <a:lnTo>
                    <a:pt x="48" y="44"/>
                  </a:lnTo>
                  <a:lnTo>
                    <a:pt x="45" y="45"/>
                  </a:lnTo>
                  <a:lnTo>
                    <a:pt x="43" y="45"/>
                  </a:lnTo>
                  <a:lnTo>
                    <a:pt x="39" y="46"/>
                  </a:lnTo>
                  <a:lnTo>
                    <a:pt x="37" y="47"/>
                  </a:lnTo>
                  <a:lnTo>
                    <a:pt x="34" y="48"/>
                  </a:lnTo>
                  <a:lnTo>
                    <a:pt x="31" y="48"/>
                  </a:lnTo>
                  <a:lnTo>
                    <a:pt x="28" y="49"/>
                  </a:lnTo>
                  <a:lnTo>
                    <a:pt x="25" y="49"/>
                  </a:lnTo>
                  <a:lnTo>
                    <a:pt x="22" y="49"/>
                  </a:lnTo>
                  <a:lnTo>
                    <a:pt x="20" y="48"/>
                  </a:lnTo>
                  <a:lnTo>
                    <a:pt x="17" y="47"/>
                  </a:lnTo>
                  <a:lnTo>
                    <a:pt x="14" y="46"/>
                  </a:lnTo>
                  <a:lnTo>
                    <a:pt x="13" y="45"/>
                  </a:lnTo>
                  <a:lnTo>
                    <a:pt x="10" y="44"/>
                  </a:lnTo>
                  <a:lnTo>
                    <a:pt x="9" y="43"/>
                  </a:lnTo>
                  <a:lnTo>
                    <a:pt x="8" y="43"/>
                  </a:lnTo>
                  <a:lnTo>
                    <a:pt x="6" y="43"/>
                  </a:lnTo>
                  <a:lnTo>
                    <a:pt x="5" y="43"/>
                  </a:lnTo>
                  <a:lnTo>
                    <a:pt x="4" y="42"/>
                  </a:lnTo>
                  <a:lnTo>
                    <a:pt x="4" y="41"/>
                  </a:lnTo>
                  <a:lnTo>
                    <a:pt x="3" y="40"/>
                  </a:lnTo>
                  <a:lnTo>
                    <a:pt x="2" y="39"/>
                  </a:lnTo>
                  <a:lnTo>
                    <a:pt x="1" y="38"/>
                  </a:lnTo>
                  <a:lnTo>
                    <a:pt x="0" y="37"/>
                  </a:lnTo>
                  <a:lnTo>
                    <a:pt x="0" y="36"/>
                  </a:lnTo>
                  <a:lnTo>
                    <a:pt x="1" y="36"/>
                  </a:lnTo>
                  <a:lnTo>
                    <a:pt x="1" y="35"/>
                  </a:lnTo>
                  <a:lnTo>
                    <a:pt x="2" y="34"/>
                  </a:lnTo>
                  <a:lnTo>
                    <a:pt x="3" y="33"/>
                  </a:lnTo>
                  <a:lnTo>
                    <a:pt x="2" y="29"/>
                  </a:lnTo>
                  <a:lnTo>
                    <a:pt x="1" y="25"/>
                  </a:lnTo>
                  <a:lnTo>
                    <a:pt x="0" y="20"/>
                  </a:lnTo>
                  <a:lnTo>
                    <a:pt x="0" y="16"/>
                  </a:lnTo>
                  <a:lnTo>
                    <a:pt x="0" y="12"/>
                  </a:lnTo>
                  <a:lnTo>
                    <a:pt x="1" y="8"/>
                  </a:lnTo>
                  <a:lnTo>
                    <a:pt x="2" y="4"/>
                  </a:lnTo>
                  <a:lnTo>
                    <a:pt x="3" y="0"/>
                  </a:lnTo>
                  <a:lnTo>
                    <a:pt x="4" y="2"/>
                  </a:lnTo>
                  <a:lnTo>
                    <a:pt x="7" y="4"/>
                  </a:lnTo>
                  <a:lnTo>
                    <a:pt x="10" y="6"/>
                  </a:lnTo>
                  <a:lnTo>
                    <a:pt x="13" y="7"/>
                  </a:lnTo>
                  <a:lnTo>
                    <a:pt x="15" y="9"/>
                  </a:lnTo>
                  <a:lnTo>
                    <a:pt x="19" y="10"/>
                  </a:lnTo>
                  <a:lnTo>
                    <a:pt x="22" y="10"/>
                  </a:lnTo>
                  <a:lnTo>
                    <a:pt x="25" y="11"/>
                  </a:lnTo>
                </a:path>
              </a:pathLst>
            </a:custGeom>
            <a:solidFill>
              <a:srgbClr val="FFFFFF"/>
            </a:solidFill>
            <a:ln w="9525">
              <a:noFill/>
              <a:miter lim="800000"/>
              <a:headEnd/>
              <a:tailEnd/>
            </a:ln>
          </p:spPr>
          <p:txBody>
            <a:bodyPr/>
            <a:lstStyle/>
            <a:p>
              <a:endParaRPr lang="en-US"/>
            </a:p>
          </p:txBody>
        </p:sp>
        <p:sp>
          <p:nvSpPr>
            <p:cNvPr id="5527740" name="Freeform 71"/>
            <p:cNvSpPr>
              <a:spLocks/>
            </p:cNvSpPr>
            <p:nvPr/>
          </p:nvSpPr>
          <p:spPr bwMode="auto">
            <a:xfrm>
              <a:off x="1122" y="3522"/>
              <a:ext cx="116" cy="116"/>
            </a:xfrm>
            <a:custGeom>
              <a:avLst/>
              <a:gdLst>
                <a:gd name="T0" fmla="*/ 114 w 116"/>
                <a:gd name="T1" fmla="*/ 40 h 116"/>
                <a:gd name="T2" fmla="*/ 111 w 116"/>
                <a:gd name="T3" fmla="*/ 39 h 116"/>
                <a:gd name="T4" fmla="*/ 113 w 116"/>
                <a:gd name="T5" fmla="*/ 43 h 116"/>
                <a:gd name="T6" fmla="*/ 112 w 116"/>
                <a:gd name="T7" fmla="*/ 50 h 116"/>
                <a:gd name="T8" fmla="*/ 107 w 116"/>
                <a:gd name="T9" fmla="*/ 70 h 116"/>
                <a:gd name="T10" fmla="*/ 102 w 116"/>
                <a:gd name="T11" fmla="*/ 89 h 116"/>
                <a:gd name="T12" fmla="*/ 92 w 116"/>
                <a:gd name="T13" fmla="*/ 105 h 116"/>
                <a:gd name="T14" fmla="*/ 80 w 116"/>
                <a:gd name="T15" fmla="*/ 115 h 116"/>
                <a:gd name="T16" fmla="*/ 76 w 116"/>
                <a:gd name="T17" fmla="*/ 115 h 116"/>
                <a:gd name="T18" fmla="*/ 75 w 116"/>
                <a:gd name="T19" fmla="*/ 114 h 116"/>
                <a:gd name="T20" fmla="*/ 79 w 116"/>
                <a:gd name="T21" fmla="*/ 109 h 116"/>
                <a:gd name="T22" fmla="*/ 79 w 116"/>
                <a:gd name="T23" fmla="*/ 107 h 116"/>
                <a:gd name="T24" fmla="*/ 68 w 116"/>
                <a:gd name="T25" fmla="*/ 113 h 116"/>
                <a:gd name="T26" fmla="*/ 56 w 116"/>
                <a:gd name="T27" fmla="*/ 112 h 116"/>
                <a:gd name="T28" fmla="*/ 54 w 116"/>
                <a:gd name="T29" fmla="*/ 105 h 116"/>
                <a:gd name="T30" fmla="*/ 61 w 116"/>
                <a:gd name="T31" fmla="*/ 101 h 116"/>
                <a:gd name="T32" fmla="*/ 62 w 116"/>
                <a:gd name="T33" fmla="*/ 97 h 116"/>
                <a:gd name="T34" fmla="*/ 51 w 116"/>
                <a:gd name="T35" fmla="*/ 104 h 116"/>
                <a:gd name="T36" fmla="*/ 41 w 116"/>
                <a:gd name="T37" fmla="*/ 108 h 116"/>
                <a:gd name="T38" fmla="*/ 31 w 116"/>
                <a:gd name="T39" fmla="*/ 106 h 116"/>
                <a:gd name="T40" fmla="*/ 27 w 116"/>
                <a:gd name="T41" fmla="*/ 100 h 116"/>
                <a:gd name="T42" fmla="*/ 41 w 116"/>
                <a:gd name="T43" fmla="*/ 91 h 116"/>
                <a:gd name="T44" fmla="*/ 52 w 116"/>
                <a:gd name="T45" fmla="*/ 78 h 116"/>
                <a:gd name="T46" fmla="*/ 42 w 116"/>
                <a:gd name="T47" fmla="*/ 86 h 116"/>
                <a:gd name="T48" fmla="*/ 30 w 116"/>
                <a:gd name="T49" fmla="*/ 95 h 116"/>
                <a:gd name="T50" fmla="*/ 17 w 116"/>
                <a:gd name="T51" fmla="*/ 99 h 116"/>
                <a:gd name="T52" fmla="*/ 6 w 116"/>
                <a:gd name="T53" fmla="*/ 93 h 116"/>
                <a:gd name="T54" fmla="*/ 2 w 116"/>
                <a:gd name="T55" fmla="*/ 86 h 116"/>
                <a:gd name="T56" fmla="*/ 2 w 116"/>
                <a:gd name="T57" fmla="*/ 77 h 116"/>
                <a:gd name="T58" fmla="*/ 8 w 116"/>
                <a:gd name="T59" fmla="*/ 80 h 116"/>
                <a:gd name="T60" fmla="*/ 13 w 116"/>
                <a:gd name="T61" fmla="*/ 83 h 116"/>
                <a:gd name="T62" fmla="*/ 29 w 116"/>
                <a:gd name="T63" fmla="*/ 75 h 116"/>
                <a:gd name="T64" fmla="*/ 39 w 116"/>
                <a:gd name="T65" fmla="*/ 62 h 116"/>
                <a:gd name="T66" fmla="*/ 45 w 116"/>
                <a:gd name="T67" fmla="*/ 47 h 116"/>
                <a:gd name="T68" fmla="*/ 49 w 116"/>
                <a:gd name="T69" fmla="*/ 29 h 116"/>
                <a:gd name="T70" fmla="*/ 41 w 116"/>
                <a:gd name="T71" fmla="*/ 20 h 116"/>
                <a:gd name="T72" fmla="*/ 30 w 116"/>
                <a:gd name="T73" fmla="*/ 11 h 116"/>
                <a:gd name="T74" fmla="*/ 33 w 116"/>
                <a:gd name="T75" fmla="*/ 7 h 116"/>
                <a:gd name="T76" fmla="*/ 38 w 116"/>
                <a:gd name="T77" fmla="*/ 5 h 116"/>
                <a:gd name="T78" fmla="*/ 48 w 116"/>
                <a:gd name="T79" fmla="*/ 6 h 116"/>
                <a:gd name="T80" fmla="*/ 56 w 116"/>
                <a:gd name="T81" fmla="*/ 10 h 116"/>
                <a:gd name="T82" fmla="*/ 53 w 116"/>
                <a:gd name="T83" fmla="*/ 6 h 116"/>
                <a:gd name="T84" fmla="*/ 48 w 116"/>
                <a:gd name="T85" fmla="*/ 3 h 116"/>
                <a:gd name="T86" fmla="*/ 50 w 116"/>
                <a:gd name="T87" fmla="*/ 0 h 116"/>
                <a:gd name="T88" fmla="*/ 56 w 116"/>
                <a:gd name="T89" fmla="*/ 1 h 116"/>
                <a:gd name="T90" fmla="*/ 67 w 116"/>
                <a:gd name="T91" fmla="*/ 4 h 116"/>
                <a:gd name="T92" fmla="*/ 76 w 116"/>
                <a:gd name="T93" fmla="*/ 9 h 116"/>
                <a:gd name="T94" fmla="*/ 85 w 116"/>
                <a:gd name="T95" fmla="*/ 14 h 116"/>
                <a:gd name="T96" fmla="*/ 94 w 116"/>
                <a:gd name="T97" fmla="*/ 19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16"/>
                <a:gd name="T149" fmla="*/ 116 w 116"/>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16">
                  <a:moveTo>
                    <a:pt x="94" y="19"/>
                  </a:moveTo>
                  <a:lnTo>
                    <a:pt x="115" y="36"/>
                  </a:lnTo>
                  <a:lnTo>
                    <a:pt x="115" y="40"/>
                  </a:lnTo>
                  <a:lnTo>
                    <a:pt x="114" y="40"/>
                  </a:lnTo>
                  <a:lnTo>
                    <a:pt x="113" y="40"/>
                  </a:lnTo>
                  <a:lnTo>
                    <a:pt x="113" y="39"/>
                  </a:lnTo>
                  <a:lnTo>
                    <a:pt x="112" y="38"/>
                  </a:lnTo>
                  <a:lnTo>
                    <a:pt x="111" y="39"/>
                  </a:lnTo>
                  <a:lnTo>
                    <a:pt x="111" y="40"/>
                  </a:lnTo>
                  <a:lnTo>
                    <a:pt x="112" y="41"/>
                  </a:lnTo>
                  <a:lnTo>
                    <a:pt x="112" y="42"/>
                  </a:lnTo>
                  <a:lnTo>
                    <a:pt x="113" y="43"/>
                  </a:lnTo>
                  <a:lnTo>
                    <a:pt x="113" y="44"/>
                  </a:lnTo>
                  <a:lnTo>
                    <a:pt x="113" y="45"/>
                  </a:lnTo>
                  <a:lnTo>
                    <a:pt x="113" y="46"/>
                  </a:lnTo>
                  <a:lnTo>
                    <a:pt x="112" y="50"/>
                  </a:lnTo>
                  <a:lnTo>
                    <a:pt x="111" y="55"/>
                  </a:lnTo>
                  <a:lnTo>
                    <a:pt x="109" y="60"/>
                  </a:lnTo>
                  <a:lnTo>
                    <a:pt x="108" y="65"/>
                  </a:lnTo>
                  <a:lnTo>
                    <a:pt x="107" y="70"/>
                  </a:lnTo>
                  <a:lnTo>
                    <a:pt x="106" y="75"/>
                  </a:lnTo>
                  <a:lnTo>
                    <a:pt x="105" y="80"/>
                  </a:lnTo>
                  <a:lnTo>
                    <a:pt x="104" y="85"/>
                  </a:lnTo>
                  <a:lnTo>
                    <a:pt x="102" y="89"/>
                  </a:lnTo>
                  <a:lnTo>
                    <a:pt x="100" y="94"/>
                  </a:lnTo>
                  <a:lnTo>
                    <a:pt x="98" y="98"/>
                  </a:lnTo>
                  <a:lnTo>
                    <a:pt x="95" y="103"/>
                  </a:lnTo>
                  <a:lnTo>
                    <a:pt x="92" y="105"/>
                  </a:lnTo>
                  <a:lnTo>
                    <a:pt x="89" y="109"/>
                  </a:lnTo>
                  <a:lnTo>
                    <a:pt x="85" y="112"/>
                  </a:lnTo>
                  <a:lnTo>
                    <a:pt x="81" y="115"/>
                  </a:lnTo>
                  <a:lnTo>
                    <a:pt x="80" y="115"/>
                  </a:lnTo>
                  <a:lnTo>
                    <a:pt x="79" y="115"/>
                  </a:lnTo>
                  <a:lnTo>
                    <a:pt x="78" y="115"/>
                  </a:lnTo>
                  <a:lnTo>
                    <a:pt x="77" y="115"/>
                  </a:lnTo>
                  <a:lnTo>
                    <a:pt x="76" y="115"/>
                  </a:lnTo>
                  <a:lnTo>
                    <a:pt x="75" y="115"/>
                  </a:lnTo>
                  <a:lnTo>
                    <a:pt x="74" y="115"/>
                  </a:lnTo>
                  <a:lnTo>
                    <a:pt x="73" y="114"/>
                  </a:lnTo>
                  <a:lnTo>
                    <a:pt x="75" y="114"/>
                  </a:lnTo>
                  <a:lnTo>
                    <a:pt x="76" y="113"/>
                  </a:lnTo>
                  <a:lnTo>
                    <a:pt x="77" y="111"/>
                  </a:lnTo>
                  <a:lnTo>
                    <a:pt x="78" y="110"/>
                  </a:lnTo>
                  <a:lnTo>
                    <a:pt x="79" y="109"/>
                  </a:lnTo>
                  <a:lnTo>
                    <a:pt x="80" y="108"/>
                  </a:lnTo>
                  <a:lnTo>
                    <a:pt x="81" y="107"/>
                  </a:lnTo>
                  <a:lnTo>
                    <a:pt x="82" y="106"/>
                  </a:lnTo>
                  <a:lnTo>
                    <a:pt x="79" y="107"/>
                  </a:lnTo>
                  <a:lnTo>
                    <a:pt x="76" y="108"/>
                  </a:lnTo>
                  <a:lnTo>
                    <a:pt x="74" y="110"/>
                  </a:lnTo>
                  <a:lnTo>
                    <a:pt x="71" y="112"/>
                  </a:lnTo>
                  <a:lnTo>
                    <a:pt x="68" y="113"/>
                  </a:lnTo>
                  <a:lnTo>
                    <a:pt x="66" y="114"/>
                  </a:lnTo>
                  <a:lnTo>
                    <a:pt x="62" y="114"/>
                  </a:lnTo>
                  <a:lnTo>
                    <a:pt x="58" y="113"/>
                  </a:lnTo>
                  <a:lnTo>
                    <a:pt x="56" y="112"/>
                  </a:lnTo>
                  <a:lnTo>
                    <a:pt x="54" y="111"/>
                  </a:lnTo>
                  <a:lnTo>
                    <a:pt x="53" y="109"/>
                  </a:lnTo>
                  <a:lnTo>
                    <a:pt x="52" y="107"/>
                  </a:lnTo>
                  <a:lnTo>
                    <a:pt x="54" y="105"/>
                  </a:lnTo>
                  <a:lnTo>
                    <a:pt x="56" y="105"/>
                  </a:lnTo>
                  <a:lnTo>
                    <a:pt x="58" y="104"/>
                  </a:lnTo>
                  <a:lnTo>
                    <a:pt x="59" y="102"/>
                  </a:lnTo>
                  <a:lnTo>
                    <a:pt x="61" y="101"/>
                  </a:lnTo>
                  <a:lnTo>
                    <a:pt x="62" y="99"/>
                  </a:lnTo>
                  <a:lnTo>
                    <a:pt x="64" y="98"/>
                  </a:lnTo>
                  <a:lnTo>
                    <a:pt x="66" y="96"/>
                  </a:lnTo>
                  <a:lnTo>
                    <a:pt x="62" y="97"/>
                  </a:lnTo>
                  <a:lnTo>
                    <a:pt x="59" y="98"/>
                  </a:lnTo>
                  <a:lnTo>
                    <a:pt x="57" y="100"/>
                  </a:lnTo>
                  <a:lnTo>
                    <a:pt x="54" y="102"/>
                  </a:lnTo>
                  <a:lnTo>
                    <a:pt x="51" y="104"/>
                  </a:lnTo>
                  <a:lnTo>
                    <a:pt x="48" y="105"/>
                  </a:lnTo>
                  <a:lnTo>
                    <a:pt x="46" y="107"/>
                  </a:lnTo>
                  <a:lnTo>
                    <a:pt x="43" y="108"/>
                  </a:lnTo>
                  <a:lnTo>
                    <a:pt x="41" y="108"/>
                  </a:lnTo>
                  <a:lnTo>
                    <a:pt x="38" y="108"/>
                  </a:lnTo>
                  <a:lnTo>
                    <a:pt x="35" y="108"/>
                  </a:lnTo>
                  <a:lnTo>
                    <a:pt x="33" y="107"/>
                  </a:lnTo>
                  <a:lnTo>
                    <a:pt x="31" y="106"/>
                  </a:lnTo>
                  <a:lnTo>
                    <a:pt x="29" y="105"/>
                  </a:lnTo>
                  <a:lnTo>
                    <a:pt x="28" y="104"/>
                  </a:lnTo>
                  <a:lnTo>
                    <a:pt x="27" y="102"/>
                  </a:lnTo>
                  <a:lnTo>
                    <a:pt x="27" y="100"/>
                  </a:lnTo>
                  <a:lnTo>
                    <a:pt x="30" y="99"/>
                  </a:lnTo>
                  <a:lnTo>
                    <a:pt x="34" y="97"/>
                  </a:lnTo>
                  <a:lnTo>
                    <a:pt x="38" y="94"/>
                  </a:lnTo>
                  <a:lnTo>
                    <a:pt x="41" y="91"/>
                  </a:lnTo>
                  <a:lnTo>
                    <a:pt x="45" y="87"/>
                  </a:lnTo>
                  <a:lnTo>
                    <a:pt x="48" y="85"/>
                  </a:lnTo>
                  <a:lnTo>
                    <a:pt x="49" y="81"/>
                  </a:lnTo>
                  <a:lnTo>
                    <a:pt x="52" y="78"/>
                  </a:lnTo>
                  <a:lnTo>
                    <a:pt x="49" y="79"/>
                  </a:lnTo>
                  <a:lnTo>
                    <a:pt x="47" y="81"/>
                  </a:lnTo>
                  <a:lnTo>
                    <a:pt x="44" y="83"/>
                  </a:lnTo>
                  <a:lnTo>
                    <a:pt x="42" y="86"/>
                  </a:lnTo>
                  <a:lnTo>
                    <a:pt x="39" y="88"/>
                  </a:lnTo>
                  <a:lnTo>
                    <a:pt x="36" y="91"/>
                  </a:lnTo>
                  <a:lnTo>
                    <a:pt x="33" y="93"/>
                  </a:lnTo>
                  <a:lnTo>
                    <a:pt x="30" y="95"/>
                  </a:lnTo>
                  <a:lnTo>
                    <a:pt x="27" y="96"/>
                  </a:lnTo>
                  <a:lnTo>
                    <a:pt x="24" y="97"/>
                  </a:lnTo>
                  <a:lnTo>
                    <a:pt x="21" y="98"/>
                  </a:lnTo>
                  <a:lnTo>
                    <a:pt x="17" y="99"/>
                  </a:lnTo>
                  <a:lnTo>
                    <a:pt x="14" y="99"/>
                  </a:lnTo>
                  <a:lnTo>
                    <a:pt x="11" y="98"/>
                  </a:lnTo>
                  <a:lnTo>
                    <a:pt x="9" y="96"/>
                  </a:lnTo>
                  <a:lnTo>
                    <a:pt x="6" y="93"/>
                  </a:lnTo>
                  <a:lnTo>
                    <a:pt x="5" y="91"/>
                  </a:lnTo>
                  <a:lnTo>
                    <a:pt x="4" y="89"/>
                  </a:lnTo>
                  <a:lnTo>
                    <a:pt x="3" y="87"/>
                  </a:lnTo>
                  <a:lnTo>
                    <a:pt x="2" y="86"/>
                  </a:lnTo>
                  <a:lnTo>
                    <a:pt x="1" y="83"/>
                  </a:lnTo>
                  <a:lnTo>
                    <a:pt x="0" y="81"/>
                  </a:lnTo>
                  <a:lnTo>
                    <a:pt x="1" y="79"/>
                  </a:lnTo>
                  <a:lnTo>
                    <a:pt x="2" y="77"/>
                  </a:lnTo>
                  <a:lnTo>
                    <a:pt x="4" y="77"/>
                  </a:lnTo>
                  <a:lnTo>
                    <a:pt x="5" y="78"/>
                  </a:lnTo>
                  <a:lnTo>
                    <a:pt x="7" y="79"/>
                  </a:lnTo>
                  <a:lnTo>
                    <a:pt x="8" y="80"/>
                  </a:lnTo>
                  <a:lnTo>
                    <a:pt x="9" y="81"/>
                  </a:lnTo>
                  <a:lnTo>
                    <a:pt x="10" y="82"/>
                  </a:lnTo>
                  <a:lnTo>
                    <a:pt x="11" y="83"/>
                  </a:lnTo>
                  <a:lnTo>
                    <a:pt x="13" y="83"/>
                  </a:lnTo>
                  <a:lnTo>
                    <a:pt x="17" y="82"/>
                  </a:lnTo>
                  <a:lnTo>
                    <a:pt x="22" y="80"/>
                  </a:lnTo>
                  <a:lnTo>
                    <a:pt x="26" y="78"/>
                  </a:lnTo>
                  <a:lnTo>
                    <a:pt x="29" y="75"/>
                  </a:lnTo>
                  <a:lnTo>
                    <a:pt x="32" y="72"/>
                  </a:lnTo>
                  <a:lnTo>
                    <a:pt x="34" y="69"/>
                  </a:lnTo>
                  <a:lnTo>
                    <a:pt x="37" y="66"/>
                  </a:lnTo>
                  <a:lnTo>
                    <a:pt x="39" y="62"/>
                  </a:lnTo>
                  <a:lnTo>
                    <a:pt x="41" y="58"/>
                  </a:lnTo>
                  <a:lnTo>
                    <a:pt x="42" y="54"/>
                  </a:lnTo>
                  <a:lnTo>
                    <a:pt x="44" y="50"/>
                  </a:lnTo>
                  <a:lnTo>
                    <a:pt x="45" y="47"/>
                  </a:lnTo>
                  <a:lnTo>
                    <a:pt x="47" y="42"/>
                  </a:lnTo>
                  <a:lnTo>
                    <a:pt x="48" y="38"/>
                  </a:lnTo>
                  <a:lnTo>
                    <a:pt x="48" y="34"/>
                  </a:lnTo>
                  <a:lnTo>
                    <a:pt x="49" y="29"/>
                  </a:lnTo>
                  <a:lnTo>
                    <a:pt x="48" y="28"/>
                  </a:lnTo>
                  <a:lnTo>
                    <a:pt x="46" y="25"/>
                  </a:lnTo>
                  <a:lnTo>
                    <a:pt x="44" y="23"/>
                  </a:lnTo>
                  <a:lnTo>
                    <a:pt x="41" y="20"/>
                  </a:lnTo>
                  <a:lnTo>
                    <a:pt x="39" y="18"/>
                  </a:lnTo>
                  <a:lnTo>
                    <a:pt x="36" y="16"/>
                  </a:lnTo>
                  <a:lnTo>
                    <a:pt x="33" y="14"/>
                  </a:lnTo>
                  <a:lnTo>
                    <a:pt x="30" y="11"/>
                  </a:lnTo>
                  <a:lnTo>
                    <a:pt x="31" y="10"/>
                  </a:lnTo>
                  <a:lnTo>
                    <a:pt x="32" y="10"/>
                  </a:lnTo>
                  <a:lnTo>
                    <a:pt x="33" y="9"/>
                  </a:lnTo>
                  <a:lnTo>
                    <a:pt x="33" y="7"/>
                  </a:lnTo>
                  <a:lnTo>
                    <a:pt x="34" y="6"/>
                  </a:lnTo>
                  <a:lnTo>
                    <a:pt x="36" y="6"/>
                  </a:lnTo>
                  <a:lnTo>
                    <a:pt x="37" y="5"/>
                  </a:lnTo>
                  <a:lnTo>
                    <a:pt x="38" y="5"/>
                  </a:lnTo>
                  <a:lnTo>
                    <a:pt x="41" y="5"/>
                  </a:lnTo>
                  <a:lnTo>
                    <a:pt x="43" y="5"/>
                  </a:lnTo>
                  <a:lnTo>
                    <a:pt x="45" y="5"/>
                  </a:lnTo>
                  <a:lnTo>
                    <a:pt x="48" y="6"/>
                  </a:lnTo>
                  <a:lnTo>
                    <a:pt x="49" y="7"/>
                  </a:lnTo>
                  <a:lnTo>
                    <a:pt x="52" y="8"/>
                  </a:lnTo>
                  <a:lnTo>
                    <a:pt x="54" y="9"/>
                  </a:lnTo>
                  <a:lnTo>
                    <a:pt x="56" y="10"/>
                  </a:lnTo>
                  <a:lnTo>
                    <a:pt x="56" y="9"/>
                  </a:lnTo>
                  <a:lnTo>
                    <a:pt x="55" y="8"/>
                  </a:lnTo>
                  <a:lnTo>
                    <a:pt x="54" y="7"/>
                  </a:lnTo>
                  <a:lnTo>
                    <a:pt x="53" y="6"/>
                  </a:lnTo>
                  <a:lnTo>
                    <a:pt x="51" y="5"/>
                  </a:lnTo>
                  <a:lnTo>
                    <a:pt x="50" y="4"/>
                  </a:lnTo>
                  <a:lnTo>
                    <a:pt x="48" y="4"/>
                  </a:lnTo>
                  <a:lnTo>
                    <a:pt x="48" y="3"/>
                  </a:lnTo>
                  <a:lnTo>
                    <a:pt x="48" y="1"/>
                  </a:lnTo>
                  <a:lnTo>
                    <a:pt x="49" y="0"/>
                  </a:lnTo>
                  <a:lnTo>
                    <a:pt x="50" y="0"/>
                  </a:lnTo>
                  <a:lnTo>
                    <a:pt x="52" y="1"/>
                  </a:lnTo>
                  <a:lnTo>
                    <a:pt x="53" y="1"/>
                  </a:lnTo>
                  <a:lnTo>
                    <a:pt x="55" y="1"/>
                  </a:lnTo>
                  <a:lnTo>
                    <a:pt x="56" y="1"/>
                  </a:lnTo>
                  <a:lnTo>
                    <a:pt x="59" y="2"/>
                  </a:lnTo>
                  <a:lnTo>
                    <a:pt x="61" y="2"/>
                  </a:lnTo>
                  <a:lnTo>
                    <a:pt x="64" y="3"/>
                  </a:lnTo>
                  <a:lnTo>
                    <a:pt x="67" y="4"/>
                  </a:lnTo>
                  <a:lnTo>
                    <a:pt x="68" y="5"/>
                  </a:lnTo>
                  <a:lnTo>
                    <a:pt x="71" y="7"/>
                  </a:lnTo>
                  <a:lnTo>
                    <a:pt x="73" y="8"/>
                  </a:lnTo>
                  <a:lnTo>
                    <a:pt x="76" y="9"/>
                  </a:lnTo>
                  <a:lnTo>
                    <a:pt x="78" y="10"/>
                  </a:lnTo>
                  <a:lnTo>
                    <a:pt x="81" y="11"/>
                  </a:lnTo>
                  <a:lnTo>
                    <a:pt x="83" y="12"/>
                  </a:lnTo>
                  <a:lnTo>
                    <a:pt x="85" y="14"/>
                  </a:lnTo>
                  <a:lnTo>
                    <a:pt x="87" y="15"/>
                  </a:lnTo>
                  <a:lnTo>
                    <a:pt x="89" y="17"/>
                  </a:lnTo>
                  <a:lnTo>
                    <a:pt x="92" y="18"/>
                  </a:lnTo>
                  <a:lnTo>
                    <a:pt x="94" y="19"/>
                  </a:lnTo>
                </a:path>
              </a:pathLst>
            </a:custGeom>
            <a:solidFill>
              <a:srgbClr val="DBDBDB"/>
            </a:solidFill>
            <a:ln w="9525">
              <a:noFill/>
              <a:miter lim="800000"/>
              <a:headEnd/>
              <a:tailEnd/>
            </a:ln>
          </p:spPr>
          <p:txBody>
            <a:bodyPr/>
            <a:lstStyle/>
            <a:p>
              <a:endParaRPr lang="en-US"/>
            </a:p>
          </p:txBody>
        </p:sp>
        <p:sp>
          <p:nvSpPr>
            <p:cNvPr id="5527741" name="Freeform 72"/>
            <p:cNvSpPr>
              <a:spLocks/>
            </p:cNvSpPr>
            <p:nvPr/>
          </p:nvSpPr>
          <p:spPr bwMode="auto">
            <a:xfrm>
              <a:off x="1117" y="3537"/>
              <a:ext cx="17" cy="22"/>
            </a:xfrm>
            <a:custGeom>
              <a:avLst/>
              <a:gdLst>
                <a:gd name="T0" fmla="*/ 0 w 17"/>
                <a:gd name="T1" fmla="*/ 21 h 22"/>
                <a:gd name="T2" fmla="*/ 2 w 17"/>
                <a:gd name="T3" fmla="*/ 18 h 22"/>
                <a:gd name="T4" fmla="*/ 4 w 17"/>
                <a:gd name="T5" fmla="*/ 16 h 22"/>
                <a:gd name="T6" fmla="*/ 6 w 17"/>
                <a:gd name="T7" fmla="*/ 13 h 22"/>
                <a:gd name="T8" fmla="*/ 10 w 17"/>
                <a:gd name="T9" fmla="*/ 11 h 22"/>
                <a:gd name="T10" fmla="*/ 12 w 17"/>
                <a:gd name="T11" fmla="*/ 9 h 22"/>
                <a:gd name="T12" fmla="*/ 14 w 17"/>
                <a:gd name="T13" fmla="*/ 5 h 22"/>
                <a:gd name="T14" fmla="*/ 14 w 17"/>
                <a:gd name="T15" fmla="*/ 3 h 22"/>
                <a:gd name="T16" fmla="*/ 16 w 17"/>
                <a:gd name="T17" fmla="*/ 0 h 22"/>
                <a:gd name="T18" fmla="*/ 16 w 17"/>
                <a:gd name="T19" fmla="*/ 3 h 22"/>
                <a:gd name="T20" fmla="*/ 14 w 17"/>
                <a:gd name="T21" fmla="*/ 6 h 22"/>
                <a:gd name="T22" fmla="*/ 14 w 17"/>
                <a:gd name="T23" fmla="*/ 9 h 22"/>
                <a:gd name="T24" fmla="*/ 12 w 17"/>
                <a:gd name="T25" fmla="*/ 12 h 22"/>
                <a:gd name="T26" fmla="*/ 10 w 17"/>
                <a:gd name="T27" fmla="*/ 14 h 22"/>
                <a:gd name="T28" fmla="*/ 6 w 17"/>
                <a:gd name="T29" fmla="*/ 16 h 22"/>
                <a:gd name="T30" fmla="*/ 4 w 17"/>
                <a:gd name="T31" fmla="*/ 19 h 22"/>
                <a:gd name="T32" fmla="*/ 0 w 17"/>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2"/>
                <a:gd name="T53" fmla="*/ 17 w 1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2">
                  <a:moveTo>
                    <a:pt x="0" y="21"/>
                  </a:moveTo>
                  <a:lnTo>
                    <a:pt x="2" y="18"/>
                  </a:lnTo>
                  <a:lnTo>
                    <a:pt x="4" y="16"/>
                  </a:lnTo>
                  <a:lnTo>
                    <a:pt x="6" y="13"/>
                  </a:lnTo>
                  <a:lnTo>
                    <a:pt x="10" y="11"/>
                  </a:lnTo>
                  <a:lnTo>
                    <a:pt x="12" y="9"/>
                  </a:lnTo>
                  <a:lnTo>
                    <a:pt x="14" y="5"/>
                  </a:lnTo>
                  <a:lnTo>
                    <a:pt x="14" y="3"/>
                  </a:lnTo>
                  <a:lnTo>
                    <a:pt x="16" y="0"/>
                  </a:lnTo>
                  <a:lnTo>
                    <a:pt x="16" y="3"/>
                  </a:lnTo>
                  <a:lnTo>
                    <a:pt x="14" y="6"/>
                  </a:lnTo>
                  <a:lnTo>
                    <a:pt x="14" y="9"/>
                  </a:lnTo>
                  <a:lnTo>
                    <a:pt x="12" y="12"/>
                  </a:lnTo>
                  <a:lnTo>
                    <a:pt x="10" y="14"/>
                  </a:lnTo>
                  <a:lnTo>
                    <a:pt x="6" y="16"/>
                  </a:lnTo>
                  <a:lnTo>
                    <a:pt x="4" y="19"/>
                  </a:lnTo>
                  <a:lnTo>
                    <a:pt x="0" y="21"/>
                  </a:lnTo>
                </a:path>
              </a:pathLst>
            </a:custGeom>
            <a:solidFill>
              <a:srgbClr val="000000"/>
            </a:solidFill>
            <a:ln w="9525">
              <a:noFill/>
              <a:miter lim="800000"/>
              <a:headEnd/>
              <a:tailEnd/>
            </a:ln>
          </p:spPr>
          <p:txBody>
            <a:bodyPr/>
            <a:lstStyle/>
            <a:p>
              <a:endParaRPr lang="en-US"/>
            </a:p>
          </p:txBody>
        </p:sp>
        <p:sp>
          <p:nvSpPr>
            <p:cNvPr id="5527742" name="Freeform 73"/>
            <p:cNvSpPr>
              <a:spLocks/>
            </p:cNvSpPr>
            <p:nvPr/>
          </p:nvSpPr>
          <p:spPr bwMode="auto">
            <a:xfrm>
              <a:off x="945" y="3545"/>
              <a:ext cx="51" cy="136"/>
            </a:xfrm>
            <a:custGeom>
              <a:avLst/>
              <a:gdLst>
                <a:gd name="T0" fmla="*/ 45 w 51"/>
                <a:gd name="T1" fmla="*/ 37 h 136"/>
                <a:gd name="T2" fmla="*/ 42 w 51"/>
                <a:gd name="T3" fmla="*/ 48 h 136"/>
                <a:gd name="T4" fmla="*/ 41 w 51"/>
                <a:gd name="T5" fmla="*/ 60 h 136"/>
                <a:gd name="T6" fmla="*/ 40 w 51"/>
                <a:gd name="T7" fmla="*/ 77 h 136"/>
                <a:gd name="T8" fmla="*/ 35 w 51"/>
                <a:gd name="T9" fmla="*/ 78 h 136"/>
                <a:gd name="T10" fmla="*/ 29 w 51"/>
                <a:gd name="T11" fmla="*/ 78 h 136"/>
                <a:gd name="T12" fmla="*/ 29 w 51"/>
                <a:gd name="T13" fmla="*/ 80 h 136"/>
                <a:gd name="T14" fmla="*/ 32 w 51"/>
                <a:gd name="T15" fmla="*/ 84 h 136"/>
                <a:gd name="T16" fmla="*/ 36 w 51"/>
                <a:gd name="T17" fmla="*/ 94 h 136"/>
                <a:gd name="T18" fmla="*/ 38 w 51"/>
                <a:gd name="T19" fmla="*/ 104 h 136"/>
                <a:gd name="T20" fmla="*/ 38 w 51"/>
                <a:gd name="T21" fmla="*/ 115 h 136"/>
                <a:gd name="T22" fmla="*/ 38 w 51"/>
                <a:gd name="T23" fmla="*/ 125 h 136"/>
                <a:gd name="T24" fmla="*/ 34 w 51"/>
                <a:gd name="T25" fmla="*/ 135 h 136"/>
                <a:gd name="T26" fmla="*/ 28 w 51"/>
                <a:gd name="T27" fmla="*/ 129 h 136"/>
                <a:gd name="T28" fmla="*/ 24 w 51"/>
                <a:gd name="T29" fmla="*/ 123 h 136"/>
                <a:gd name="T30" fmla="*/ 21 w 51"/>
                <a:gd name="T31" fmla="*/ 115 h 136"/>
                <a:gd name="T32" fmla="*/ 17 w 51"/>
                <a:gd name="T33" fmla="*/ 105 h 136"/>
                <a:gd name="T34" fmla="*/ 19 w 51"/>
                <a:gd name="T35" fmla="*/ 96 h 136"/>
                <a:gd name="T36" fmla="*/ 23 w 51"/>
                <a:gd name="T37" fmla="*/ 88 h 136"/>
                <a:gd name="T38" fmla="*/ 24 w 51"/>
                <a:gd name="T39" fmla="*/ 80 h 136"/>
                <a:gd name="T40" fmla="*/ 23 w 51"/>
                <a:gd name="T41" fmla="*/ 73 h 136"/>
                <a:gd name="T42" fmla="*/ 23 w 51"/>
                <a:gd name="T43" fmla="*/ 65 h 136"/>
                <a:gd name="T44" fmla="*/ 25 w 51"/>
                <a:gd name="T45" fmla="*/ 58 h 136"/>
                <a:gd name="T46" fmla="*/ 28 w 51"/>
                <a:gd name="T47" fmla="*/ 50 h 136"/>
                <a:gd name="T48" fmla="*/ 29 w 51"/>
                <a:gd name="T49" fmla="*/ 38 h 136"/>
                <a:gd name="T50" fmla="*/ 29 w 51"/>
                <a:gd name="T51" fmla="*/ 27 h 136"/>
                <a:gd name="T52" fmla="*/ 26 w 51"/>
                <a:gd name="T53" fmla="*/ 24 h 136"/>
                <a:gd name="T54" fmla="*/ 27 w 51"/>
                <a:gd name="T55" fmla="*/ 32 h 136"/>
                <a:gd name="T56" fmla="*/ 26 w 51"/>
                <a:gd name="T57" fmla="*/ 39 h 136"/>
                <a:gd name="T58" fmla="*/ 25 w 51"/>
                <a:gd name="T59" fmla="*/ 46 h 136"/>
                <a:gd name="T60" fmla="*/ 23 w 51"/>
                <a:gd name="T61" fmla="*/ 54 h 136"/>
                <a:gd name="T62" fmla="*/ 21 w 51"/>
                <a:gd name="T63" fmla="*/ 60 h 136"/>
                <a:gd name="T64" fmla="*/ 20 w 51"/>
                <a:gd name="T65" fmla="*/ 72 h 136"/>
                <a:gd name="T66" fmla="*/ 20 w 51"/>
                <a:gd name="T67" fmla="*/ 86 h 136"/>
                <a:gd name="T68" fmla="*/ 13 w 51"/>
                <a:gd name="T69" fmla="*/ 98 h 136"/>
                <a:gd name="T70" fmla="*/ 9 w 51"/>
                <a:gd name="T71" fmla="*/ 97 h 136"/>
                <a:gd name="T72" fmla="*/ 7 w 51"/>
                <a:gd name="T73" fmla="*/ 92 h 136"/>
                <a:gd name="T74" fmla="*/ 6 w 51"/>
                <a:gd name="T75" fmla="*/ 85 h 136"/>
                <a:gd name="T76" fmla="*/ 4 w 51"/>
                <a:gd name="T77" fmla="*/ 73 h 136"/>
                <a:gd name="T78" fmla="*/ 4 w 51"/>
                <a:gd name="T79" fmla="*/ 61 h 136"/>
                <a:gd name="T80" fmla="*/ 6 w 51"/>
                <a:gd name="T81" fmla="*/ 52 h 136"/>
                <a:gd name="T82" fmla="*/ 4 w 51"/>
                <a:gd name="T83" fmla="*/ 46 h 136"/>
                <a:gd name="T84" fmla="*/ 2 w 51"/>
                <a:gd name="T85" fmla="*/ 39 h 136"/>
                <a:gd name="T86" fmla="*/ 1 w 51"/>
                <a:gd name="T87" fmla="*/ 25 h 136"/>
                <a:gd name="T88" fmla="*/ 1 w 51"/>
                <a:gd name="T89" fmla="*/ 11 h 136"/>
                <a:gd name="T90" fmla="*/ 6 w 51"/>
                <a:gd name="T91" fmla="*/ 4 h 136"/>
                <a:gd name="T92" fmla="*/ 14 w 51"/>
                <a:gd name="T93" fmla="*/ 6 h 136"/>
                <a:gd name="T94" fmla="*/ 22 w 51"/>
                <a:gd name="T95" fmla="*/ 7 h 136"/>
                <a:gd name="T96" fmla="*/ 31 w 51"/>
                <a:gd name="T97" fmla="*/ 7 h 136"/>
                <a:gd name="T98" fmla="*/ 39 w 51"/>
                <a:gd name="T99" fmla="*/ 4 h 136"/>
                <a:gd name="T100" fmla="*/ 46 w 51"/>
                <a:gd name="T101" fmla="*/ 0 h 136"/>
                <a:gd name="T102" fmla="*/ 48 w 51"/>
                <a:gd name="T103" fmla="*/ 7 h 136"/>
                <a:gd name="T104" fmla="*/ 48 w 51"/>
                <a:gd name="T105" fmla="*/ 13 h 136"/>
                <a:gd name="T106" fmla="*/ 49 w 51"/>
                <a:gd name="T107" fmla="*/ 20 h 136"/>
                <a:gd name="T108" fmla="*/ 49 w 51"/>
                <a:gd name="T109" fmla="*/ 28 h 136"/>
                <a:gd name="T110" fmla="*/ 49 w 51"/>
                <a:gd name="T111" fmla="*/ 34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
                <a:gd name="T169" fmla="*/ 0 h 136"/>
                <a:gd name="T170" fmla="*/ 51 w 51"/>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 h="136">
                  <a:moveTo>
                    <a:pt x="50" y="36"/>
                  </a:moveTo>
                  <a:lnTo>
                    <a:pt x="47" y="34"/>
                  </a:lnTo>
                  <a:lnTo>
                    <a:pt x="45" y="37"/>
                  </a:lnTo>
                  <a:lnTo>
                    <a:pt x="43" y="40"/>
                  </a:lnTo>
                  <a:lnTo>
                    <a:pt x="42" y="44"/>
                  </a:lnTo>
                  <a:lnTo>
                    <a:pt x="42" y="48"/>
                  </a:lnTo>
                  <a:lnTo>
                    <a:pt x="42" y="52"/>
                  </a:lnTo>
                  <a:lnTo>
                    <a:pt x="42" y="56"/>
                  </a:lnTo>
                  <a:lnTo>
                    <a:pt x="41" y="60"/>
                  </a:lnTo>
                  <a:lnTo>
                    <a:pt x="41" y="64"/>
                  </a:lnTo>
                  <a:lnTo>
                    <a:pt x="42" y="76"/>
                  </a:lnTo>
                  <a:lnTo>
                    <a:pt x="40" y="77"/>
                  </a:lnTo>
                  <a:lnTo>
                    <a:pt x="38" y="77"/>
                  </a:lnTo>
                  <a:lnTo>
                    <a:pt x="37" y="78"/>
                  </a:lnTo>
                  <a:lnTo>
                    <a:pt x="35" y="78"/>
                  </a:lnTo>
                  <a:lnTo>
                    <a:pt x="33" y="78"/>
                  </a:lnTo>
                  <a:lnTo>
                    <a:pt x="30" y="78"/>
                  </a:lnTo>
                  <a:lnTo>
                    <a:pt x="29" y="78"/>
                  </a:lnTo>
                  <a:lnTo>
                    <a:pt x="27" y="79"/>
                  </a:lnTo>
                  <a:lnTo>
                    <a:pt x="27" y="80"/>
                  </a:lnTo>
                  <a:lnTo>
                    <a:pt x="29" y="80"/>
                  </a:lnTo>
                  <a:lnTo>
                    <a:pt x="30" y="80"/>
                  </a:lnTo>
                  <a:lnTo>
                    <a:pt x="31" y="81"/>
                  </a:lnTo>
                  <a:lnTo>
                    <a:pt x="32" y="84"/>
                  </a:lnTo>
                  <a:lnTo>
                    <a:pt x="34" y="87"/>
                  </a:lnTo>
                  <a:lnTo>
                    <a:pt x="35" y="90"/>
                  </a:lnTo>
                  <a:lnTo>
                    <a:pt x="36" y="94"/>
                  </a:lnTo>
                  <a:lnTo>
                    <a:pt x="37" y="98"/>
                  </a:lnTo>
                  <a:lnTo>
                    <a:pt x="38" y="101"/>
                  </a:lnTo>
                  <a:lnTo>
                    <a:pt x="38" y="104"/>
                  </a:lnTo>
                  <a:lnTo>
                    <a:pt x="38" y="108"/>
                  </a:lnTo>
                  <a:lnTo>
                    <a:pt x="38" y="112"/>
                  </a:lnTo>
                  <a:lnTo>
                    <a:pt x="38" y="115"/>
                  </a:lnTo>
                  <a:lnTo>
                    <a:pt x="38" y="119"/>
                  </a:lnTo>
                  <a:lnTo>
                    <a:pt x="38" y="123"/>
                  </a:lnTo>
                  <a:lnTo>
                    <a:pt x="38" y="125"/>
                  </a:lnTo>
                  <a:lnTo>
                    <a:pt x="37" y="129"/>
                  </a:lnTo>
                  <a:lnTo>
                    <a:pt x="35" y="132"/>
                  </a:lnTo>
                  <a:lnTo>
                    <a:pt x="34" y="135"/>
                  </a:lnTo>
                  <a:lnTo>
                    <a:pt x="31" y="134"/>
                  </a:lnTo>
                  <a:lnTo>
                    <a:pt x="29" y="132"/>
                  </a:lnTo>
                  <a:lnTo>
                    <a:pt x="28" y="129"/>
                  </a:lnTo>
                  <a:lnTo>
                    <a:pt x="27" y="127"/>
                  </a:lnTo>
                  <a:lnTo>
                    <a:pt x="26" y="124"/>
                  </a:lnTo>
                  <a:lnTo>
                    <a:pt x="24" y="123"/>
                  </a:lnTo>
                  <a:lnTo>
                    <a:pt x="23" y="121"/>
                  </a:lnTo>
                  <a:lnTo>
                    <a:pt x="22" y="118"/>
                  </a:lnTo>
                  <a:lnTo>
                    <a:pt x="21" y="115"/>
                  </a:lnTo>
                  <a:lnTo>
                    <a:pt x="20" y="112"/>
                  </a:lnTo>
                  <a:lnTo>
                    <a:pt x="18" y="108"/>
                  </a:lnTo>
                  <a:lnTo>
                    <a:pt x="17" y="105"/>
                  </a:lnTo>
                  <a:lnTo>
                    <a:pt x="16" y="101"/>
                  </a:lnTo>
                  <a:lnTo>
                    <a:pt x="17" y="99"/>
                  </a:lnTo>
                  <a:lnTo>
                    <a:pt x="19" y="96"/>
                  </a:lnTo>
                  <a:lnTo>
                    <a:pt x="22" y="93"/>
                  </a:lnTo>
                  <a:lnTo>
                    <a:pt x="22" y="91"/>
                  </a:lnTo>
                  <a:lnTo>
                    <a:pt x="23" y="88"/>
                  </a:lnTo>
                  <a:lnTo>
                    <a:pt x="23" y="86"/>
                  </a:lnTo>
                  <a:lnTo>
                    <a:pt x="24" y="83"/>
                  </a:lnTo>
                  <a:lnTo>
                    <a:pt x="24" y="80"/>
                  </a:lnTo>
                  <a:lnTo>
                    <a:pt x="23" y="78"/>
                  </a:lnTo>
                  <a:lnTo>
                    <a:pt x="23" y="76"/>
                  </a:lnTo>
                  <a:lnTo>
                    <a:pt x="23" y="73"/>
                  </a:lnTo>
                  <a:lnTo>
                    <a:pt x="23" y="70"/>
                  </a:lnTo>
                  <a:lnTo>
                    <a:pt x="23" y="68"/>
                  </a:lnTo>
                  <a:lnTo>
                    <a:pt x="23" y="65"/>
                  </a:lnTo>
                  <a:lnTo>
                    <a:pt x="23" y="63"/>
                  </a:lnTo>
                  <a:lnTo>
                    <a:pt x="24" y="60"/>
                  </a:lnTo>
                  <a:lnTo>
                    <a:pt x="25" y="58"/>
                  </a:lnTo>
                  <a:lnTo>
                    <a:pt x="26" y="56"/>
                  </a:lnTo>
                  <a:lnTo>
                    <a:pt x="28" y="54"/>
                  </a:lnTo>
                  <a:lnTo>
                    <a:pt x="28" y="50"/>
                  </a:lnTo>
                  <a:lnTo>
                    <a:pt x="29" y="46"/>
                  </a:lnTo>
                  <a:lnTo>
                    <a:pt x="29" y="42"/>
                  </a:lnTo>
                  <a:lnTo>
                    <a:pt x="29" y="38"/>
                  </a:lnTo>
                  <a:lnTo>
                    <a:pt x="29" y="34"/>
                  </a:lnTo>
                  <a:lnTo>
                    <a:pt x="29" y="31"/>
                  </a:lnTo>
                  <a:lnTo>
                    <a:pt x="29" y="27"/>
                  </a:lnTo>
                  <a:lnTo>
                    <a:pt x="29" y="23"/>
                  </a:lnTo>
                  <a:lnTo>
                    <a:pt x="29" y="21"/>
                  </a:lnTo>
                  <a:lnTo>
                    <a:pt x="26" y="24"/>
                  </a:lnTo>
                  <a:lnTo>
                    <a:pt x="26" y="27"/>
                  </a:lnTo>
                  <a:lnTo>
                    <a:pt x="27" y="29"/>
                  </a:lnTo>
                  <a:lnTo>
                    <a:pt x="27" y="32"/>
                  </a:lnTo>
                  <a:lnTo>
                    <a:pt x="27" y="34"/>
                  </a:lnTo>
                  <a:lnTo>
                    <a:pt x="27" y="36"/>
                  </a:lnTo>
                  <a:lnTo>
                    <a:pt x="26" y="39"/>
                  </a:lnTo>
                  <a:lnTo>
                    <a:pt x="26" y="41"/>
                  </a:lnTo>
                  <a:lnTo>
                    <a:pt x="26" y="44"/>
                  </a:lnTo>
                  <a:lnTo>
                    <a:pt x="25" y="46"/>
                  </a:lnTo>
                  <a:lnTo>
                    <a:pt x="25" y="49"/>
                  </a:lnTo>
                  <a:lnTo>
                    <a:pt x="24" y="52"/>
                  </a:lnTo>
                  <a:lnTo>
                    <a:pt x="23" y="54"/>
                  </a:lnTo>
                  <a:lnTo>
                    <a:pt x="22" y="56"/>
                  </a:lnTo>
                  <a:lnTo>
                    <a:pt x="21" y="58"/>
                  </a:lnTo>
                  <a:lnTo>
                    <a:pt x="21" y="60"/>
                  </a:lnTo>
                  <a:lnTo>
                    <a:pt x="20" y="62"/>
                  </a:lnTo>
                  <a:lnTo>
                    <a:pt x="20" y="67"/>
                  </a:lnTo>
                  <a:lnTo>
                    <a:pt x="20" y="72"/>
                  </a:lnTo>
                  <a:lnTo>
                    <a:pt x="21" y="77"/>
                  </a:lnTo>
                  <a:lnTo>
                    <a:pt x="21" y="82"/>
                  </a:lnTo>
                  <a:lnTo>
                    <a:pt x="20" y="86"/>
                  </a:lnTo>
                  <a:lnTo>
                    <a:pt x="19" y="91"/>
                  </a:lnTo>
                  <a:lnTo>
                    <a:pt x="17" y="95"/>
                  </a:lnTo>
                  <a:lnTo>
                    <a:pt x="13" y="98"/>
                  </a:lnTo>
                  <a:lnTo>
                    <a:pt x="12" y="98"/>
                  </a:lnTo>
                  <a:lnTo>
                    <a:pt x="11" y="98"/>
                  </a:lnTo>
                  <a:lnTo>
                    <a:pt x="9" y="97"/>
                  </a:lnTo>
                  <a:lnTo>
                    <a:pt x="9" y="95"/>
                  </a:lnTo>
                  <a:lnTo>
                    <a:pt x="8" y="94"/>
                  </a:lnTo>
                  <a:lnTo>
                    <a:pt x="7" y="92"/>
                  </a:lnTo>
                  <a:lnTo>
                    <a:pt x="7" y="90"/>
                  </a:lnTo>
                  <a:lnTo>
                    <a:pt x="6" y="89"/>
                  </a:lnTo>
                  <a:lnTo>
                    <a:pt x="6" y="85"/>
                  </a:lnTo>
                  <a:lnTo>
                    <a:pt x="5" y="81"/>
                  </a:lnTo>
                  <a:lnTo>
                    <a:pt x="5" y="77"/>
                  </a:lnTo>
                  <a:lnTo>
                    <a:pt x="4" y="73"/>
                  </a:lnTo>
                  <a:lnTo>
                    <a:pt x="4" y="69"/>
                  </a:lnTo>
                  <a:lnTo>
                    <a:pt x="4" y="65"/>
                  </a:lnTo>
                  <a:lnTo>
                    <a:pt x="4" y="61"/>
                  </a:lnTo>
                  <a:lnTo>
                    <a:pt x="4" y="56"/>
                  </a:lnTo>
                  <a:lnTo>
                    <a:pt x="6" y="55"/>
                  </a:lnTo>
                  <a:lnTo>
                    <a:pt x="6" y="52"/>
                  </a:lnTo>
                  <a:lnTo>
                    <a:pt x="6" y="50"/>
                  </a:lnTo>
                  <a:lnTo>
                    <a:pt x="5" y="48"/>
                  </a:lnTo>
                  <a:lnTo>
                    <a:pt x="4" y="46"/>
                  </a:lnTo>
                  <a:lnTo>
                    <a:pt x="4" y="43"/>
                  </a:lnTo>
                  <a:lnTo>
                    <a:pt x="3" y="41"/>
                  </a:lnTo>
                  <a:lnTo>
                    <a:pt x="2" y="39"/>
                  </a:lnTo>
                  <a:lnTo>
                    <a:pt x="2" y="34"/>
                  </a:lnTo>
                  <a:lnTo>
                    <a:pt x="1" y="29"/>
                  </a:lnTo>
                  <a:lnTo>
                    <a:pt x="1" y="25"/>
                  </a:lnTo>
                  <a:lnTo>
                    <a:pt x="1" y="20"/>
                  </a:lnTo>
                  <a:lnTo>
                    <a:pt x="0" y="15"/>
                  </a:lnTo>
                  <a:lnTo>
                    <a:pt x="1" y="11"/>
                  </a:lnTo>
                  <a:lnTo>
                    <a:pt x="2" y="7"/>
                  </a:lnTo>
                  <a:lnTo>
                    <a:pt x="4" y="2"/>
                  </a:lnTo>
                  <a:lnTo>
                    <a:pt x="6" y="4"/>
                  </a:lnTo>
                  <a:lnTo>
                    <a:pt x="9" y="5"/>
                  </a:lnTo>
                  <a:lnTo>
                    <a:pt x="12" y="5"/>
                  </a:lnTo>
                  <a:lnTo>
                    <a:pt x="14" y="6"/>
                  </a:lnTo>
                  <a:lnTo>
                    <a:pt x="17" y="7"/>
                  </a:lnTo>
                  <a:lnTo>
                    <a:pt x="20" y="7"/>
                  </a:lnTo>
                  <a:lnTo>
                    <a:pt x="22" y="7"/>
                  </a:lnTo>
                  <a:lnTo>
                    <a:pt x="26" y="7"/>
                  </a:lnTo>
                  <a:lnTo>
                    <a:pt x="29" y="7"/>
                  </a:lnTo>
                  <a:lnTo>
                    <a:pt x="31" y="7"/>
                  </a:lnTo>
                  <a:lnTo>
                    <a:pt x="34" y="6"/>
                  </a:lnTo>
                  <a:lnTo>
                    <a:pt x="37" y="5"/>
                  </a:lnTo>
                  <a:lnTo>
                    <a:pt x="39" y="4"/>
                  </a:lnTo>
                  <a:lnTo>
                    <a:pt x="42" y="3"/>
                  </a:lnTo>
                  <a:lnTo>
                    <a:pt x="45" y="1"/>
                  </a:lnTo>
                  <a:lnTo>
                    <a:pt x="46" y="0"/>
                  </a:lnTo>
                  <a:lnTo>
                    <a:pt x="47" y="2"/>
                  </a:lnTo>
                  <a:lnTo>
                    <a:pt x="47" y="4"/>
                  </a:lnTo>
                  <a:lnTo>
                    <a:pt x="48" y="7"/>
                  </a:lnTo>
                  <a:lnTo>
                    <a:pt x="48" y="9"/>
                  </a:lnTo>
                  <a:lnTo>
                    <a:pt x="48" y="11"/>
                  </a:lnTo>
                  <a:lnTo>
                    <a:pt x="48" y="13"/>
                  </a:lnTo>
                  <a:lnTo>
                    <a:pt x="49" y="15"/>
                  </a:lnTo>
                  <a:lnTo>
                    <a:pt x="49" y="18"/>
                  </a:lnTo>
                  <a:lnTo>
                    <a:pt x="49" y="20"/>
                  </a:lnTo>
                  <a:lnTo>
                    <a:pt x="49" y="23"/>
                  </a:lnTo>
                  <a:lnTo>
                    <a:pt x="49" y="25"/>
                  </a:lnTo>
                  <a:lnTo>
                    <a:pt x="49" y="28"/>
                  </a:lnTo>
                  <a:lnTo>
                    <a:pt x="49" y="30"/>
                  </a:lnTo>
                  <a:lnTo>
                    <a:pt x="49" y="33"/>
                  </a:lnTo>
                  <a:lnTo>
                    <a:pt x="49" y="34"/>
                  </a:lnTo>
                  <a:lnTo>
                    <a:pt x="50" y="36"/>
                  </a:lnTo>
                </a:path>
              </a:pathLst>
            </a:custGeom>
            <a:solidFill>
              <a:srgbClr val="DBDBDB"/>
            </a:solidFill>
            <a:ln w="9525">
              <a:noFill/>
              <a:miter lim="800000"/>
              <a:headEnd/>
              <a:tailEnd/>
            </a:ln>
          </p:spPr>
          <p:txBody>
            <a:bodyPr/>
            <a:lstStyle/>
            <a:p>
              <a:endParaRPr lang="en-US"/>
            </a:p>
          </p:txBody>
        </p:sp>
        <p:sp>
          <p:nvSpPr>
            <p:cNvPr id="5527743" name="Freeform 74"/>
            <p:cNvSpPr>
              <a:spLocks/>
            </p:cNvSpPr>
            <p:nvPr/>
          </p:nvSpPr>
          <p:spPr bwMode="auto">
            <a:xfrm>
              <a:off x="1126" y="3545"/>
              <a:ext cx="17" cy="18"/>
            </a:xfrm>
            <a:custGeom>
              <a:avLst/>
              <a:gdLst>
                <a:gd name="T0" fmla="*/ 16 w 17"/>
                <a:gd name="T1" fmla="*/ 0 h 18"/>
                <a:gd name="T2" fmla="*/ 16 w 17"/>
                <a:gd name="T3" fmla="*/ 3 h 18"/>
                <a:gd name="T4" fmla="*/ 13 w 17"/>
                <a:gd name="T5" fmla="*/ 5 h 18"/>
                <a:gd name="T6" fmla="*/ 13 w 17"/>
                <a:gd name="T7" fmla="*/ 7 h 18"/>
                <a:gd name="T8" fmla="*/ 11 w 17"/>
                <a:gd name="T9" fmla="*/ 10 h 18"/>
                <a:gd name="T10" fmla="*/ 11 w 17"/>
                <a:gd name="T11" fmla="*/ 11 h 18"/>
                <a:gd name="T12" fmla="*/ 9 w 17"/>
                <a:gd name="T13" fmla="*/ 13 h 18"/>
                <a:gd name="T14" fmla="*/ 6 w 17"/>
                <a:gd name="T15" fmla="*/ 16 h 18"/>
                <a:gd name="T16" fmla="*/ 4 w 17"/>
                <a:gd name="T17" fmla="*/ 17 h 18"/>
                <a:gd name="T18" fmla="*/ 0 w 17"/>
                <a:gd name="T19" fmla="*/ 17 h 18"/>
                <a:gd name="T20" fmla="*/ 4 w 17"/>
                <a:gd name="T21" fmla="*/ 16 h 18"/>
                <a:gd name="T22" fmla="*/ 4 w 17"/>
                <a:gd name="T23" fmla="*/ 14 h 18"/>
                <a:gd name="T24" fmla="*/ 6 w 17"/>
                <a:gd name="T25" fmla="*/ 12 h 18"/>
                <a:gd name="T26" fmla="*/ 9 w 17"/>
                <a:gd name="T27" fmla="*/ 10 h 18"/>
                <a:gd name="T28" fmla="*/ 11 w 17"/>
                <a:gd name="T29" fmla="*/ 7 h 18"/>
                <a:gd name="T30" fmla="*/ 11 w 17"/>
                <a:gd name="T31" fmla="*/ 5 h 18"/>
                <a:gd name="T32" fmla="*/ 11 w 17"/>
                <a:gd name="T33" fmla="*/ 3 h 18"/>
                <a:gd name="T34" fmla="*/ 13 w 17"/>
                <a:gd name="T35" fmla="*/ 0 h 18"/>
                <a:gd name="T36" fmla="*/ 16 w 1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16" y="0"/>
                  </a:moveTo>
                  <a:lnTo>
                    <a:pt x="16" y="3"/>
                  </a:lnTo>
                  <a:lnTo>
                    <a:pt x="13" y="5"/>
                  </a:lnTo>
                  <a:lnTo>
                    <a:pt x="13" y="7"/>
                  </a:lnTo>
                  <a:lnTo>
                    <a:pt x="11" y="10"/>
                  </a:lnTo>
                  <a:lnTo>
                    <a:pt x="11" y="11"/>
                  </a:lnTo>
                  <a:lnTo>
                    <a:pt x="9" y="13"/>
                  </a:lnTo>
                  <a:lnTo>
                    <a:pt x="6" y="16"/>
                  </a:lnTo>
                  <a:lnTo>
                    <a:pt x="4" y="17"/>
                  </a:lnTo>
                  <a:lnTo>
                    <a:pt x="0" y="17"/>
                  </a:lnTo>
                  <a:lnTo>
                    <a:pt x="4" y="16"/>
                  </a:lnTo>
                  <a:lnTo>
                    <a:pt x="4" y="14"/>
                  </a:lnTo>
                  <a:lnTo>
                    <a:pt x="6" y="12"/>
                  </a:lnTo>
                  <a:lnTo>
                    <a:pt x="9" y="10"/>
                  </a:lnTo>
                  <a:lnTo>
                    <a:pt x="11" y="7"/>
                  </a:lnTo>
                  <a:lnTo>
                    <a:pt x="11" y="5"/>
                  </a:lnTo>
                  <a:lnTo>
                    <a:pt x="11" y="3"/>
                  </a:lnTo>
                  <a:lnTo>
                    <a:pt x="13" y="0"/>
                  </a:lnTo>
                  <a:lnTo>
                    <a:pt x="16" y="0"/>
                  </a:lnTo>
                </a:path>
              </a:pathLst>
            </a:custGeom>
            <a:solidFill>
              <a:srgbClr val="000000"/>
            </a:solidFill>
            <a:ln w="9525">
              <a:noFill/>
              <a:miter lim="800000"/>
              <a:headEnd/>
              <a:tailEnd/>
            </a:ln>
          </p:spPr>
          <p:txBody>
            <a:bodyPr/>
            <a:lstStyle/>
            <a:p>
              <a:endParaRPr lang="en-US"/>
            </a:p>
          </p:txBody>
        </p:sp>
        <p:sp>
          <p:nvSpPr>
            <p:cNvPr id="5527744" name="Freeform 75"/>
            <p:cNvSpPr>
              <a:spLocks/>
            </p:cNvSpPr>
            <p:nvPr/>
          </p:nvSpPr>
          <p:spPr bwMode="auto">
            <a:xfrm>
              <a:off x="1137" y="3551"/>
              <a:ext cx="17" cy="18"/>
            </a:xfrm>
            <a:custGeom>
              <a:avLst/>
              <a:gdLst>
                <a:gd name="T0" fmla="*/ 16 w 17"/>
                <a:gd name="T1" fmla="*/ 0 h 18"/>
                <a:gd name="T2" fmla="*/ 16 w 17"/>
                <a:gd name="T3" fmla="*/ 3 h 18"/>
                <a:gd name="T4" fmla="*/ 16 w 17"/>
                <a:gd name="T5" fmla="*/ 5 h 18"/>
                <a:gd name="T6" fmla="*/ 16 w 17"/>
                <a:gd name="T7" fmla="*/ 8 h 18"/>
                <a:gd name="T8" fmla="*/ 12 w 17"/>
                <a:gd name="T9" fmla="*/ 10 h 18"/>
                <a:gd name="T10" fmla="*/ 12 w 17"/>
                <a:gd name="T11" fmla="*/ 13 h 18"/>
                <a:gd name="T12" fmla="*/ 9 w 17"/>
                <a:gd name="T13" fmla="*/ 15 h 18"/>
                <a:gd name="T14" fmla="*/ 3 w 17"/>
                <a:gd name="T15" fmla="*/ 16 h 18"/>
                <a:gd name="T16" fmla="*/ 0 w 17"/>
                <a:gd name="T17" fmla="*/ 17 h 18"/>
                <a:gd name="T18" fmla="*/ 0 w 17"/>
                <a:gd name="T19" fmla="*/ 16 h 18"/>
                <a:gd name="T20" fmla="*/ 0 w 17"/>
                <a:gd name="T21" fmla="*/ 16 h 18"/>
                <a:gd name="T22" fmla="*/ 0 w 17"/>
                <a:gd name="T23" fmla="*/ 17 h 18"/>
                <a:gd name="T24" fmla="*/ 3 w 17"/>
                <a:gd name="T25" fmla="*/ 15 h 18"/>
                <a:gd name="T26" fmla="*/ 6 w 17"/>
                <a:gd name="T27" fmla="*/ 13 h 18"/>
                <a:gd name="T28" fmla="*/ 9 w 17"/>
                <a:gd name="T29" fmla="*/ 11 h 18"/>
                <a:gd name="T30" fmla="*/ 9 w 17"/>
                <a:gd name="T31" fmla="*/ 9 h 18"/>
                <a:gd name="T32" fmla="*/ 12 w 17"/>
                <a:gd name="T33" fmla="*/ 7 h 18"/>
                <a:gd name="T34" fmla="*/ 12 w 17"/>
                <a:gd name="T35" fmla="*/ 4 h 18"/>
                <a:gd name="T36" fmla="*/ 12 w 17"/>
                <a:gd name="T37" fmla="*/ 2 h 18"/>
                <a:gd name="T38" fmla="*/ 16 w 17"/>
                <a:gd name="T39" fmla="*/ 0 h 18"/>
                <a:gd name="T40" fmla="*/ 16 w 1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8"/>
                <a:gd name="T65" fmla="*/ 17 w 1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8">
                  <a:moveTo>
                    <a:pt x="16" y="0"/>
                  </a:moveTo>
                  <a:lnTo>
                    <a:pt x="16" y="3"/>
                  </a:lnTo>
                  <a:lnTo>
                    <a:pt x="16" y="5"/>
                  </a:lnTo>
                  <a:lnTo>
                    <a:pt x="16" y="8"/>
                  </a:lnTo>
                  <a:lnTo>
                    <a:pt x="12" y="10"/>
                  </a:lnTo>
                  <a:lnTo>
                    <a:pt x="12" y="13"/>
                  </a:lnTo>
                  <a:lnTo>
                    <a:pt x="9" y="15"/>
                  </a:lnTo>
                  <a:lnTo>
                    <a:pt x="3" y="16"/>
                  </a:lnTo>
                  <a:lnTo>
                    <a:pt x="0" y="17"/>
                  </a:lnTo>
                  <a:lnTo>
                    <a:pt x="0" y="16"/>
                  </a:lnTo>
                  <a:lnTo>
                    <a:pt x="0" y="17"/>
                  </a:lnTo>
                  <a:lnTo>
                    <a:pt x="3" y="15"/>
                  </a:lnTo>
                  <a:lnTo>
                    <a:pt x="6" y="13"/>
                  </a:lnTo>
                  <a:lnTo>
                    <a:pt x="9" y="11"/>
                  </a:lnTo>
                  <a:lnTo>
                    <a:pt x="9" y="9"/>
                  </a:lnTo>
                  <a:lnTo>
                    <a:pt x="12" y="7"/>
                  </a:lnTo>
                  <a:lnTo>
                    <a:pt x="12" y="4"/>
                  </a:lnTo>
                  <a:lnTo>
                    <a:pt x="12" y="2"/>
                  </a:lnTo>
                  <a:lnTo>
                    <a:pt x="16" y="0"/>
                  </a:lnTo>
                </a:path>
              </a:pathLst>
            </a:custGeom>
            <a:solidFill>
              <a:srgbClr val="000000"/>
            </a:solidFill>
            <a:ln w="9525">
              <a:noFill/>
              <a:miter lim="800000"/>
              <a:headEnd/>
              <a:tailEnd/>
            </a:ln>
          </p:spPr>
          <p:txBody>
            <a:bodyPr/>
            <a:lstStyle/>
            <a:p>
              <a:endParaRPr lang="en-US"/>
            </a:p>
          </p:txBody>
        </p:sp>
        <p:sp>
          <p:nvSpPr>
            <p:cNvPr id="5527745" name="Freeform 76"/>
            <p:cNvSpPr>
              <a:spLocks/>
            </p:cNvSpPr>
            <p:nvPr/>
          </p:nvSpPr>
          <p:spPr bwMode="auto">
            <a:xfrm>
              <a:off x="1125" y="3553"/>
              <a:ext cx="17" cy="17"/>
            </a:xfrm>
            <a:custGeom>
              <a:avLst/>
              <a:gdLst>
                <a:gd name="T0" fmla="*/ 10 w 17"/>
                <a:gd name="T1" fmla="*/ 16 h 17"/>
                <a:gd name="T2" fmla="*/ 16 w 17"/>
                <a:gd name="T3" fmla="*/ 16 h 17"/>
                <a:gd name="T4" fmla="*/ 16 w 17"/>
                <a:gd name="T5" fmla="*/ 10 h 17"/>
                <a:gd name="T6" fmla="*/ 16 w 17"/>
                <a:gd name="T7" fmla="*/ 10 h 17"/>
                <a:gd name="T8" fmla="*/ 10 w 17"/>
                <a:gd name="T9" fmla="*/ 10 h 17"/>
                <a:gd name="T10" fmla="*/ 5 w 17"/>
                <a:gd name="T11" fmla="*/ 5 h 17"/>
                <a:gd name="T12" fmla="*/ 5 w 17"/>
                <a:gd name="T13" fmla="*/ 5 h 17"/>
                <a:gd name="T14" fmla="*/ 5 w 17"/>
                <a:gd name="T15" fmla="*/ 0 h 17"/>
                <a:gd name="T16" fmla="*/ 0 w 17"/>
                <a:gd name="T17" fmla="*/ 0 h 17"/>
                <a:gd name="T18" fmla="*/ 0 w 17"/>
                <a:gd name="T19" fmla="*/ 0 h 17"/>
                <a:gd name="T20" fmla="*/ 0 w 17"/>
                <a:gd name="T21" fmla="*/ 5 h 17"/>
                <a:gd name="T22" fmla="*/ 0 w 17"/>
                <a:gd name="T23" fmla="*/ 5 h 17"/>
                <a:gd name="T24" fmla="*/ 5 w 17"/>
                <a:gd name="T25" fmla="*/ 10 h 17"/>
                <a:gd name="T26" fmla="*/ 5 w 17"/>
                <a:gd name="T27" fmla="*/ 10 h 17"/>
                <a:gd name="T28" fmla="*/ 5 w 17"/>
                <a:gd name="T29" fmla="*/ 10 h 17"/>
                <a:gd name="T30" fmla="*/ 10 w 17"/>
                <a:gd name="T31" fmla="*/ 16 h 17"/>
                <a:gd name="T32" fmla="*/ 10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16"/>
                  </a:moveTo>
                  <a:lnTo>
                    <a:pt x="16" y="16"/>
                  </a:lnTo>
                  <a:lnTo>
                    <a:pt x="16" y="10"/>
                  </a:lnTo>
                  <a:lnTo>
                    <a:pt x="10" y="10"/>
                  </a:lnTo>
                  <a:lnTo>
                    <a:pt x="5" y="5"/>
                  </a:lnTo>
                  <a:lnTo>
                    <a:pt x="5" y="0"/>
                  </a:lnTo>
                  <a:lnTo>
                    <a:pt x="0" y="0"/>
                  </a:lnTo>
                  <a:lnTo>
                    <a:pt x="0" y="5"/>
                  </a:lnTo>
                  <a:lnTo>
                    <a:pt x="5" y="10"/>
                  </a:lnTo>
                  <a:lnTo>
                    <a:pt x="10" y="16"/>
                  </a:lnTo>
                </a:path>
              </a:pathLst>
            </a:custGeom>
            <a:solidFill>
              <a:srgbClr val="000000"/>
            </a:solidFill>
            <a:ln w="9525">
              <a:noFill/>
              <a:miter lim="800000"/>
              <a:headEnd/>
              <a:tailEnd/>
            </a:ln>
          </p:spPr>
          <p:txBody>
            <a:bodyPr/>
            <a:lstStyle/>
            <a:p>
              <a:endParaRPr lang="en-US"/>
            </a:p>
          </p:txBody>
        </p:sp>
        <p:sp>
          <p:nvSpPr>
            <p:cNvPr id="5527746" name="Freeform 77"/>
            <p:cNvSpPr>
              <a:spLocks/>
            </p:cNvSpPr>
            <p:nvPr/>
          </p:nvSpPr>
          <p:spPr bwMode="auto">
            <a:xfrm>
              <a:off x="1134" y="3557"/>
              <a:ext cx="17" cy="17"/>
            </a:xfrm>
            <a:custGeom>
              <a:avLst/>
              <a:gdLst>
                <a:gd name="T0" fmla="*/ 10 w 17"/>
                <a:gd name="T1" fmla="*/ 16 h 17"/>
                <a:gd name="T2" fmla="*/ 16 w 17"/>
                <a:gd name="T3" fmla="*/ 16 h 17"/>
                <a:gd name="T4" fmla="*/ 16 w 17"/>
                <a:gd name="T5" fmla="*/ 8 h 17"/>
                <a:gd name="T6" fmla="*/ 10 w 17"/>
                <a:gd name="T7" fmla="*/ 8 h 17"/>
                <a:gd name="T8" fmla="*/ 5 w 17"/>
                <a:gd name="T9" fmla="*/ 0 h 17"/>
                <a:gd name="T10" fmla="*/ 0 w 17"/>
                <a:gd name="T11" fmla="*/ 0 h 17"/>
                <a:gd name="T12" fmla="*/ 0 w 17"/>
                <a:gd name="T13" fmla="*/ 0 h 17"/>
                <a:gd name="T14" fmla="*/ 0 w 17"/>
                <a:gd name="T15" fmla="*/ 8 h 17"/>
                <a:gd name="T16" fmla="*/ 0 w 17"/>
                <a:gd name="T17" fmla="*/ 8 h 17"/>
                <a:gd name="T18" fmla="*/ 0 w 17"/>
                <a:gd name="T19" fmla="*/ 8 h 17"/>
                <a:gd name="T20" fmla="*/ 5 w 17"/>
                <a:gd name="T21" fmla="*/ 8 h 17"/>
                <a:gd name="T22" fmla="*/ 5 w 17"/>
                <a:gd name="T23" fmla="*/ 16 h 17"/>
                <a:gd name="T24" fmla="*/ 10 w 17"/>
                <a:gd name="T25" fmla="*/ 16 h 17"/>
                <a:gd name="T26" fmla="*/ 10 w 17"/>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0" y="16"/>
                  </a:moveTo>
                  <a:lnTo>
                    <a:pt x="16" y="16"/>
                  </a:lnTo>
                  <a:lnTo>
                    <a:pt x="16" y="8"/>
                  </a:lnTo>
                  <a:lnTo>
                    <a:pt x="10" y="8"/>
                  </a:lnTo>
                  <a:lnTo>
                    <a:pt x="5" y="0"/>
                  </a:lnTo>
                  <a:lnTo>
                    <a:pt x="0" y="0"/>
                  </a:lnTo>
                  <a:lnTo>
                    <a:pt x="0" y="8"/>
                  </a:lnTo>
                  <a:lnTo>
                    <a:pt x="5" y="8"/>
                  </a:lnTo>
                  <a:lnTo>
                    <a:pt x="5" y="16"/>
                  </a:lnTo>
                  <a:lnTo>
                    <a:pt x="10" y="16"/>
                  </a:lnTo>
                </a:path>
              </a:pathLst>
            </a:custGeom>
            <a:solidFill>
              <a:srgbClr val="000000"/>
            </a:solidFill>
            <a:ln w="9525">
              <a:noFill/>
              <a:miter lim="800000"/>
              <a:headEnd/>
              <a:tailEnd/>
            </a:ln>
          </p:spPr>
          <p:txBody>
            <a:bodyPr/>
            <a:lstStyle/>
            <a:p>
              <a:endParaRPr lang="en-US"/>
            </a:p>
          </p:txBody>
        </p:sp>
        <p:sp>
          <p:nvSpPr>
            <p:cNvPr id="5527747" name="Freeform 78"/>
            <p:cNvSpPr>
              <a:spLocks/>
            </p:cNvSpPr>
            <p:nvPr/>
          </p:nvSpPr>
          <p:spPr bwMode="auto">
            <a:xfrm>
              <a:off x="1145" y="3560"/>
              <a:ext cx="17" cy="18"/>
            </a:xfrm>
            <a:custGeom>
              <a:avLst/>
              <a:gdLst>
                <a:gd name="T0" fmla="*/ 16 w 17"/>
                <a:gd name="T1" fmla="*/ 0 h 18"/>
                <a:gd name="T2" fmla="*/ 16 w 17"/>
                <a:gd name="T3" fmla="*/ 2 h 18"/>
                <a:gd name="T4" fmla="*/ 16 w 17"/>
                <a:gd name="T5" fmla="*/ 4 h 18"/>
                <a:gd name="T6" fmla="*/ 16 w 17"/>
                <a:gd name="T7" fmla="*/ 6 h 18"/>
                <a:gd name="T8" fmla="*/ 16 w 17"/>
                <a:gd name="T9" fmla="*/ 8 h 18"/>
                <a:gd name="T10" fmla="*/ 13 w 17"/>
                <a:gd name="T11" fmla="*/ 10 h 18"/>
                <a:gd name="T12" fmla="*/ 13 w 17"/>
                <a:gd name="T13" fmla="*/ 11 h 18"/>
                <a:gd name="T14" fmla="*/ 10 w 17"/>
                <a:gd name="T15" fmla="*/ 13 h 18"/>
                <a:gd name="T16" fmla="*/ 10 w 17"/>
                <a:gd name="T17" fmla="*/ 15 h 18"/>
                <a:gd name="T18" fmla="*/ 8 w 17"/>
                <a:gd name="T19" fmla="*/ 16 h 18"/>
                <a:gd name="T20" fmla="*/ 5 w 17"/>
                <a:gd name="T21" fmla="*/ 16 h 18"/>
                <a:gd name="T22" fmla="*/ 2 w 17"/>
                <a:gd name="T23" fmla="*/ 17 h 18"/>
                <a:gd name="T24" fmla="*/ 0 w 17"/>
                <a:gd name="T25" fmla="*/ 17 h 18"/>
                <a:gd name="T26" fmla="*/ 0 w 17"/>
                <a:gd name="T27" fmla="*/ 16 h 18"/>
                <a:gd name="T28" fmla="*/ 2 w 17"/>
                <a:gd name="T29" fmla="*/ 16 h 18"/>
                <a:gd name="T30" fmla="*/ 5 w 17"/>
                <a:gd name="T31" fmla="*/ 14 h 18"/>
                <a:gd name="T32" fmla="*/ 8 w 17"/>
                <a:gd name="T33" fmla="*/ 12 h 18"/>
                <a:gd name="T34" fmla="*/ 10 w 17"/>
                <a:gd name="T35" fmla="*/ 10 h 18"/>
                <a:gd name="T36" fmla="*/ 13 w 17"/>
                <a:gd name="T37" fmla="*/ 7 h 18"/>
                <a:gd name="T38" fmla="*/ 13 w 17"/>
                <a:gd name="T39" fmla="*/ 5 h 18"/>
                <a:gd name="T40" fmla="*/ 16 w 17"/>
                <a:gd name="T41" fmla="*/ 3 h 18"/>
                <a:gd name="T42" fmla="*/ 16 w 17"/>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8"/>
                <a:gd name="T68" fmla="*/ 17 w 17"/>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8">
                  <a:moveTo>
                    <a:pt x="16" y="0"/>
                  </a:moveTo>
                  <a:lnTo>
                    <a:pt x="16" y="2"/>
                  </a:lnTo>
                  <a:lnTo>
                    <a:pt x="16" y="4"/>
                  </a:lnTo>
                  <a:lnTo>
                    <a:pt x="16" y="6"/>
                  </a:lnTo>
                  <a:lnTo>
                    <a:pt x="16" y="8"/>
                  </a:lnTo>
                  <a:lnTo>
                    <a:pt x="13" y="10"/>
                  </a:lnTo>
                  <a:lnTo>
                    <a:pt x="13" y="11"/>
                  </a:lnTo>
                  <a:lnTo>
                    <a:pt x="10" y="13"/>
                  </a:lnTo>
                  <a:lnTo>
                    <a:pt x="10" y="15"/>
                  </a:lnTo>
                  <a:lnTo>
                    <a:pt x="8" y="16"/>
                  </a:lnTo>
                  <a:lnTo>
                    <a:pt x="5" y="16"/>
                  </a:lnTo>
                  <a:lnTo>
                    <a:pt x="2" y="17"/>
                  </a:lnTo>
                  <a:lnTo>
                    <a:pt x="0" y="17"/>
                  </a:lnTo>
                  <a:lnTo>
                    <a:pt x="0" y="16"/>
                  </a:lnTo>
                  <a:lnTo>
                    <a:pt x="2" y="16"/>
                  </a:lnTo>
                  <a:lnTo>
                    <a:pt x="5" y="14"/>
                  </a:lnTo>
                  <a:lnTo>
                    <a:pt x="8" y="12"/>
                  </a:lnTo>
                  <a:lnTo>
                    <a:pt x="10" y="10"/>
                  </a:lnTo>
                  <a:lnTo>
                    <a:pt x="13" y="7"/>
                  </a:lnTo>
                  <a:lnTo>
                    <a:pt x="13" y="5"/>
                  </a:lnTo>
                  <a:lnTo>
                    <a:pt x="16" y="3"/>
                  </a:lnTo>
                  <a:lnTo>
                    <a:pt x="16" y="0"/>
                  </a:lnTo>
                </a:path>
              </a:pathLst>
            </a:custGeom>
            <a:solidFill>
              <a:srgbClr val="000000"/>
            </a:solidFill>
            <a:ln w="9525">
              <a:noFill/>
              <a:miter lim="800000"/>
              <a:headEnd/>
              <a:tailEnd/>
            </a:ln>
          </p:spPr>
          <p:txBody>
            <a:bodyPr/>
            <a:lstStyle/>
            <a:p>
              <a:endParaRPr lang="en-US"/>
            </a:p>
          </p:txBody>
        </p:sp>
        <p:sp>
          <p:nvSpPr>
            <p:cNvPr id="5527748" name="Freeform 79"/>
            <p:cNvSpPr>
              <a:spLocks/>
            </p:cNvSpPr>
            <p:nvPr/>
          </p:nvSpPr>
          <p:spPr bwMode="auto">
            <a:xfrm>
              <a:off x="1144" y="3567"/>
              <a:ext cx="17" cy="17"/>
            </a:xfrm>
            <a:custGeom>
              <a:avLst/>
              <a:gdLst>
                <a:gd name="T0" fmla="*/ 5 w 17"/>
                <a:gd name="T1" fmla="*/ 0 h 17"/>
                <a:gd name="T2" fmla="*/ 0 w 17"/>
                <a:gd name="T3" fmla="*/ 0 h 17"/>
                <a:gd name="T4" fmla="*/ 0 w 17"/>
                <a:gd name="T5" fmla="*/ 0 h 17"/>
                <a:gd name="T6" fmla="*/ 0 w 17"/>
                <a:gd name="T7" fmla="*/ 0 h 17"/>
                <a:gd name="T8" fmla="*/ 0 w 17"/>
                <a:gd name="T9" fmla="*/ 16 h 17"/>
                <a:gd name="T10" fmla="*/ 5 w 17"/>
                <a:gd name="T11" fmla="*/ 16 h 17"/>
                <a:gd name="T12" fmla="*/ 5 w 17"/>
                <a:gd name="T13" fmla="*/ 16 h 17"/>
                <a:gd name="T14" fmla="*/ 10 w 17"/>
                <a:gd name="T15" fmla="*/ 16 h 17"/>
                <a:gd name="T16" fmla="*/ 16 w 17"/>
                <a:gd name="T17" fmla="*/ 16 h 17"/>
                <a:gd name="T18" fmla="*/ 16 w 17"/>
                <a:gd name="T19" fmla="*/ 16 h 17"/>
                <a:gd name="T20" fmla="*/ 10 w 17"/>
                <a:gd name="T21" fmla="*/ 0 h 17"/>
                <a:gd name="T22" fmla="*/ 10 w 17"/>
                <a:gd name="T23" fmla="*/ 0 h 17"/>
                <a:gd name="T24" fmla="*/ 5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5" y="0"/>
                  </a:moveTo>
                  <a:lnTo>
                    <a:pt x="0" y="0"/>
                  </a:lnTo>
                  <a:lnTo>
                    <a:pt x="0" y="16"/>
                  </a:lnTo>
                  <a:lnTo>
                    <a:pt x="5" y="16"/>
                  </a:lnTo>
                  <a:lnTo>
                    <a:pt x="10" y="16"/>
                  </a:lnTo>
                  <a:lnTo>
                    <a:pt x="16" y="16"/>
                  </a:lnTo>
                  <a:lnTo>
                    <a:pt x="10" y="0"/>
                  </a:lnTo>
                  <a:lnTo>
                    <a:pt x="5" y="0"/>
                  </a:lnTo>
                </a:path>
              </a:pathLst>
            </a:custGeom>
            <a:solidFill>
              <a:srgbClr val="000000"/>
            </a:solidFill>
            <a:ln w="9525">
              <a:noFill/>
              <a:miter lim="800000"/>
              <a:headEnd/>
              <a:tailEnd/>
            </a:ln>
          </p:spPr>
          <p:txBody>
            <a:bodyPr/>
            <a:lstStyle/>
            <a:p>
              <a:endParaRPr lang="en-US"/>
            </a:p>
          </p:txBody>
        </p:sp>
        <p:sp>
          <p:nvSpPr>
            <p:cNvPr id="5527749" name="Freeform 80"/>
            <p:cNvSpPr>
              <a:spLocks/>
            </p:cNvSpPr>
            <p:nvPr/>
          </p:nvSpPr>
          <p:spPr bwMode="auto">
            <a:xfrm>
              <a:off x="1194" y="3581"/>
              <a:ext cx="92" cy="98"/>
            </a:xfrm>
            <a:custGeom>
              <a:avLst/>
              <a:gdLst>
                <a:gd name="T0" fmla="*/ 89 w 92"/>
                <a:gd name="T1" fmla="*/ 11 h 98"/>
                <a:gd name="T2" fmla="*/ 84 w 92"/>
                <a:gd name="T3" fmla="*/ 19 h 98"/>
                <a:gd name="T4" fmla="*/ 81 w 92"/>
                <a:gd name="T5" fmla="*/ 26 h 98"/>
                <a:gd name="T6" fmla="*/ 76 w 92"/>
                <a:gd name="T7" fmla="*/ 33 h 98"/>
                <a:gd name="T8" fmla="*/ 73 w 92"/>
                <a:gd name="T9" fmla="*/ 38 h 98"/>
                <a:gd name="T10" fmla="*/ 72 w 92"/>
                <a:gd name="T11" fmla="*/ 40 h 98"/>
                <a:gd name="T12" fmla="*/ 70 w 92"/>
                <a:gd name="T13" fmla="*/ 41 h 98"/>
                <a:gd name="T14" fmla="*/ 68 w 92"/>
                <a:gd name="T15" fmla="*/ 44 h 98"/>
                <a:gd name="T16" fmla="*/ 67 w 92"/>
                <a:gd name="T17" fmla="*/ 48 h 98"/>
                <a:gd name="T18" fmla="*/ 63 w 92"/>
                <a:gd name="T19" fmla="*/ 56 h 98"/>
                <a:gd name="T20" fmla="*/ 58 w 92"/>
                <a:gd name="T21" fmla="*/ 62 h 98"/>
                <a:gd name="T22" fmla="*/ 53 w 92"/>
                <a:gd name="T23" fmla="*/ 69 h 98"/>
                <a:gd name="T24" fmla="*/ 48 w 92"/>
                <a:gd name="T25" fmla="*/ 75 h 98"/>
                <a:gd name="T26" fmla="*/ 42 w 92"/>
                <a:gd name="T27" fmla="*/ 82 h 98"/>
                <a:gd name="T28" fmla="*/ 37 w 92"/>
                <a:gd name="T29" fmla="*/ 88 h 98"/>
                <a:gd name="T30" fmla="*/ 31 w 92"/>
                <a:gd name="T31" fmla="*/ 93 h 98"/>
                <a:gd name="T32" fmla="*/ 25 w 92"/>
                <a:gd name="T33" fmla="*/ 96 h 98"/>
                <a:gd name="T34" fmla="*/ 21 w 92"/>
                <a:gd name="T35" fmla="*/ 95 h 98"/>
                <a:gd name="T36" fmla="*/ 15 w 92"/>
                <a:gd name="T37" fmla="*/ 93 h 98"/>
                <a:gd name="T38" fmla="*/ 9 w 92"/>
                <a:gd name="T39" fmla="*/ 91 h 98"/>
                <a:gd name="T40" fmla="*/ 6 w 92"/>
                <a:gd name="T41" fmla="*/ 89 h 98"/>
                <a:gd name="T42" fmla="*/ 4 w 92"/>
                <a:gd name="T43" fmla="*/ 89 h 98"/>
                <a:gd name="T44" fmla="*/ 2 w 92"/>
                <a:gd name="T45" fmla="*/ 89 h 98"/>
                <a:gd name="T46" fmla="*/ 1 w 92"/>
                <a:gd name="T47" fmla="*/ 88 h 98"/>
                <a:gd name="T48" fmla="*/ 2 w 92"/>
                <a:gd name="T49" fmla="*/ 85 h 98"/>
                <a:gd name="T50" fmla="*/ 6 w 92"/>
                <a:gd name="T51" fmla="*/ 80 h 98"/>
                <a:gd name="T52" fmla="*/ 9 w 92"/>
                <a:gd name="T53" fmla="*/ 77 h 98"/>
                <a:gd name="T54" fmla="*/ 13 w 92"/>
                <a:gd name="T55" fmla="*/ 73 h 98"/>
                <a:gd name="T56" fmla="*/ 16 w 92"/>
                <a:gd name="T57" fmla="*/ 70 h 98"/>
                <a:gd name="T58" fmla="*/ 19 w 92"/>
                <a:gd name="T59" fmla="*/ 71 h 98"/>
                <a:gd name="T60" fmla="*/ 23 w 92"/>
                <a:gd name="T61" fmla="*/ 73 h 98"/>
                <a:gd name="T62" fmla="*/ 26 w 92"/>
                <a:gd name="T63" fmla="*/ 74 h 98"/>
                <a:gd name="T64" fmla="*/ 35 w 92"/>
                <a:gd name="T65" fmla="*/ 73 h 98"/>
                <a:gd name="T66" fmla="*/ 45 w 92"/>
                <a:gd name="T67" fmla="*/ 67 h 98"/>
                <a:gd name="T68" fmla="*/ 53 w 92"/>
                <a:gd name="T69" fmla="*/ 58 h 98"/>
                <a:gd name="T70" fmla="*/ 58 w 92"/>
                <a:gd name="T71" fmla="*/ 47 h 98"/>
                <a:gd name="T72" fmla="*/ 61 w 92"/>
                <a:gd name="T73" fmla="*/ 40 h 98"/>
                <a:gd name="T74" fmla="*/ 60 w 92"/>
                <a:gd name="T75" fmla="*/ 34 h 98"/>
                <a:gd name="T76" fmla="*/ 58 w 92"/>
                <a:gd name="T77" fmla="*/ 29 h 98"/>
                <a:gd name="T78" fmla="*/ 54 w 92"/>
                <a:gd name="T79" fmla="*/ 24 h 98"/>
                <a:gd name="T80" fmla="*/ 53 w 92"/>
                <a:gd name="T81" fmla="*/ 19 h 98"/>
                <a:gd name="T82" fmla="*/ 57 w 92"/>
                <a:gd name="T83" fmla="*/ 13 h 98"/>
                <a:gd name="T84" fmla="*/ 61 w 92"/>
                <a:gd name="T85" fmla="*/ 8 h 98"/>
                <a:gd name="T86" fmla="*/ 66 w 92"/>
                <a:gd name="T87" fmla="*/ 3 h 98"/>
                <a:gd name="T88" fmla="*/ 70 w 92"/>
                <a:gd name="T89" fmla="*/ 1 h 98"/>
                <a:gd name="T90" fmla="*/ 77 w 92"/>
                <a:gd name="T91" fmla="*/ 2 h 98"/>
                <a:gd name="T92" fmla="*/ 83 w 92"/>
                <a:gd name="T93" fmla="*/ 5 h 98"/>
                <a:gd name="T94" fmla="*/ 88 w 92"/>
                <a:gd name="T95" fmla="*/ 7 h 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98"/>
                <a:gd name="T146" fmla="*/ 92 w 92"/>
                <a:gd name="T147" fmla="*/ 98 h 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98">
                  <a:moveTo>
                    <a:pt x="91" y="8"/>
                  </a:moveTo>
                  <a:lnTo>
                    <a:pt x="89" y="11"/>
                  </a:lnTo>
                  <a:lnTo>
                    <a:pt x="87" y="15"/>
                  </a:lnTo>
                  <a:lnTo>
                    <a:pt x="84" y="19"/>
                  </a:lnTo>
                  <a:lnTo>
                    <a:pt x="83" y="23"/>
                  </a:lnTo>
                  <a:lnTo>
                    <a:pt x="81" y="26"/>
                  </a:lnTo>
                  <a:lnTo>
                    <a:pt x="78" y="30"/>
                  </a:lnTo>
                  <a:lnTo>
                    <a:pt x="76" y="33"/>
                  </a:lnTo>
                  <a:lnTo>
                    <a:pt x="73" y="37"/>
                  </a:lnTo>
                  <a:lnTo>
                    <a:pt x="73" y="38"/>
                  </a:lnTo>
                  <a:lnTo>
                    <a:pt x="73" y="39"/>
                  </a:lnTo>
                  <a:lnTo>
                    <a:pt x="72" y="40"/>
                  </a:lnTo>
                  <a:lnTo>
                    <a:pt x="71" y="40"/>
                  </a:lnTo>
                  <a:lnTo>
                    <a:pt x="70" y="41"/>
                  </a:lnTo>
                  <a:lnTo>
                    <a:pt x="69" y="43"/>
                  </a:lnTo>
                  <a:lnTo>
                    <a:pt x="68" y="44"/>
                  </a:lnTo>
                  <a:lnTo>
                    <a:pt x="68" y="45"/>
                  </a:lnTo>
                  <a:lnTo>
                    <a:pt x="67" y="48"/>
                  </a:lnTo>
                  <a:lnTo>
                    <a:pt x="65" y="52"/>
                  </a:lnTo>
                  <a:lnTo>
                    <a:pt x="63" y="56"/>
                  </a:lnTo>
                  <a:lnTo>
                    <a:pt x="60" y="58"/>
                  </a:lnTo>
                  <a:lnTo>
                    <a:pt x="58" y="62"/>
                  </a:lnTo>
                  <a:lnTo>
                    <a:pt x="55" y="66"/>
                  </a:lnTo>
                  <a:lnTo>
                    <a:pt x="53" y="69"/>
                  </a:lnTo>
                  <a:lnTo>
                    <a:pt x="51" y="73"/>
                  </a:lnTo>
                  <a:lnTo>
                    <a:pt x="48" y="75"/>
                  </a:lnTo>
                  <a:lnTo>
                    <a:pt x="45" y="78"/>
                  </a:lnTo>
                  <a:lnTo>
                    <a:pt x="42" y="82"/>
                  </a:lnTo>
                  <a:lnTo>
                    <a:pt x="39" y="85"/>
                  </a:lnTo>
                  <a:lnTo>
                    <a:pt x="37" y="88"/>
                  </a:lnTo>
                  <a:lnTo>
                    <a:pt x="34" y="90"/>
                  </a:lnTo>
                  <a:lnTo>
                    <a:pt x="31" y="93"/>
                  </a:lnTo>
                  <a:lnTo>
                    <a:pt x="28" y="97"/>
                  </a:lnTo>
                  <a:lnTo>
                    <a:pt x="25" y="96"/>
                  </a:lnTo>
                  <a:lnTo>
                    <a:pt x="23" y="95"/>
                  </a:lnTo>
                  <a:lnTo>
                    <a:pt x="21" y="95"/>
                  </a:lnTo>
                  <a:lnTo>
                    <a:pt x="18" y="94"/>
                  </a:lnTo>
                  <a:lnTo>
                    <a:pt x="15" y="93"/>
                  </a:lnTo>
                  <a:lnTo>
                    <a:pt x="12" y="92"/>
                  </a:lnTo>
                  <a:lnTo>
                    <a:pt x="9" y="91"/>
                  </a:lnTo>
                  <a:lnTo>
                    <a:pt x="7" y="90"/>
                  </a:lnTo>
                  <a:lnTo>
                    <a:pt x="6" y="89"/>
                  </a:lnTo>
                  <a:lnTo>
                    <a:pt x="5" y="89"/>
                  </a:lnTo>
                  <a:lnTo>
                    <a:pt x="4" y="89"/>
                  </a:lnTo>
                  <a:lnTo>
                    <a:pt x="3" y="89"/>
                  </a:lnTo>
                  <a:lnTo>
                    <a:pt x="2" y="89"/>
                  </a:lnTo>
                  <a:lnTo>
                    <a:pt x="1" y="89"/>
                  </a:lnTo>
                  <a:lnTo>
                    <a:pt x="1" y="88"/>
                  </a:lnTo>
                  <a:lnTo>
                    <a:pt x="0" y="87"/>
                  </a:lnTo>
                  <a:lnTo>
                    <a:pt x="2" y="85"/>
                  </a:lnTo>
                  <a:lnTo>
                    <a:pt x="4" y="82"/>
                  </a:lnTo>
                  <a:lnTo>
                    <a:pt x="6" y="80"/>
                  </a:lnTo>
                  <a:lnTo>
                    <a:pt x="8" y="78"/>
                  </a:lnTo>
                  <a:lnTo>
                    <a:pt x="9" y="77"/>
                  </a:lnTo>
                  <a:lnTo>
                    <a:pt x="11" y="74"/>
                  </a:lnTo>
                  <a:lnTo>
                    <a:pt x="13" y="73"/>
                  </a:lnTo>
                  <a:lnTo>
                    <a:pt x="14" y="70"/>
                  </a:lnTo>
                  <a:lnTo>
                    <a:pt x="16" y="70"/>
                  </a:lnTo>
                  <a:lnTo>
                    <a:pt x="17" y="71"/>
                  </a:lnTo>
                  <a:lnTo>
                    <a:pt x="19" y="71"/>
                  </a:lnTo>
                  <a:lnTo>
                    <a:pt x="21" y="72"/>
                  </a:lnTo>
                  <a:lnTo>
                    <a:pt x="23" y="73"/>
                  </a:lnTo>
                  <a:lnTo>
                    <a:pt x="24" y="73"/>
                  </a:lnTo>
                  <a:lnTo>
                    <a:pt x="26" y="74"/>
                  </a:lnTo>
                  <a:lnTo>
                    <a:pt x="28" y="74"/>
                  </a:lnTo>
                  <a:lnTo>
                    <a:pt x="35" y="73"/>
                  </a:lnTo>
                  <a:lnTo>
                    <a:pt x="39" y="71"/>
                  </a:lnTo>
                  <a:lnTo>
                    <a:pt x="45" y="67"/>
                  </a:lnTo>
                  <a:lnTo>
                    <a:pt x="49" y="63"/>
                  </a:lnTo>
                  <a:lnTo>
                    <a:pt x="53" y="58"/>
                  </a:lnTo>
                  <a:lnTo>
                    <a:pt x="55" y="53"/>
                  </a:lnTo>
                  <a:lnTo>
                    <a:pt x="58" y="47"/>
                  </a:lnTo>
                  <a:lnTo>
                    <a:pt x="61" y="41"/>
                  </a:lnTo>
                  <a:lnTo>
                    <a:pt x="61" y="40"/>
                  </a:lnTo>
                  <a:lnTo>
                    <a:pt x="60" y="37"/>
                  </a:lnTo>
                  <a:lnTo>
                    <a:pt x="60" y="34"/>
                  </a:lnTo>
                  <a:lnTo>
                    <a:pt x="59" y="31"/>
                  </a:lnTo>
                  <a:lnTo>
                    <a:pt x="58" y="29"/>
                  </a:lnTo>
                  <a:lnTo>
                    <a:pt x="56" y="26"/>
                  </a:lnTo>
                  <a:lnTo>
                    <a:pt x="54" y="24"/>
                  </a:lnTo>
                  <a:lnTo>
                    <a:pt x="53" y="23"/>
                  </a:lnTo>
                  <a:lnTo>
                    <a:pt x="53" y="19"/>
                  </a:lnTo>
                  <a:lnTo>
                    <a:pt x="55" y="16"/>
                  </a:lnTo>
                  <a:lnTo>
                    <a:pt x="57" y="13"/>
                  </a:lnTo>
                  <a:lnTo>
                    <a:pt x="59" y="11"/>
                  </a:lnTo>
                  <a:lnTo>
                    <a:pt x="61" y="8"/>
                  </a:lnTo>
                  <a:lnTo>
                    <a:pt x="64" y="6"/>
                  </a:lnTo>
                  <a:lnTo>
                    <a:pt x="66" y="3"/>
                  </a:lnTo>
                  <a:lnTo>
                    <a:pt x="68" y="0"/>
                  </a:lnTo>
                  <a:lnTo>
                    <a:pt x="70" y="1"/>
                  </a:lnTo>
                  <a:lnTo>
                    <a:pt x="73" y="1"/>
                  </a:lnTo>
                  <a:lnTo>
                    <a:pt x="77" y="2"/>
                  </a:lnTo>
                  <a:lnTo>
                    <a:pt x="80" y="4"/>
                  </a:lnTo>
                  <a:lnTo>
                    <a:pt x="83" y="5"/>
                  </a:lnTo>
                  <a:lnTo>
                    <a:pt x="85" y="6"/>
                  </a:lnTo>
                  <a:lnTo>
                    <a:pt x="88" y="7"/>
                  </a:lnTo>
                  <a:lnTo>
                    <a:pt x="91" y="8"/>
                  </a:lnTo>
                </a:path>
              </a:pathLst>
            </a:custGeom>
            <a:solidFill>
              <a:srgbClr val="B5B5B5"/>
            </a:solidFill>
            <a:ln w="9525">
              <a:noFill/>
              <a:miter lim="800000"/>
              <a:headEnd/>
              <a:tailEnd/>
            </a:ln>
          </p:spPr>
          <p:txBody>
            <a:bodyPr/>
            <a:lstStyle/>
            <a:p>
              <a:endParaRPr lang="en-US"/>
            </a:p>
          </p:txBody>
        </p:sp>
        <p:sp>
          <p:nvSpPr>
            <p:cNvPr id="5527750" name="Freeform 81"/>
            <p:cNvSpPr>
              <a:spLocks/>
            </p:cNvSpPr>
            <p:nvPr/>
          </p:nvSpPr>
          <p:spPr bwMode="auto">
            <a:xfrm>
              <a:off x="1073" y="3586"/>
              <a:ext cx="17" cy="28"/>
            </a:xfrm>
            <a:custGeom>
              <a:avLst/>
              <a:gdLst>
                <a:gd name="T0" fmla="*/ 16 w 17"/>
                <a:gd name="T1" fmla="*/ 0 h 28"/>
                <a:gd name="T2" fmla="*/ 16 w 17"/>
                <a:gd name="T3" fmla="*/ 1 h 28"/>
                <a:gd name="T4" fmla="*/ 14 w 17"/>
                <a:gd name="T5" fmla="*/ 1 h 28"/>
                <a:gd name="T6" fmla="*/ 13 w 17"/>
                <a:gd name="T7" fmla="*/ 2 h 28"/>
                <a:gd name="T8" fmla="*/ 12 w 17"/>
                <a:gd name="T9" fmla="*/ 2 h 28"/>
                <a:gd name="T10" fmla="*/ 11 w 17"/>
                <a:gd name="T11" fmla="*/ 2 h 28"/>
                <a:gd name="T12" fmla="*/ 9 w 17"/>
                <a:gd name="T13" fmla="*/ 2 h 28"/>
                <a:gd name="T14" fmla="*/ 9 w 17"/>
                <a:gd name="T15" fmla="*/ 2 h 28"/>
                <a:gd name="T16" fmla="*/ 8 w 17"/>
                <a:gd name="T17" fmla="*/ 3 h 28"/>
                <a:gd name="T18" fmla="*/ 8 w 17"/>
                <a:gd name="T19" fmla="*/ 5 h 28"/>
                <a:gd name="T20" fmla="*/ 9 w 17"/>
                <a:gd name="T21" fmla="*/ 7 h 28"/>
                <a:gd name="T22" fmla="*/ 9 w 17"/>
                <a:gd name="T23" fmla="*/ 8 h 28"/>
                <a:gd name="T24" fmla="*/ 11 w 17"/>
                <a:gd name="T25" fmla="*/ 11 h 28"/>
                <a:gd name="T26" fmla="*/ 11 w 17"/>
                <a:gd name="T27" fmla="*/ 12 h 28"/>
                <a:gd name="T28" fmla="*/ 11 w 17"/>
                <a:gd name="T29" fmla="*/ 14 h 28"/>
                <a:gd name="T30" fmla="*/ 9 w 17"/>
                <a:gd name="T31" fmla="*/ 15 h 28"/>
                <a:gd name="T32" fmla="*/ 8 w 17"/>
                <a:gd name="T33" fmla="*/ 16 h 28"/>
                <a:gd name="T34" fmla="*/ 7 w 17"/>
                <a:gd name="T35" fmla="*/ 18 h 28"/>
                <a:gd name="T36" fmla="*/ 8 w 17"/>
                <a:gd name="T37" fmla="*/ 19 h 28"/>
                <a:gd name="T38" fmla="*/ 8 w 17"/>
                <a:gd name="T39" fmla="*/ 20 h 28"/>
                <a:gd name="T40" fmla="*/ 9 w 17"/>
                <a:gd name="T41" fmla="*/ 22 h 28"/>
                <a:gd name="T42" fmla="*/ 9 w 17"/>
                <a:gd name="T43" fmla="*/ 23 h 28"/>
                <a:gd name="T44" fmla="*/ 11 w 17"/>
                <a:gd name="T45" fmla="*/ 25 h 28"/>
                <a:gd name="T46" fmla="*/ 12 w 17"/>
                <a:gd name="T47" fmla="*/ 25 h 28"/>
                <a:gd name="T48" fmla="*/ 12 w 17"/>
                <a:gd name="T49" fmla="*/ 27 h 28"/>
                <a:gd name="T50" fmla="*/ 11 w 17"/>
                <a:gd name="T51" fmla="*/ 25 h 28"/>
                <a:gd name="T52" fmla="*/ 9 w 17"/>
                <a:gd name="T53" fmla="*/ 22 h 28"/>
                <a:gd name="T54" fmla="*/ 6 w 17"/>
                <a:gd name="T55" fmla="*/ 21 h 28"/>
                <a:gd name="T56" fmla="*/ 3 w 17"/>
                <a:gd name="T57" fmla="*/ 20 h 28"/>
                <a:gd name="T58" fmla="*/ 2 w 17"/>
                <a:gd name="T59" fmla="*/ 18 h 28"/>
                <a:gd name="T60" fmla="*/ 1 w 17"/>
                <a:gd name="T61" fmla="*/ 16 h 28"/>
                <a:gd name="T62" fmla="*/ 0 w 17"/>
                <a:gd name="T63" fmla="*/ 14 h 28"/>
                <a:gd name="T64" fmla="*/ 0 w 17"/>
                <a:gd name="T65" fmla="*/ 11 h 28"/>
                <a:gd name="T66" fmla="*/ 1 w 17"/>
                <a:gd name="T67" fmla="*/ 10 h 28"/>
                <a:gd name="T68" fmla="*/ 1 w 17"/>
                <a:gd name="T69" fmla="*/ 8 h 28"/>
                <a:gd name="T70" fmla="*/ 1 w 17"/>
                <a:gd name="T71" fmla="*/ 7 h 28"/>
                <a:gd name="T72" fmla="*/ 1 w 17"/>
                <a:gd name="T73" fmla="*/ 6 h 28"/>
                <a:gd name="T74" fmla="*/ 1 w 17"/>
                <a:gd name="T75" fmla="*/ 4 h 28"/>
                <a:gd name="T76" fmla="*/ 1 w 17"/>
                <a:gd name="T77" fmla="*/ 3 h 28"/>
                <a:gd name="T78" fmla="*/ 2 w 17"/>
                <a:gd name="T79" fmla="*/ 2 h 28"/>
                <a:gd name="T80" fmla="*/ 3 w 17"/>
                <a:gd name="T81" fmla="*/ 2 h 28"/>
                <a:gd name="T82" fmla="*/ 4 w 17"/>
                <a:gd name="T83" fmla="*/ 1 h 28"/>
                <a:gd name="T84" fmla="*/ 6 w 17"/>
                <a:gd name="T85" fmla="*/ 0 h 28"/>
                <a:gd name="T86" fmla="*/ 8 w 17"/>
                <a:gd name="T87" fmla="*/ 0 h 28"/>
                <a:gd name="T88" fmla="*/ 11 w 17"/>
                <a:gd name="T89" fmla="*/ 0 h 28"/>
                <a:gd name="T90" fmla="*/ 12 w 17"/>
                <a:gd name="T91" fmla="*/ 0 h 28"/>
                <a:gd name="T92" fmla="*/ 13 w 17"/>
                <a:gd name="T93" fmla="*/ 0 h 28"/>
                <a:gd name="T94" fmla="*/ 14 w 17"/>
                <a:gd name="T95" fmla="*/ 0 h 28"/>
                <a:gd name="T96" fmla="*/ 16 w 17"/>
                <a:gd name="T97" fmla="*/ 0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28"/>
                <a:gd name="T149" fmla="*/ 17 w 17"/>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28">
                  <a:moveTo>
                    <a:pt x="16" y="0"/>
                  </a:moveTo>
                  <a:lnTo>
                    <a:pt x="16" y="1"/>
                  </a:lnTo>
                  <a:lnTo>
                    <a:pt x="14" y="1"/>
                  </a:lnTo>
                  <a:lnTo>
                    <a:pt x="13" y="2"/>
                  </a:lnTo>
                  <a:lnTo>
                    <a:pt x="12" y="2"/>
                  </a:lnTo>
                  <a:lnTo>
                    <a:pt x="11" y="2"/>
                  </a:lnTo>
                  <a:lnTo>
                    <a:pt x="9" y="2"/>
                  </a:lnTo>
                  <a:lnTo>
                    <a:pt x="8" y="3"/>
                  </a:lnTo>
                  <a:lnTo>
                    <a:pt x="8" y="5"/>
                  </a:lnTo>
                  <a:lnTo>
                    <a:pt x="9" y="7"/>
                  </a:lnTo>
                  <a:lnTo>
                    <a:pt x="9" y="8"/>
                  </a:lnTo>
                  <a:lnTo>
                    <a:pt x="11" y="11"/>
                  </a:lnTo>
                  <a:lnTo>
                    <a:pt x="11" y="12"/>
                  </a:lnTo>
                  <a:lnTo>
                    <a:pt x="11" y="14"/>
                  </a:lnTo>
                  <a:lnTo>
                    <a:pt x="9" y="15"/>
                  </a:lnTo>
                  <a:lnTo>
                    <a:pt x="8" y="16"/>
                  </a:lnTo>
                  <a:lnTo>
                    <a:pt x="7" y="18"/>
                  </a:lnTo>
                  <a:lnTo>
                    <a:pt x="8" y="19"/>
                  </a:lnTo>
                  <a:lnTo>
                    <a:pt x="8" y="20"/>
                  </a:lnTo>
                  <a:lnTo>
                    <a:pt x="9" y="22"/>
                  </a:lnTo>
                  <a:lnTo>
                    <a:pt x="9" y="23"/>
                  </a:lnTo>
                  <a:lnTo>
                    <a:pt x="11" y="25"/>
                  </a:lnTo>
                  <a:lnTo>
                    <a:pt x="12" y="25"/>
                  </a:lnTo>
                  <a:lnTo>
                    <a:pt x="12" y="27"/>
                  </a:lnTo>
                  <a:lnTo>
                    <a:pt x="11" y="25"/>
                  </a:lnTo>
                  <a:lnTo>
                    <a:pt x="9" y="22"/>
                  </a:lnTo>
                  <a:lnTo>
                    <a:pt x="6" y="21"/>
                  </a:lnTo>
                  <a:lnTo>
                    <a:pt x="3" y="20"/>
                  </a:lnTo>
                  <a:lnTo>
                    <a:pt x="2" y="18"/>
                  </a:lnTo>
                  <a:lnTo>
                    <a:pt x="1" y="16"/>
                  </a:lnTo>
                  <a:lnTo>
                    <a:pt x="0" y="14"/>
                  </a:lnTo>
                  <a:lnTo>
                    <a:pt x="0" y="11"/>
                  </a:lnTo>
                  <a:lnTo>
                    <a:pt x="1" y="10"/>
                  </a:lnTo>
                  <a:lnTo>
                    <a:pt x="1" y="8"/>
                  </a:lnTo>
                  <a:lnTo>
                    <a:pt x="1" y="7"/>
                  </a:lnTo>
                  <a:lnTo>
                    <a:pt x="1" y="6"/>
                  </a:lnTo>
                  <a:lnTo>
                    <a:pt x="1" y="4"/>
                  </a:lnTo>
                  <a:lnTo>
                    <a:pt x="1" y="3"/>
                  </a:lnTo>
                  <a:lnTo>
                    <a:pt x="2" y="2"/>
                  </a:lnTo>
                  <a:lnTo>
                    <a:pt x="3" y="2"/>
                  </a:lnTo>
                  <a:lnTo>
                    <a:pt x="4" y="1"/>
                  </a:lnTo>
                  <a:lnTo>
                    <a:pt x="6" y="0"/>
                  </a:lnTo>
                  <a:lnTo>
                    <a:pt x="8" y="0"/>
                  </a:lnTo>
                  <a:lnTo>
                    <a:pt x="11" y="0"/>
                  </a:lnTo>
                  <a:lnTo>
                    <a:pt x="12" y="0"/>
                  </a:lnTo>
                  <a:lnTo>
                    <a:pt x="13" y="0"/>
                  </a:lnTo>
                  <a:lnTo>
                    <a:pt x="14" y="0"/>
                  </a:lnTo>
                  <a:lnTo>
                    <a:pt x="16" y="0"/>
                  </a:lnTo>
                </a:path>
              </a:pathLst>
            </a:custGeom>
            <a:solidFill>
              <a:srgbClr val="000000"/>
            </a:solidFill>
            <a:ln w="9525">
              <a:noFill/>
              <a:miter lim="800000"/>
              <a:headEnd/>
              <a:tailEnd/>
            </a:ln>
          </p:spPr>
          <p:txBody>
            <a:bodyPr/>
            <a:lstStyle/>
            <a:p>
              <a:endParaRPr lang="en-US"/>
            </a:p>
          </p:txBody>
        </p:sp>
        <p:sp>
          <p:nvSpPr>
            <p:cNvPr id="5527751" name="Freeform 82"/>
            <p:cNvSpPr>
              <a:spLocks/>
            </p:cNvSpPr>
            <p:nvPr/>
          </p:nvSpPr>
          <p:spPr bwMode="auto">
            <a:xfrm>
              <a:off x="996" y="3586"/>
              <a:ext cx="28" cy="114"/>
            </a:xfrm>
            <a:custGeom>
              <a:avLst/>
              <a:gdLst>
                <a:gd name="T0" fmla="*/ 16 w 28"/>
                <a:gd name="T1" fmla="*/ 13 h 114"/>
                <a:gd name="T2" fmla="*/ 17 w 28"/>
                <a:gd name="T3" fmla="*/ 13 h 114"/>
                <a:gd name="T4" fmla="*/ 18 w 28"/>
                <a:gd name="T5" fmla="*/ 13 h 114"/>
                <a:gd name="T6" fmla="*/ 19 w 28"/>
                <a:gd name="T7" fmla="*/ 13 h 114"/>
                <a:gd name="T8" fmla="*/ 20 w 28"/>
                <a:gd name="T9" fmla="*/ 13 h 114"/>
                <a:gd name="T10" fmla="*/ 20 w 28"/>
                <a:gd name="T11" fmla="*/ 13 h 114"/>
                <a:gd name="T12" fmla="*/ 21 w 28"/>
                <a:gd name="T13" fmla="*/ 12 h 114"/>
                <a:gd name="T14" fmla="*/ 22 w 28"/>
                <a:gd name="T15" fmla="*/ 12 h 114"/>
                <a:gd name="T16" fmla="*/ 23 w 28"/>
                <a:gd name="T17" fmla="*/ 12 h 114"/>
                <a:gd name="T18" fmla="*/ 24 w 28"/>
                <a:gd name="T19" fmla="*/ 17 h 114"/>
                <a:gd name="T20" fmla="*/ 25 w 28"/>
                <a:gd name="T21" fmla="*/ 22 h 114"/>
                <a:gd name="T22" fmla="*/ 25 w 28"/>
                <a:gd name="T23" fmla="*/ 28 h 114"/>
                <a:gd name="T24" fmla="*/ 25 w 28"/>
                <a:gd name="T25" fmla="*/ 32 h 114"/>
                <a:gd name="T26" fmla="*/ 25 w 28"/>
                <a:gd name="T27" fmla="*/ 37 h 114"/>
                <a:gd name="T28" fmla="*/ 25 w 28"/>
                <a:gd name="T29" fmla="*/ 43 h 114"/>
                <a:gd name="T30" fmla="*/ 26 w 28"/>
                <a:gd name="T31" fmla="*/ 48 h 114"/>
                <a:gd name="T32" fmla="*/ 26 w 28"/>
                <a:gd name="T33" fmla="*/ 53 h 114"/>
                <a:gd name="T34" fmla="*/ 26 w 28"/>
                <a:gd name="T35" fmla="*/ 58 h 114"/>
                <a:gd name="T36" fmla="*/ 26 w 28"/>
                <a:gd name="T37" fmla="*/ 64 h 114"/>
                <a:gd name="T38" fmla="*/ 26 w 28"/>
                <a:gd name="T39" fmla="*/ 68 h 114"/>
                <a:gd name="T40" fmla="*/ 26 w 28"/>
                <a:gd name="T41" fmla="*/ 74 h 114"/>
                <a:gd name="T42" fmla="*/ 26 w 28"/>
                <a:gd name="T43" fmla="*/ 80 h 114"/>
                <a:gd name="T44" fmla="*/ 27 w 28"/>
                <a:gd name="T45" fmla="*/ 85 h 114"/>
                <a:gd name="T46" fmla="*/ 27 w 28"/>
                <a:gd name="T47" fmla="*/ 90 h 114"/>
                <a:gd name="T48" fmla="*/ 27 w 28"/>
                <a:gd name="T49" fmla="*/ 95 h 114"/>
                <a:gd name="T50" fmla="*/ 25 w 28"/>
                <a:gd name="T51" fmla="*/ 97 h 114"/>
                <a:gd name="T52" fmla="*/ 22 w 28"/>
                <a:gd name="T53" fmla="*/ 100 h 114"/>
                <a:gd name="T54" fmla="*/ 19 w 28"/>
                <a:gd name="T55" fmla="*/ 102 h 114"/>
                <a:gd name="T56" fmla="*/ 16 w 28"/>
                <a:gd name="T57" fmla="*/ 104 h 114"/>
                <a:gd name="T58" fmla="*/ 14 w 28"/>
                <a:gd name="T59" fmla="*/ 105 h 114"/>
                <a:gd name="T60" fmla="*/ 11 w 28"/>
                <a:gd name="T61" fmla="*/ 108 h 114"/>
                <a:gd name="T62" fmla="*/ 9 w 28"/>
                <a:gd name="T63" fmla="*/ 110 h 114"/>
                <a:gd name="T64" fmla="*/ 7 w 28"/>
                <a:gd name="T65" fmla="*/ 113 h 114"/>
                <a:gd name="T66" fmla="*/ 2 w 28"/>
                <a:gd name="T67" fmla="*/ 105 h 114"/>
                <a:gd name="T68" fmla="*/ 2 w 28"/>
                <a:gd name="T69" fmla="*/ 99 h 114"/>
                <a:gd name="T70" fmla="*/ 2 w 28"/>
                <a:gd name="T71" fmla="*/ 92 h 114"/>
                <a:gd name="T72" fmla="*/ 2 w 28"/>
                <a:gd name="T73" fmla="*/ 86 h 114"/>
                <a:gd name="T74" fmla="*/ 2 w 28"/>
                <a:gd name="T75" fmla="*/ 80 h 114"/>
                <a:gd name="T76" fmla="*/ 2 w 28"/>
                <a:gd name="T77" fmla="*/ 73 h 114"/>
                <a:gd name="T78" fmla="*/ 2 w 28"/>
                <a:gd name="T79" fmla="*/ 67 h 114"/>
                <a:gd name="T80" fmla="*/ 1 w 28"/>
                <a:gd name="T81" fmla="*/ 61 h 114"/>
                <a:gd name="T82" fmla="*/ 1 w 28"/>
                <a:gd name="T83" fmla="*/ 55 h 114"/>
                <a:gd name="T84" fmla="*/ 1 w 28"/>
                <a:gd name="T85" fmla="*/ 48 h 114"/>
                <a:gd name="T86" fmla="*/ 1 w 28"/>
                <a:gd name="T87" fmla="*/ 43 h 114"/>
                <a:gd name="T88" fmla="*/ 0 w 28"/>
                <a:gd name="T89" fmla="*/ 36 h 114"/>
                <a:gd name="T90" fmla="*/ 0 w 28"/>
                <a:gd name="T91" fmla="*/ 29 h 114"/>
                <a:gd name="T92" fmla="*/ 0 w 28"/>
                <a:gd name="T93" fmla="*/ 24 h 114"/>
                <a:gd name="T94" fmla="*/ 0 w 28"/>
                <a:gd name="T95" fmla="*/ 18 h 114"/>
                <a:gd name="T96" fmla="*/ 0 w 28"/>
                <a:gd name="T97" fmla="*/ 12 h 114"/>
                <a:gd name="T98" fmla="*/ 0 w 28"/>
                <a:gd name="T99" fmla="*/ 6 h 114"/>
                <a:gd name="T100" fmla="*/ 2 w 28"/>
                <a:gd name="T101" fmla="*/ 0 h 114"/>
                <a:gd name="T102" fmla="*/ 2 w 28"/>
                <a:gd name="T103" fmla="*/ 3 h 114"/>
                <a:gd name="T104" fmla="*/ 4 w 28"/>
                <a:gd name="T105" fmla="*/ 5 h 114"/>
                <a:gd name="T106" fmla="*/ 6 w 28"/>
                <a:gd name="T107" fmla="*/ 7 h 114"/>
                <a:gd name="T108" fmla="*/ 8 w 28"/>
                <a:gd name="T109" fmla="*/ 9 h 114"/>
                <a:gd name="T110" fmla="*/ 10 w 28"/>
                <a:gd name="T111" fmla="*/ 9 h 114"/>
                <a:gd name="T112" fmla="*/ 11 w 28"/>
                <a:gd name="T113" fmla="*/ 11 h 114"/>
                <a:gd name="T114" fmla="*/ 14 w 28"/>
                <a:gd name="T115" fmla="*/ 12 h 114"/>
                <a:gd name="T116" fmla="*/ 16 w 28"/>
                <a:gd name="T117" fmla="*/ 13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
                <a:gd name="T178" fmla="*/ 0 h 114"/>
                <a:gd name="T179" fmla="*/ 28 w 28"/>
                <a:gd name="T180" fmla="*/ 114 h 1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 h="114">
                  <a:moveTo>
                    <a:pt x="16" y="13"/>
                  </a:moveTo>
                  <a:lnTo>
                    <a:pt x="17" y="13"/>
                  </a:lnTo>
                  <a:lnTo>
                    <a:pt x="18" y="13"/>
                  </a:lnTo>
                  <a:lnTo>
                    <a:pt x="19" y="13"/>
                  </a:lnTo>
                  <a:lnTo>
                    <a:pt x="20" y="13"/>
                  </a:lnTo>
                  <a:lnTo>
                    <a:pt x="21" y="12"/>
                  </a:lnTo>
                  <a:lnTo>
                    <a:pt x="22" y="12"/>
                  </a:lnTo>
                  <a:lnTo>
                    <a:pt x="23" y="12"/>
                  </a:lnTo>
                  <a:lnTo>
                    <a:pt x="24" y="17"/>
                  </a:lnTo>
                  <a:lnTo>
                    <a:pt x="25" y="22"/>
                  </a:lnTo>
                  <a:lnTo>
                    <a:pt x="25" y="28"/>
                  </a:lnTo>
                  <a:lnTo>
                    <a:pt x="25" y="32"/>
                  </a:lnTo>
                  <a:lnTo>
                    <a:pt x="25" y="37"/>
                  </a:lnTo>
                  <a:lnTo>
                    <a:pt x="25" y="43"/>
                  </a:lnTo>
                  <a:lnTo>
                    <a:pt x="26" y="48"/>
                  </a:lnTo>
                  <a:lnTo>
                    <a:pt x="26" y="53"/>
                  </a:lnTo>
                  <a:lnTo>
                    <a:pt x="26" y="58"/>
                  </a:lnTo>
                  <a:lnTo>
                    <a:pt x="26" y="64"/>
                  </a:lnTo>
                  <a:lnTo>
                    <a:pt x="26" y="68"/>
                  </a:lnTo>
                  <a:lnTo>
                    <a:pt x="26" y="74"/>
                  </a:lnTo>
                  <a:lnTo>
                    <a:pt x="26" y="80"/>
                  </a:lnTo>
                  <a:lnTo>
                    <a:pt x="27" y="85"/>
                  </a:lnTo>
                  <a:lnTo>
                    <a:pt x="27" y="90"/>
                  </a:lnTo>
                  <a:lnTo>
                    <a:pt x="27" y="95"/>
                  </a:lnTo>
                  <a:lnTo>
                    <a:pt x="25" y="97"/>
                  </a:lnTo>
                  <a:lnTo>
                    <a:pt x="22" y="100"/>
                  </a:lnTo>
                  <a:lnTo>
                    <a:pt x="19" y="102"/>
                  </a:lnTo>
                  <a:lnTo>
                    <a:pt x="16" y="104"/>
                  </a:lnTo>
                  <a:lnTo>
                    <a:pt x="14" y="105"/>
                  </a:lnTo>
                  <a:lnTo>
                    <a:pt x="11" y="108"/>
                  </a:lnTo>
                  <a:lnTo>
                    <a:pt x="9" y="110"/>
                  </a:lnTo>
                  <a:lnTo>
                    <a:pt x="7" y="113"/>
                  </a:lnTo>
                  <a:lnTo>
                    <a:pt x="2" y="105"/>
                  </a:lnTo>
                  <a:lnTo>
                    <a:pt x="2" y="99"/>
                  </a:lnTo>
                  <a:lnTo>
                    <a:pt x="2" y="92"/>
                  </a:lnTo>
                  <a:lnTo>
                    <a:pt x="2" y="86"/>
                  </a:lnTo>
                  <a:lnTo>
                    <a:pt x="2" y="80"/>
                  </a:lnTo>
                  <a:lnTo>
                    <a:pt x="2" y="73"/>
                  </a:lnTo>
                  <a:lnTo>
                    <a:pt x="2" y="67"/>
                  </a:lnTo>
                  <a:lnTo>
                    <a:pt x="1" y="61"/>
                  </a:lnTo>
                  <a:lnTo>
                    <a:pt x="1" y="55"/>
                  </a:lnTo>
                  <a:lnTo>
                    <a:pt x="1" y="48"/>
                  </a:lnTo>
                  <a:lnTo>
                    <a:pt x="1" y="43"/>
                  </a:lnTo>
                  <a:lnTo>
                    <a:pt x="0" y="36"/>
                  </a:lnTo>
                  <a:lnTo>
                    <a:pt x="0" y="29"/>
                  </a:lnTo>
                  <a:lnTo>
                    <a:pt x="0" y="24"/>
                  </a:lnTo>
                  <a:lnTo>
                    <a:pt x="0" y="18"/>
                  </a:lnTo>
                  <a:lnTo>
                    <a:pt x="0" y="12"/>
                  </a:lnTo>
                  <a:lnTo>
                    <a:pt x="0" y="6"/>
                  </a:lnTo>
                  <a:lnTo>
                    <a:pt x="2" y="0"/>
                  </a:lnTo>
                  <a:lnTo>
                    <a:pt x="2" y="3"/>
                  </a:lnTo>
                  <a:lnTo>
                    <a:pt x="4" y="5"/>
                  </a:lnTo>
                  <a:lnTo>
                    <a:pt x="6" y="7"/>
                  </a:lnTo>
                  <a:lnTo>
                    <a:pt x="8" y="9"/>
                  </a:lnTo>
                  <a:lnTo>
                    <a:pt x="10" y="9"/>
                  </a:lnTo>
                  <a:lnTo>
                    <a:pt x="11" y="11"/>
                  </a:lnTo>
                  <a:lnTo>
                    <a:pt x="14" y="12"/>
                  </a:lnTo>
                  <a:lnTo>
                    <a:pt x="16" y="13"/>
                  </a:lnTo>
                </a:path>
              </a:pathLst>
            </a:custGeom>
            <a:solidFill>
              <a:srgbClr val="FFFFFF"/>
            </a:solidFill>
            <a:ln w="9525">
              <a:noFill/>
              <a:miter lim="800000"/>
              <a:headEnd/>
              <a:tailEnd/>
            </a:ln>
          </p:spPr>
          <p:txBody>
            <a:bodyPr/>
            <a:lstStyle/>
            <a:p>
              <a:endParaRPr lang="en-US"/>
            </a:p>
          </p:txBody>
        </p:sp>
        <p:sp>
          <p:nvSpPr>
            <p:cNvPr id="5527752" name="Freeform 83"/>
            <p:cNvSpPr>
              <a:spLocks/>
            </p:cNvSpPr>
            <p:nvPr/>
          </p:nvSpPr>
          <p:spPr bwMode="auto">
            <a:xfrm>
              <a:off x="1075" y="3591"/>
              <a:ext cx="17" cy="17"/>
            </a:xfrm>
            <a:custGeom>
              <a:avLst/>
              <a:gdLst>
                <a:gd name="T0" fmla="*/ 16 w 17"/>
                <a:gd name="T1" fmla="*/ 8 h 17"/>
                <a:gd name="T2" fmla="*/ 16 w 17"/>
                <a:gd name="T3" fmla="*/ 10 h 17"/>
                <a:gd name="T4" fmla="*/ 16 w 17"/>
                <a:gd name="T5" fmla="*/ 12 h 17"/>
                <a:gd name="T6" fmla="*/ 16 w 17"/>
                <a:gd name="T7" fmla="*/ 14 h 17"/>
                <a:gd name="T8" fmla="*/ 8 w 17"/>
                <a:gd name="T9" fmla="*/ 16 h 17"/>
                <a:gd name="T10" fmla="*/ 8 w 17"/>
                <a:gd name="T11" fmla="*/ 14 h 17"/>
                <a:gd name="T12" fmla="*/ 8 w 17"/>
                <a:gd name="T13" fmla="*/ 14 h 17"/>
                <a:gd name="T14" fmla="*/ 8 w 17"/>
                <a:gd name="T15" fmla="*/ 14 h 17"/>
                <a:gd name="T16" fmla="*/ 0 w 17"/>
                <a:gd name="T17" fmla="*/ 14 h 17"/>
                <a:gd name="T18" fmla="*/ 0 w 17"/>
                <a:gd name="T19" fmla="*/ 12 h 17"/>
                <a:gd name="T20" fmla="*/ 0 w 17"/>
                <a:gd name="T21" fmla="*/ 8 h 17"/>
                <a:gd name="T22" fmla="*/ 0 w 17"/>
                <a:gd name="T23" fmla="*/ 8 h 17"/>
                <a:gd name="T24" fmla="*/ 0 w 17"/>
                <a:gd name="T25" fmla="*/ 7 h 17"/>
                <a:gd name="T26" fmla="*/ 0 w 17"/>
                <a:gd name="T27" fmla="*/ 3 h 17"/>
                <a:gd name="T28" fmla="*/ 8 w 17"/>
                <a:gd name="T29" fmla="*/ 3 h 17"/>
                <a:gd name="T30" fmla="*/ 8 w 17"/>
                <a:gd name="T31" fmla="*/ 1 h 17"/>
                <a:gd name="T32" fmla="*/ 8 w 17"/>
                <a:gd name="T33" fmla="*/ 0 h 17"/>
                <a:gd name="T34" fmla="*/ 8 w 17"/>
                <a:gd name="T35" fmla="*/ 0 h 17"/>
                <a:gd name="T36" fmla="*/ 16 w 17"/>
                <a:gd name="T37" fmla="*/ 1 h 17"/>
                <a:gd name="T38" fmla="*/ 16 w 17"/>
                <a:gd name="T39" fmla="*/ 1 h 17"/>
                <a:gd name="T40" fmla="*/ 16 w 17"/>
                <a:gd name="T41" fmla="*/ 3 h 17"/>
                <a:gd name="T42" fmla="*/ 16 w 17"/>
                <a:gd name="T43" fmla="*/ 5 h 17"/>
                <a:gd name="T44" fmla="*/ 16 w 17"/>
                <a:gd name="T45" fmla="*/ 7 h 17"/>
                <a:gd name="T46" fmla="*/ 16 w 17"/>
                <a:gd name="T47" fmla="*/ 8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6" y="8"/>
                  </a:moveTo>
                  <a:lnTo>
                    <a:pt x="16" y="10"/>
                  </a:lnTo>
                  <a:lnTo>
                    <a:pt x="16" y="12"/>
                  </a:lnTo>
                  <a:lnTo>
                    <a:pt x="16" y="14"/>
                  </a:lnTo>
                  <a:lnTo>
                    <a:pt x="8" y="16"/>
                  </a:lnTo>
                  <a:lnTo>
                    <a:pt x="8" y="14"/>
                  </a:lnTo>
                  <a:lnTo>
                    <a:pt x="0" y="14"/>
                  </a:lnTo>
                  <a:lnTo>
                    <a:pt x="0" y="12"/>
                  </a:lnTo>
                  <a:lnTo>
                    <a:pt x="0" y="8"/>
                  </a:lnTo>
                  <a:lnTo>
                    <a:pt x="0" y="7"/>
                  </a:lnTo>
                  <a:lnTo>
                    <a:pt x="0" y="3"/>
                  </a:lnTo>
                  <a:lnTo>
                    <a:pt x="8" y="3"/>
                  </a:lnTo>
                  <a:lnTo>
                    <a:pt x="8" y="1"/>
                  </a:lnTo>
                  <a:lnTo>
                    <a:pt x="8" y="0"/>
                  </a:lnTo>
                  <a:lnTo>
                    <a:pt x="16" y="1"/>
                  </a:lnTo>
                  <a:lnTo>
                    <a:pt x="16" y="3"/>
                  </a:lnTo>
                  <a:lnTo>
                    <a:pt x="16" y="5"/>
                  </a:lnTo>
                  <a:lnTo>
                    <a:pt x="16" y="7"/>
                  </a:lnTo>
                  <a:lnTo>
                    <a:pt x="16" y="8"/>
                  </a:lnTo>
                </a:path>
              </a:pathLst>
            </a:custGeom>
            <a:solidFill>
              <a:srgbClr val="CCCCCC"/>
            </a:solidFill>
            <a:ln w="9525">
              <a:noFill/>
              <a:miter lim="800000"/>
              <a:headEnd/>
              <a:tailEnd/>
            </a:ln>
          </p:spPr>
          <p:txBody>
            <a:bodyPr/>
            <a:lstStyle/>
            <a:p>
              <a:endParaRPr lang="en-US"/>
            </a:p>
          </p:txBody>
        </p:sp>
        <p:sp>
          <p:nvSpPr>
            <p:cNvPr id="5527753" name="Freeform 84"/>
            <p:cNvSpPr>
              <a:spLocks/>
            </p:cNvSpPr>
            <p:nvPr/>
          </p:nvSpPr>
          <p:spPr bwMode="auto">
            <a:xfrm>
              <a:off x="1224" y="3594"/>
              <a:ext cx="66" cy="101"/>
            </a:xfrm>
            <a:custGeom>
              <a:avLst/>
              <a:gdLst>
                <a:gd name="T0" fmla="*/ 65 w 66"/>
                <a:gd name="T1" fmla="*/ 8 h 101"/>
                <a:gd name="T2" fmla="*/ 62 w 66"/>
                <a:gd name="T3" fmla="*/ 12 h 101"/>
                <a:gd name="T4" fmla="*/ 60 w 66"/>
                <a:gd name="T5" fmla="*/ 16 h 101"/>
                <a:gd name="T6" fmla="*/ 57 w 66"/>
                <a:gd name="T7" fmla="*/ 21 h 101"/>
                <a:gd name="T8" fmla="*/ 54 w 66"/>
                <a:gd name="T9" fmla="*/ 25 h 101"/>
                <a:gd name="T10" fmla="*/ 52 w 66"/>
                <a:gd name="T11" fmla="*/ 29 h 101"/>
                <a:gd name="T12" fmla="*/ 49 w 66"/>
                <a:gd name="T13" fmla="*/ 34 h 101"/>
                <a:gd name="T14" fmla="*/ 46 w 66"/>
                <a:gd name="T15" fmla="*/ 38 h 101"/>
                <a:gd name="T16" fmla="*/ 43 w 66"/>
                <a:gd name="T17" fmla="*/ 42 h 101"/>
                <a:gd name="T18" fmla="*/ 40 w 66"/>
                <a:gd name="T19" fmla="*/ 46 h 101"/>
                <a:gd name="T20" fmla="*/ 38 w 66"/>
                <a:gd name="T21" fmla="*/ 51 h 101"/>
                <a:gd name="T22" fmla="*/ 36 w 66"/>
                <a:gd name="T23" fmla="*/ 55 h 101"/>
                <a:gd name="T24" fmla="*/ 33 w 66"/>
                <a:gd name="T25" fmla="*/ 59 h 101"/>
                <a:gd name="T26" fmla="*/ 30 w 66"/>
                <a:gd name="T27" fmla="*/ 63 h 101"/>
                <a:gd name="T28" fmla="*/ 27 w 66"/>
                <a:gd name="T29" fmla="*/ 68 h 101"/>
                <a:gd name="T30" fmla="*/ 26 w 66"/>
                <a:gd name="T31" fmla="*/ 72 h 101"/>
                <a:gd name="T32" fmla="*/ 23 w 66"/>
                <a:gd name="T33" fmla="*/ 76 h 101"/>
                <a:gd name="T34" fmla="*/ 20 w 66"/>
                <a:gd name="T35" fmla="*/ 79 h 101"/>
                <a:gd name="T36" fmla="*/ 17 w 66"/>
                <a:gd name="T37" fmla="*/ 82 h 101"/>
                <a:gd name="T38" fmla="*/ 16 w 66"/>
                <a:gd name="T39" fmla="*/ 85 h 101"/>
                <a:gd name="T40" fmla="*/ 13 w 66"/>
                <a:gd name="T41" fmla="*/ 88 h 101"/>
                <a:gd name="T42" fmla="*/ 11 w 66"/>
                <a:gd name="T43" fmla="*/ 92 h 101"/>
                <a:gd name="T44" fmla="*/ 8 w 66"/>
                <a:gd name="T45" fmla="*/ 94 h 101"/>
                <a:gd name="T46" fmla="*/ 6 w 66"/>
                <a:gd name="T47" fmla="*/ 97 h 101"/>
                <a:gd name="T48" fmla="*/ 4 w 66"/>
                <a:gd name="T49" fmla="*/ 100 h 101"/>
                <a:gd name="T50" fmla="*/ 3 w 66"/>
                <a:gd name="T51" fmla="*/ 98 h 101"/>
                <a:gd name="T52" fmla="*/ 3 w 66"/>
                <a:gd name="T53" fmla="*/ 97 h 101"/>
                <a:gd name="T54" fmla="*/ 2 w 66"/>
                <a:gd name="T55" fmla="*/ 95 h 101"/>
                <a:gd name="T56" fmla="*/ 2 w 66"/>
                <a:gd name="T57" fmla="*/ 94 h 101"/>
                <a:gd name="T58" fmla="*/ 2 w 66"/>
                <a:gd name="T59" fmla="*/ 92 h 101"/>
                <a:gd name="T60" fmla="*/ 2 w 66"/>
                <a:gd name="T61" fmla="*/ 92 h 101"/>
                <a:gd name="T62" fmla="*/ 1 w 66"/>
                <a:gd name="T63" fmla="*/ 90 h 101"/>
                <a:gd name="T64" fmla="*/ 0 w 66"/>
                <a:gd name="T65" fmla="*/ 89 h 101"/>
                <a:gd name="T66" fmla="*/ 5 w 66"/>
                <a:gd name="T67" fmla="*/ 84 h 101"/>
                <a:gd name="T68" fmla="*/ 10 w 66"/>
                <a:gd name="T69" fmla="*/ 79 h 101"/>
                <a:gd name="T70" fmla="*/ 15 w 66"/>
                <a:gd name="T71" fmla="*/ 74 h 101"/>
                <a:gd name="T72" fmla="*/ 19 w 66"/>
                <a:gd name="T73" fmla="*/ 69 h 101"/>
                <a:gd name="T74" fmla="*/ 23 w 66"/>
                <a:gd name="T75" fmla="*/ 63 h 101"/>
                <a:gd name="T76" fmla="*/ 27 w 66"/>
                <a:gd name="T77" fmla="*/ 58 h 101"/>
                <a:gd name="T78" fmla="*/ 31 w 66"/>
                <a:gd name="T79" fmla="*/ 53 h 101"/>
                <a:gd name="T80" fmla="*/ 35 w 66"/>
                <a:gd name="T81" fmla="*/ 47 h 101"/>
                <a:gd name="T82" fmla="*/ 38 w 66"/>
                <a:gd name="T83" fmla="*/ 42 h 101"/>
                <a:gd name="T84" fmla="*/ 42 w 66"/>
                <a:gd name="T85" fmla="*/ 36 h 101"/>
                <a:gd name="T86" fmla="*/ 46 w 66"/>
                <a:gd name="T87" fmla="*/ 30 h 101"/>
                <a:gd name="T88" fmla="*/ 49 w 66"/>
                <a:gd name="T89" fmla="*/ 25 h 101"/>
                <a:gd name="T90" fmla="*/ 53 w 66"/>
                <a:gd name="T91" fmla="*/ 18 h 101"/>
                <a:gd name="T92" fmla="*/ 57 w 66"/>
                <a:gd name="T93" fmla="*/ 12 h 101"/>
                <a:gd name="T94" fmla="*/ 60 w 66"/>
                <a:gd name="T95" fmla="*/ 6 h 101"/>
                <a:gd name="T96" fmla="*/ 63 w 66"/>
                <a:gd name="T97" fmla="*/ 0 h 101"/>
                <a:gd name="T98" fmla="*/ 65 w 66"/>
                <a:gd name="T99" fmla="*/ 8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101"/>
                <a:gd name="T152" fmla="*/ 66 w 66"/>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101">
                  <a:moveTo>
                    <a:pt x="65" y="8"/>
                  </a:moveTo>
                  <a:lnTo>
                    <a:pt x="62" y="12"/>
                  </a:lnTo>
                  <a:lnTo>
                    <a:pt x="60" y="16"/>
                  </a:lnTo>
                  <a:lnTo>
                    <a:pt x="57" y="21"/>
                  </a:lnTo>
                  <a:lnTo>
                    <a:pt x="54" y="25"/>
                  </a:lnTo>
                  <a:lnTo>
                    <a:pt x="52" y="29"/>
                  </a:lnTo>
                  <a:lnTo>
                    <a:pt x="49" y="34"/>
                  </a:lnTo>
                  <a:lnTo>
                    <a:pt x="46" y="38"/>
                  </a:lnTo>
                  <a:lnTo>
                    <a:pt x="43" y="42"/>
                  </a:lnTo>
                  <a:lnTo>
                    <a:pt x="40" y="46"/>
                  </a:lnTo>
                  <a:lnTo>
                    <a:pt x="38" y="51"/>
                  </a:lnTo>
                  <a:lnTo>
                    <a:pt x="36" y="55"/>
                  </a:lnTo>
                  <a:lnTo>
                    <a:pt x="33" y="59"/>
                  </a:lnTo>
                  <a:lnTo>
                    <a:pt x="30" y="63"/>
                  </a:lnTo>
                  <a:lnTo>
                    <a:pt x="27" y="68"/>
                  </a:lnTo>
                  <a:lnTo>
                    <a:pt x="26" y="72"/>
                  </a:lnTo>
                  <a:lnTo>
                    <a:pt x="23" y="76"/>
                  </a:lnTo>
                  <a:lnTo>
                    <a:pt x="20" y="79"/>
                  </a:lnTo>
                  <a:lnTo>
                    <a:pt x="17" y="82"/>
                  </a:lnTo>
                  <a:lnTo>
                    <a:pt x="16" y="85"/>
                  </a:lnTo>
                  <a:lnTo>
                    <a:pt x="13" y="88"/>
                  </a:lnTo>
                  <a:lnTo>
                    <a:pt x="11" y="92"/>
                  </a:lnTo>
                  <a:lnTo>
                    <a:pt x="8" y="94"/>
                  </a:lnTo>
                  <a:lnTo>
                    <a:pt x="6" y="97"/>
                  </a:lnTo>
                  <a:lnTo>
                    <a:pt x="4" y="100"/>
                  </a:lnTo>
                  <a:lnTo>
                    <a:pt x="3" y="98"/>
                  </a:lnTo>
                  <a:lnTo>
                    <a:pt x="3" y="97"/>
                  </a:lnTo>
                  <a:lnTo>
                    <a:pt x="2" y="95"/>
                  </a:lnTo>
                  <a:lnTo>
                    <a:pt x="2" y="94"/>
                  </a:lnTo>
                  <a:lnTo>
                    <a:pt x="2" y="92"/>
                  </a:lnTo>
                  <a:lnTo>
                    <a:pt x="1" y="90"/>
                  </a:lnTo>
                  <a:lnTo>
                    <a:pt x="0" y="89"/>
                  </a:lnTo>
                  <a:lnTo>
                    <a:pt x="5" y="84"/>
                  </a:lnTo>
                  <a:lnTo>
                    <a:pt x="10" y="79"/>
                  </a:lnTo>
                  <a:lnTo>
                    <a:pt x="15" y="74"/>
                  </a:lnTo>
                  <a:lnTo>
                    <a:pt x="19" y="69"/>
                  </a:lnTo>
                  <a:lnTo>
                    <a:pt x="23" y="63"/>
                  </a:lnTo>
                  <a:lnTo>
                    <a:pt x="27" y="58"/>
                  </a:lnTo>
                  <a:lnTo>
                    <a:pt x="31" y="53"/>
                  </a:lnTo>
                  <a:lnTo>
                    <a:pt x="35" y="47"/>
                  </a:lnTo>
                  <a:lnTo>
                    <a:pt x="38" y="42"/>
                  </a:lnTo>
                  <a:lnTo>
                    <a:pt x="42" y="36"/>
                  </a:lnTo>
                  <a:lnTo>
                    <a:pt x="46" y="30"/>
                  </a:lnTo>
                  <a:lnTo>
                    <a:pt x="49" y="25"/>
                  </a:lnTo>
                  <a:lnTo>
                    <a:pt x="53" y="18"/>
                  </a:lnTo>
                  <a:lnTo>
                    <a:pt x="57" y="12"/>
                  </a:lnTo>
                  <a:lnTo>
                    <a:pt x="60" y="6"/>
                  </a:lnTo>
                  <a:lnTo>
                    <a:pt x="63" y="0"/>
                  </a:lnTo>
                  <a:lnTo>
                    <a:pt x="65" y="8"/>
                  </a:lnTo>
                </a:path>
              </a:pathLst>
            </a:custGeom>
            <a:solidFill>
              <a:srgbClr val="E8E8E8"/>
            </a:solidFill>
            <a:ln w="9525">
              <a:noFill/>
              <a:miter lim="800000"/>
              <a:headEnd/>
              <a:tailEnd/>
            </a:ln>
          </p:spPr>
          <p:txBody>
            <a:bodyPr/>
            <a:lstStyle/>
            <a:p>
              <a:endParaRPr lang="en-US"/>
            </a:p>
          </p:txBody>
        </p:sp>
        <p:sp>
          <p:nvSpPr>
            <p:cNvPr id="5527754" name="Freeform 85"/>
            <p:cNvSpPr>
              <a:spLocks/>
            </p:cNvSpPr>
            <p:nvPr/>
          </p:nvSpPr>
          <p:spPr bwMode="auto">
            <a:xfrm>
              <a:off x="1203" y="3598"/>
              <a:ext cx="47" cy="52"/>
            </a:xfrm>
            <a:custGeom>
              <a:avLst/>
              <a:gdLst>
                <a:gd name="T0" fmla="*/ 45 w 47"/>
                <a:gd name="T1" fmla="*/ 27 h 52"/>
                <a:gd name="T2" fmla="*/ 43 w 47"/>
                <a:gd name="T3" fmla="*/ 30 h 52"/>
                <a:gd name="T4" fmla="*/ 41 w 47"/>
                <a:gd name="T5" fmla="*/ 35 h 52"/>
                <a:gd name="T6" fmla="*/ 38 w 47"/>
                <a:gd name="T7" fmla="*/ 38 h 52"/>
                <a:gd name="T8" fmla="*/ 35 w 47"/>
                <a:gd name="T9" fmla="*/ 42 h 52"/>
                <a:gd name="T10" fmla="*/ 32 w 47"/>
                <a:gd name="T11" fmla="*/ 46 h 52"/>
                <a:gd name="T12" fmla="*/ 28 w 47"/>
                <a:gd name="T13" fmla="*/ 48 h 52"/>
                <a:gd name="T14" fmla="*/ 24 w 47"/>
                <a:gd name="T15" fmla="*/ 50 h 52"/>
                <a:gd name="T16" fmla="*/ 19 w 47"/>
                <a:gd name="T17" fmla="*/ 51 h 52"/>
                <a:gd name="T18" fmla="*/ 17 w 47"/>
                <a:gd name="T19" fmla="*/ 51 h 52"/>
                <a:gd name="T20" fmla="*/ 14 w 47"/>
                <a:gd name="T21" fmla="*/ 50 h 52"/>
                <a:gd name="T22" fmla="*/ 12 w 47"/>
                <a:gd name="T23" fmla="*/ 49 h 52"/>
                <a:gd name="T24" fmla="*/ 9 w 47"/>
                <a:gd name="T25" fmla="*/ 48 h 52"/>
                <a:gd name="T26" fmla="*/ 6 w 47"/>
                <a:gd name="T27" fmla="*/ 47 h 52"/>
                <a:gd name="T28" fmla="*/ 4 w 47"/>
                <a:gd name="T29" fmla="*/ 47 h 52"/>
                <a:gd name="T30" fmla="*/ 2 w 47"/>
                <a:gd name="T31" fmla="*/ 46 h 52"/>
                <a:gd name="T32" fmla="*/ 0 w 47"/>
                <a:gd name="T33" fmla="*/ 44 h 52"/>
                <a:gd name="T34" fmla="*/ 4 w 47"/>
                <a:gd name="T35" fmla="*/ 43 h 52"/>
                <a:gd name="T36" fmla="*/ 7 w 47"/>
                <a:gd name="T37" fmla="*/ 41 h 52"/>
                <a:gd name="T38" fmla="*/ 10 w 47"/>
                <a:gd name="T39" fmla="*/ 39 h 52"/>
                <a:gd name="T40" fmla="*/ 12 w 47"/>
                <a:gd name="T41" fmla="*/ 38 h 52"/>
                <a:gd name="T42" fmla="*/ 15 w 47"/>
                <a:gd name="T43" fmla="*/ 36 h 52"/>
                <a:gd name="T44" fmla="*/ 18 w 47"/>
                <a:gd name="T45" fmla="*/ 33 h 52"/>
                <a:gd name="T46" fmla="*/ 19 w 47"/>
                <a:gd name="T47" fmla="*/ 30 h 52"/>
                <a:gd name="T48" fmla="*/ 21 w 47"/>
                <a:gd name="T49" fmla="*/ 27 h 52"/>
                <a:gd name="T50" fmla="*/ 23 w 47"/>
                <a:gd name="T51" fmla="*/ 24 h 52"/>
                <a:gd name="T52" fmla="*/ 25 w 47"/>
                <a:gd name="T53" fmla="*/ 21 h 52"/>
                <a:gd name="T54" fmla="*/ 27 w 47"/>
                <a:gd name="T55" fmla="*/ 17 h 52"/>
                <a:gd name="T56" fmla="*/ 27 w 47"/>
                <a:gd name="T57" fmla="*/ 14 h 52"/>
                <a:gd name="T58" fmla="*/ 28 w 47"/>
                <a:gd name="T59" fmla="*/ 10 h 52"/>
                <a:gd name="T60" fmla="*/ 29 w 47"/>
                <a:gd name="T61" fmla="*/ 7 h 52"/>
                <a:gd name="T62" fmla="*/ 30 w 47"/>
                <a:gd name="T63" fmla="*/ 4 h 52"/>
                <a:gd name="T64" fmla="*/ 31 w 47"/>
                <a:gd name="T65" fmla="*/ 0 h 52"/>
                <a:gd name="T66" fmla="*/ 34 w 47"/>
                <a:gd name="T67" fmla="*/ 3 h 52"/>
                <a:gd name="T68" fmla="*/ 37 w 47"/>
                <a:gd name="T69" fmla="*/ 5 h 52"/>
                <a:gd name="T70" fmla="*/ 40 w 47"/>
                <a:gd name="T71" fmla="*/ 9 h 52"/>
                <a:gd name="T72" fmla="*/ 42 w 47"/>
                <a:gd name="T73" fmla="*/ 12 h 52"/>
                <a:gd name="T74" fmla="*/ 44 w 47"/>
                <a:gd name="T75" fmla="*/ 15 h 52"/>
                <a:gd name="T76" fmla="*/ 46 w 47"/>
                <a:gd name="T77" fmla="*/ 19 h 52"/>
                <a:gd name="T78" fmla="*/ 46 w 47"/>
                <a:gd name="T79" fmla="*/ 22 h 52"/>
                <a:gd name="T80" fmla="*/ 45 w 47"/>
                <a:gd name="T81" fmla="*/ 27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52"/>
                <a:gd name="T125" fmla="*/ 47 w 47"/>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52">
                  <a:moveTo>
                    <a:pt x="45" y="27"/>
                  </a:moveTo>
                  <a:lnTo>
                    <a:pt x="43" y="30"/>
                  </a:lnTo>
                  <a:lnTo>
                    <a:pt x="41" y="35"/>
                  </a:lnTo>
                  <a:lnTo>
                    <a:pt x="38" y="38"/>
                  </a:lnTo>
                  <a:lnTo>
                    <a:pt x="35" y="42"/>
                  </a:lnTo>
                  <a:lnTo>
                    <a:pt x="32" y="46"/>
                  </a:lnTo>
                  <a:lnTo>
                    <a:pt x="28" y="48"/>
                  </a:lnTo>
                  <a:lnTo>
                    <a:pt x="24" y="50"/>
                  </a:lnTo>
                  <a:lnTo>
                    <a:pt x="19" y="51"/>
                  </a:lnTo>
                  <a:lnTo>
                    <a:pt x="17" y="51"/>
                  </a:lnTo>
                  <a:lnTo>
                    <a:pt x="14" y="50"/>
                  </a:lnTo>
                  <a:lnTo>
                    <a:pt x="12" y="49"/>
                  </a:lnTo>
                  <a:lnTo>
                    <a:pt x="9" y="48"/>
                  </a:lnTo>
                  <a:lnTo>
                    <a:pt x="6" y="47"/>
                  </a:lnTo>
                  <a:lnTo>
                    <a:pt x="4" y="47"/>
                  </a:lnTo>
                  <a:lnTo>
                    <a:pt x="2" y="46"/>
                  </a:lnTo>
                  <a:lnTo>
                    <a:pt x="0" y="44"/>
                  </a:lnTo>
                  <a:lnTo>
                    <a:pt x="4" y="43"/>
                  </a:lnTo>
                  <a:lnTo>
                    <a:pt x="7" y="41"/>
                  </a:lnTo>
                  <a:lnTo>
                    <a:pt x="10" y="39"/>
                  </a:lnTo>
                  <a:lnTo>
                    <a:pt x="12" y="38"/>
                  </a:lnTo>
                  <a:lnTo>
                    <a:pt x="15" y="36"/>
                  </a:lnTo>
                  <a:lnTo>
                    <a:pt x="18" y="33"/>
                  </a:lnTo>
                  <a:lnTo>
                    <a:pt x="19" y="30"/>
                  </a:lnTo>
                  <a:lnTo>
                    <a:pt x="21" y="27"/>
                  </a:lnTo>
                  <a:lnTo>
                    <a:pt x="23" y="24"/>
                  </a:lnTo>
                  <a:lnTo>
                    <a:pt x="25" y="21"/>
                  </a:lnTo>
                  <a:lnTo>
                    <a:pt x="27" y="17"/>
                  </a:lnTo>
                  <a:lnTo>
                    <a:pt x="27" y="14"/>
                  </a:lnTo>
                  <a:lnTo>
                    <a:pt x="28" y="10"/>
                  </a:lnTo>
                  <a:lnTo>
                    <a:pt x="29" y="7"/>
                  </a:lnTo>
                  <a:lnTo>
                    <a:pt x="30" y="4"/>
                  </a:lnTo>
                  <a:lnTo>
                    <a:pt x="31" y="0"/>
                  </a:lnTo>
                  <a:lnTo>
                    <a:pt x="34" y="3"/>
                  </a:lnTo>
                  <a:lnTo>
                    <a:pt x="37" y="5"/>
                  </a:lnTo>
                  <a:lnTo>
                    <a:pt x="40" y="9"/>
                  </a:lnTo>
                  <a:lnTo>
                    <a:pt x="42" y="12"/>
                  </a:lnTo>
                  <a:lnTo>
                    <a:pt x="44" y="15"/>
                  </a:lnTo>
                  <a:lnTo>
                    <a:pt x="46" y="19"/>
                  </a:lnTo>
                  <a:lnTo>
                    <a:pt x="46" y="22"/>
                  </a:lnTo>
                  <a:lnTo>
                    <a:pt x="45" y="27"/>
                  </a:lnTo>
                </a:path>
              </a:pathLst>
            </a:custGeom>
            <a:solidFill>
              <a:srgbClr val="CCCCCC"/>
            </a:solidFill>
            <a:ln w="9525">
              <a:noFill/>
              <a:miter lim="800000"/>
              <a:headEnd/>
              <a:tailEnd/>
            </a:ln>
          </p:spPr>
          <p:txBody>
            <a:bodyPr/>
            <a:lstStyle/>
            <a:p>
              <a:endParaRPr lang="en-US"/>
            </a:p>
          </p:txBody>
        </p:sp>
        <p:sp>
          <p:nvSpPr>
            <p:cNvPr id="5527755" name="Freeform 86"/>
            <p:cNvSpPr>
              <a:spLocks/>
            </p:cNvSpPr>
            <p:nvPr/>
          </p:nvSpPr>
          <p:spPr bwMode="auto">
            <a:xfrm>
              <a:off x="1129" y="3627"/>
              <a:ext cx="46" cy="82"/>
            </a:xfrm>
            <a:custGeom>
              <a:avLst/>
              <a:gdLst>
                <a:gd name="T0" fmla="*/ 19 w 46"/>
                <a:gd name="T1" fmla="*/ 9 h 82"/>
                <a:gd name="T2" fmla="*/ 22 w 46"/>
                <a:gd name="T3" fmla="*/ 12 h 82"/>
                <a:gd name="T4" fmla="*/ 26 w 46"/>
                <a:gd name="T5" fmla="*/ 12 h 82"/>
                <a:gd name="T6" fmla="*/ 30 w 46"/>
                <a:gd name="T7" fmla="*/ 12 h 82"/>
                <a:gd name="T8" fmla="*/ 34 w 46"/>
                <a:gd name="T9" fmla="*/ 11 h 82"/>
                <a:gd name="T10" fmla="*/ 37 w 46"/>
                <a:gd name="T11" fmla="*/ 9 h 82"/>
                <a:gd name="T12" fmla="*/ 40 w 46"/>
                <a:gd name="T13" fmla="*/ 10 h 82"/>
                <a:gd name="T14" fmla="*/ 42 w 46"/>
                <a:gd name="T15" fmla="*/ 11 h 82"/>
                <a:gd name="T16" fmla="*/ 44 w 46"/>
                <a:gd name="T17" fmla="*/ 16 h 82"/>
                <a:gd name="T18" fmla="*/ 45 w 46"/>
                <a:gd name="T19" fmla="*/ 20 h 82"/>
                <a:gd name="T20" fmla="*/ 45 w 46"/>
                <a:gd name="T21" fmla="*/ 24 h 82"/>
                <a:gd name="T22" fmla="*/ 45 w 46"/>
                <a:gd name="T23" fmla="*/ 28 h 82"/>
                <a:gd name="T24" fmla="*/ 45 w 46"/>
                <a:gd name="T25" fmla="*/ 33 h 82"/>
                <a:gd name="T26" fmla="*/ 45 w 46"/>
                <a:gd name="T27" fmla="*/ 36 h 82"/>
                <a:gd name="T28" fmla="*/ 45 w 46"/>
                <a:gd name="T29" fmla="*/ 40 h 82"/>
                <a:gd name="T30" fmla="*/ 45 w 46"/>
                <a:gd name="T31" fmla="*/ 44 h 82"/>
                <a:gd name="T32" fmla="*/ 44 w 46"/>
                <a:gd name="T33" fmla="*/ 48 h 82"/>
                <a:gd name="T34" fmla="*/ 44 w 46"/>
                <a:gd name="T35" fmla="*/ 52 h 82"/>
                <a:gd name="T36" fmla="*/ 44 w 46"/>
                <a:gd name="T37" fmla="*/ 56 h 82"/>
                <a:gd name="T38" fmla="*/ 43 w 46"/>
                <a:gd name="T39" fmla="*/ 60 h 82"/>
                <a:gd name="T40" fmla="*/ 43 w 46"/>
                <a:gd name="T41" fmla="*/ 63 h 82"/>
                <a:gd name="T42" fmla="*/ 43 w 46"/>
                <a:gd name="T43" fmla="*/ 68 h 82"/>
                <a:gd name="T44" fmla="*/ 42 w 46"/>
                <a:gd name="T45" fmla="*/ 72 h 82"/>
                <a:gd name="T46" fmla="*/ 42 w 46"/>
                <a:gd name="T47" fmla="*/ 75 h 82"/>
                <a:gd name="T48" fmla="*/ 42 w 46"/>
                <a:gd name="T49" fmla="*/ 79 h 82"/>
                <a:gd name="T50" fmla="*/ 35 w 46"/>
                <a:gd name="T51" fmla="*/ 81 h 82"/>
                <a:gd name="T52" fmla="*/ 32 w 46"/>
                <a:gd name="T53" fmla="*/ 80 h 82"/>
                <a:gd name="T54" fmla="*/ 26 w 46"/>
                <a:gd name="T55" fmla="*/ 79 h 82"/>
                <a:gd name="T56" fmla="*/ 23 w 46"/>
                <a:gd name="T57" fmla="*/ 78 h 82"/>
                <a:gd name="T58" fmla="*/ 19 w 46"/>
                <a:gd name="T59" fmla="*/ 78 h 82"/>
                <a:gd name="T60" fmla="*/ 14 w 46"/>
                <a:gd name="T61" fmla="*/ 77 h 82"/>
                <a:gd name="T62" fmla="*/ 10 w 46"/>
                <a:gd name="T63" fmla="*/ 76 h 82"/>
                <a:gd name="T64" fmla="*/ 5 w 46"/>
                <a:gd name="T65" fmla="*/ 75 h 82"/>
                <a:gd name="T66" fmla="*/ 2 w 46"/>
                <a:gd name="T67" fmla="*/ 74 h 82"/>
                <a:gd name="T68" fmla="*/ 1 w 46"/>
                <a:gd name="T69" fmla="*/ 69 h 82"/>
                <a:gd name="T70" fmla="*/ 1 w 46"/>
                <a:gd name="T71" fmla="*/ 64 h 82"/>
                <a:gd name="T72" fmla="*/ 0 w 46"/>
                <a:gd name="T73" fmla="*/ 60 h 82"/>
                <a:gd name="T74" fmla="*/ 0 w 46"/>
                <a:gd name="T75" fmla="*/ 55 h 82"/>
                <a:gd name="T76" fmla="*/ 0 w 46"/>
                <a:gd name="T77" fmla="*/ 50 h 82"/>
                <a:gd name="T78" fmla="*/ 0 w 46"/>
                <a:gd name="T79" fmla="*/ 46 h 82"/>
                <a:gd name="T80" fmla="*/ 1 w 46"/>
                <a:gd name="T81" fmla="*/ 41 h 82"/>
                <a:gd name="T82" fmla="*/ 1 w 46"/>
                <a:gd name="T83" fmla="*/ 36 h 82"/>
                <a:gd name="T84" fmla="*/ 1 w 46"/>
                <a:gd name="T85" fmla="*/ 33 h 82"/>
                <a:gd name="T86" fmla="*/ 1 w 46"/>
                <a:gd name="T87" fmla="*/ 28 h 82"/>
                <a:gd name="T88" fmla="*/ 1 w 46"/>
                <a:gd name="T89" fmla="*/ 23 h 82"/>
                <a:gd name="T90" fmla="*/ 2 w 46"/>
                <a:gd name="T91" fmla="*/ 19 h 82"/>
                <a:gd name="T92" fmla="*/ 2 w 46"/>
                <a:gd name="T93" fmla="*/ 14 h 82"/>
                <a:gd name="T94" fmla="*/ 1 w 46"/>
                <a:gd name="T95" fmla="*/ 9 h 82"/>
                <a:gd name="T96" fmla="*/ 1 w 46"/>
                <a:gd name="T97" fmla="*/ 5 h 82"/>
                <a:gd name="T98" fmla="*/ 1 w 46"/>
                <a:gd name="T99" fmla="*/ 0 h 82"/>
                <a:gd name="T100" fmla="*/ 4 w 46"/>
                <a:gd name="T101" fmla="*/ 2 h 82"/>
                <a:gd name="T102" fmla="*/ 6 w 46"/>
                <a:gd name="T103" fmla="*/ 3 h 82"/>
                <a:gd name="T104" fmla="*/ 9 w 46"/>
                <a:gd name="T105" fmla="*/ 3 h 82"/>
                <a:gd name="T106" fmla="*/ 11 w 46"/>
                <a:gd name="T107" fmla="*/ 2 h 82"/>
                <a:gd name="T108" fmla="*/ 14 w 46"/>
                <a:gd name="T109" fmla="*/ 2 h 82"/>
                <a:gd name="T110" fmla="*/ 17 w 46"/>
                <a:gd name="T111" fmla="*/ 3 h 82"/>
                <a:gd name="T112" fmla="*/ 18 w 46"/>
                <a:gd name="T113" fmla="*/ 5 h 82"/>
                <a:gd name="T114" fmla="*/ 19 w 46"/>
                <a:gd name="T115" fmla="*/ 9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
                <a:gd name="T175" fmla="*/ 0 h 82"/>
                <a:gd name="T176" fmla="*/ 46 w 46"/>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 h="82">
                  <a:moveTo>
                    <a:pt x="19" y="9"/>
                  </a:moveTo>
                  <a:lnTo>
                    <a:pt x="22" y="12"/>
                  </a:lnTo>
                  <a:lnTo>
                    <a:pt x="26" y="12"/>
                  </a:lnTo>
                  <a:lnTo>
                    <a:pt x="30" y="12"/>
                  </a:lnTo>
                  <a:lnTo>
                    <a:pt x="34" y="11"/>
                  </a:lnTo>
                  <a:lnTo>
                    <a:pt x="37" y="9"/>
                  </a:lnTo>
                  <a:lnTo>
                    <a:pt x="40" y="10"/>
                  </a:lnTo>
                  <a:lnTo>
                    <a:pt x="42" y="11"/>
                  </a:lnTo>
                  <a:lnTo>
                    <a:pt x="44" y="16"/>
                  </a:lnTo>
                  <a:lnTo>
                    <a:pt x="45" y="20"/>
                  </a:lnTo>
                  <a:lnTo>
                    <a:pt x="45" y="24"/>
                  </a:lnTo>
                  <a:lnTo>
                    <a:pt x="45" y="28"/>
                  </a:lnTo>
                  <a:lnTo>
                    <a:pt x="45" y="33"/>
                  </a:lnTo>
                  <a:lnTo>
                    <a:pt x="45" y="36"/>
                  </a:lnTo>
                  <a:lnTo>
                    <a:pt x="45" y="40"/>
                  </a:lnTo>
                  <a:lnTo>
                    <a:pt x="45" y="44"/>
                  </a:lnTo>
                  <a:lnTo>
                    <a:pt x="44" y="48"/>
                  </a:lnTo>
                  <a:lnTo>
                    <a:pt x="44" y="52"/>
                  </a:lnTo>
                  <a:lnTo>
                    <a:pt x="44" y="56"/>
                  </a:lnTo>
                  <a:lnTo>
                    <a:pt x="43" y="60"/>
                  </a:lnTo>
                  <a:lnTo>
                    <a:pt x="43" y="63"/>
                  </a:lnTo>
                  <a:lnTo>
                    <a:pt x="43" y="68"/>
                  </a:lnTo>
                  <a:lnTo>
                    <a:pt x="42" y="72"/>
                  </a:lnTo>
                  <a:lnTo>
                    <a:pt x="42" y="75"/>
                  </a:lnTo>
                  <a:lnTo>
                    <a:pt x="42" y="79"/>
                  </a:lnTo>
                  <a:lnTo>
                    <a:pt x="35" y="81"/>
                  </a:lnTo>
                  <a:lnTo>
                    <a:pt x="32" y="80"/>
                  </a:lnTo>
                  <a:lnTo>
                    <a:pt x="26" y="79"/>
                  </a:lnTo>
                  <a:lnTo>
                    <a:pt x="23" y="78"/>
                  </a:lnTo>
                  <a:lnTo>
                    <a:pt x="19" y="78"/>
                  </a:lnTo>
                  <a:lnTo>
                    <a:pt x="14" y="77"/>
                  </a:lnTo>
                  <a:lnTo>
                    <a:pt x="10" y="76"/>
                  </a:lnTo>
                  <a:lnTo>
                    <a:pt x="5" y="75"/>
                  </a:lnTo>
                  <a:lnTo>
                    <a:pt x="2" y="74"/>
                  </a:lnTo>
                  <a:lnTo>
                    <a:pt x="1" y="69"/>
                  </a:lnTo>
                  <a:lnTo>
                    <a:pt x="1" y="64"/>
                  </a:lnTo>
                  <a:lnTo>
                    <a:pt x="0" y="60"/>
                  </a:lnTo>
                  <a:lnTo>
                    <a:pt x="0" y="55"/>
                  </a:lnTo>
                  <a:lnTo>
                    <a:pt x="0" y="50"/>
                  </a:lnTo>
                  <a:lnTo>
                    <a:pt x="0" y="46"/>
                  </a:lnTo>
                  <a:lnTo>
                    <a:pt x="1" y="41"/>
                  </a:lnTo>
                  <a:lnTo>
                    <a:pt x="1" y="36"/>
                  </a:lnTo>
                  <a:lnTo>
                    <a:pt x="1" y="33"/>
                  </a:lnTo>
                  <a:lnTo>
                    <a:pt x="1" y="28"/>
                  </a:lnTo>
                  <a:lnTo>
                    <a:pt x="1" y="23"/>
                  </a:lnTo>
                  <a:lnTo>
                    <a:pt x="2" y="19"/>
                  </a:lnTo>
                  <a:lnTo>
                    <a:pt x="2" y="14"/>
                  </a:lnTo>
                  <a:lnTo>
                    <a:pt x="1" y="9"/>
                  </a:lnTo>
                  <a:lnTo>
                    <a:pt x="1" y="5"/>
                  </a:lnTo>
                  <a:lnTo>
                    <a:pt x="1" y="0"/>
                  </a:lnTo>
                  <a:lnTo>
                    <a:pt x="4" y="2"/>
                  </a:lnTo>
                  <a:lnTo>
                    <a:pt x="6" y="3"/>
                  </a:lnTo>
                  <a:lnTo>
                    <a:pt x="9" y="3"/>
                  </a:lnTo>
                  <a:lnTo>
                    <a:pt x="11" y="2"/>
                  </a:lnTo>
                  <a:lnTo>
                    <a:pt x="14" y="2"/>
                  </a:lnTo>
                  <a:lnTo>
                    <a:pt x="17" y="3"/>
                  </a:lnTo>
                  <a:lnTo>
                    <a:pt x="18" y="5"/>
                  </a:lnTo>
                  <a:lnTo>
                    <a:pt x="19" y="9"/>
                  </a:lnTo>
                </a:path>
              </a:pathLst>
            </a:custGeom>
            <a:solidFill>
              <a:srgbClr val="FFFFFF"/>
            </a:solidFill>
            <a:ln w="9525">
              <a:noFill/>
              <a:miter lim="800000"/>
              <a:headEnd/>
              <a:tailEnd/>
            </a:ln>
          </p:spPr>
          <p:txBody>
            <a:bodyPr/>
            <a:lstStyle/>
            <a:p>
              <a:endParaRPr lang="en-US"/>
            </a:p>
          </p:txBody>
        </p:sp>
        <p:sp>
          <p:nvSpPr>
            <p:cNvPr id="5527756" name="Freeform 87"/>
            <p:cNvSpPr>
              <a:spLocks/>
            </p:cNvSpPr>
            <p:nvPr/>
          </p:nvSpPr>
          <p:spPr bwMode="auto">
            <a:xfrm>
              <a:off x="985" y="3628"/>
              <a:ext cx="17" cy="44"/>
            </a:xfrm>
            <a:custGeom>
              <a:avLst/>
              <a:gdLst>
                <a:gd name="T0" fmla="*/ 16 w 17"/>
                <a:gd name="T1" fmla="*/ 39 h 44"/>
                <a:gd name="T2" fmla="*/ 16 w 17"/>
                <a:gd name="T3" fmla="*/ 39 h 44"/>
                <a:gd name="T4" fmla="*/ 12 w 17"/>
                <a:gd name="T5" fmla="*/ 39 h 44"/>
                <a:gd name="T6" fmla="*/ 12 w 17"/>
                <a:gd name="T7" fmla="*/ 40 h 44"/>
                <a:gd name="T8" fmla="*/ 9 w 17"/>
                <a:gd name="T9" fmla="*/ 41 h 44"/>
                <a:gd name="T10" fmla="*/ 9 w 17"/>
                <a:gd name="T11" fmla="*/ 43 h 44"/>
                <a:gd name="T12" fmla="*/ 9 w 17"/>
                <a:gd name="T13" fmla="*/ 40 h 44"/>
                <a:gd name="T14" fmla="*/ 9 w 17"/>
                <a:gd name="T15" fmla="*/ 38 h 44"/>
                <a:gd name="T16" fmla="*/ 9 w 17"/>
                <a:gd name="T17" fmla="*/ 35 h 44"/>
                <a:gd name="T18" fmla="*/ 9 w 17"/>
                <a:gd name="T19" fmla="*/ 32 h 44"/>
                <a:gd name="T20" fmla="*/ 9 w 17"/>
                <a:gd name="T21" fmla="*/ 30 h 44"/>
                <a:gd name="T22" fmla="*/ 9 w 17"/>
                <a:gd name="T23" fmla="*/ 27 h 44"/>
                <a:gd name="T24" fmla="*/ 9 w 17"/>
                <a:gd name="T25" fmla="*/ 25 h 44"/>
                <a:gd name="T26" fmla="*/ 9 w 17"/>
                <a:gd name="T27" fmla="*/ 22 h 44"/>
                <a:gd name="T28" fmla="*/ 6 w 17"/>
                <a:gd name="T29" fmla="*/ 19 h 44"/>
                <a:gd name="T30" fmla="*/ 6 w 17"/>
                <a:gd name="T31" fmla="*/ 17 h 44"/>
                <a:gd name="T32" fmla="*/ 6 w 17"/>
                <a:gd name="T33" fmla="*/ 14 h 44"/>
                <a:gd name="T34" fmla="*/ 3 w 17"/>
                <a:gd name="T35" fmla="*/ 11 h 44"/>
                <a:gd name="T36" fmla="*/ 3 w 17"/>
                <a:gd name="T37" fmla="*/ 9 h 44"/>
                <a:gd name="T38" fmla="*/ 3 w 17"/>
                <a:gd name="T39" fmla="*/ 6 h 44"/>
                <a:gd name="T40" fmla="*/ 0 w 17"/>
                <a:gd name="T41" fmla="*/ 4 h 44"/>
                <a:gd name="T42" fmla="*/ 0 w 17"/>
                <a:gd name="T43" fmla="*/ 2 h 44"/>
                <a:gd name="T44" fmla="*/ 0 w 17"/>
                <a:gd name="T45" fmla="*/ 1 h 44"/>
                <a:gd name="T46" fmla="*/ 0 w 17"/>
                <a:gd name="T47" fmla="*/ 1 h 44"/>
                <a:gd name="T48" fmla="*/ 3 w 17"/>
                <a:gd name="T49" fmla="*/ 1 h 44"/>
                <a:gd name="T50" fmla="*/ 3 w 17"/>
                <a:gd name="T51" fmla="*/ 1 h 44"/>
                <a:gd name="T52" fmla="*/ 6 w 17"/>
                <a:gd name="T53" fmla="*/ 1 h 44"/>
                <a:gd name="T54" fmla="*/ 6 w 17"/>
                <a:gd name="T55" fmla="*/ 1 h 44"/>
                <a:gd name="T56" fmla="*/ 9 w 17"/>
                <a:gd name="T57" fmla="*/ 1 h 44"/>
                <a:gd name="T58" fmla="*/ 9 w 17"/>
                <a:gd name="T59" fmla="*/ 0 h 44"/>
                <a:gd name="T60" fmla="*/ 16 w 17"/>
                <a:gd name="T61" fmla="*/ 39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44"/>
                <a:gd name="T95" fmla="*/ 17 w 17"/>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44">
                  <a:moveTo>
                    <a:pt x="16" y="39"/>
                  </a:moveTo>
                  <a:lnTo>
                    <a:pt x="16" y="39"/>
                  </a:lnTo>
                  <a:lnTo>
                    <a:pt x="12" y="39"/>
                  </a:lnTo>
                  <a:lnTo>
                    <a:pt x="12" y="40"/>
                  </a:lnTo>
                  <a:lnTo>
                    <a:pt x="9" y="41"/>
                  </a:lnTo>
                  <a:lnTo>
                    <a:pt x="9" y="43"/>
                  </a:lnTo>
                  <a:lnTo>
                    <a:pt x="9" y="40"/>
                  </a:lnTo>
                  <a:lnTo>
                    <a:pt x="9" y="38"/>
                  </a:lnTo>
                  <a:lnTo>
                    <a:pt x="9" y="35"/>
                  </a:lnTo>
                  <a:lnTo>
                    <a:pt x="9" y="32"/>
                  </a:lnTo>
                  <a:lnTo>
                    <a:pt x="9" y="30"/>
                  </a:lnTo>
                  <a:lnTo>
                    <a:pt x="9" y="27"/>
                  </a:lnTo>
                  <a:lnTo>
                    <a:pt x="9" y="25"/>
                  </a:lnTo>
                  <a:lnTo>
                    <a:pt x="9" y="22"/>
                  </a:lnTo>
                  <a:lnTo>
                    <a:pt x="6" y="19"/>
                  </a:lnTo>
                  <a:lnTo>
                    <a:pt x="6" y="17"/>
                  </a:lnTo>
                  <a:lnTo>
                    <a:pt x="6" y="14"/>
                  </a:lnTo>
                  <a:lnTo>
                    <a:pt x="3" y="11"/>
                  </a:lnTo>
                  <a:lnTo>
                    <a:pt x="3" y="9"/>
                  </a:lnTo>
                  <a:lnTo>
                    <a:pt x="3" y="6"/>
                  </a:lnTo>
                  <a:lnTo>
                    <a:pt x="0" y="4"/>
                  </a:lnTo>
                  <a:lnTo>
                    <a:pt x="0" y="2"/>
                  </a:lnTo>
                  <a:lnTo>
                    <a:pt x="0" y="1"/>
                  </a:lnTo>
                  <a:lnTo>
                    <a:pt x="3" y="1"/>
                  </a:lnTo>
                  <a:lnTo>
                    <a:pt x="6" y="1"/>
                  </a:lnTo>
                  <a:lnTo>
                    <a:pt x="9" y="1"/>
                  </a:lnTo>
                  <a:lnTo>
                    <a:pt x="9" y="0"/>
                  </a:lnTo>
                  <a:lnTo>
                    <a:pt x="16" y="39"/>
                  </a:lnTo>
                </a:path>
              </a:pathLst>
            </a:custGeom>
            <a:solidFill>
              <a:srgbClr val="DBDBDB"/>
            </a:solidFill>
            <a:ln w="9525">
              <a:noFill/>
              <a:miter lim="800000"/>
              <a:headEnd/>
              <a:tailEnd/>
            </a:ln>
          </p:spPr>
          <p:txBody>
            <a:bodyPr/>
            <a:lstStyle/>
            <a:p>
              <a:endParaRPr lang="en-US"/>
            </a:p>
          </p:txBody>
        </p:sp>
        <p:sp>
          <p:nvSpPr>
            <p:cNvPr id="5527757" name="Freeform 88"/>
            <p:cNvSpPr>
              <a:spLocks/>
            </p:cNvSpPr>
            <p:nvPr/>
          </p:nvSpPr>
          <p:spPr bwMode="auto">
            <a:xfrm>
              <a:off x="1259" y="3645"/>
              <a:ext cx="52" cy="60"/>
            </a:xfrm>
            <a:custGeom>
              <a:avLst/>
              <a:gdLst>
                <a:gd name="T0" fmla="*/ 49 w 52"/>
                <a:gd name="T1" fmla="*/ 12 h 60"/>
                <a:gd name="T2" fmla="*/ 45 w 52"/>
                <a:gd name="T3" fmla="*/ 18 h 60"/>
                <a:gd name="T4" fmla="*/ 40 w 52"/>
                <a:gd name="T5" fmla="*/ 25 h 60"/>
                <a:gd name="T6" fmla="*/ 36 w 52"/>
                <a:gd name="T7" fmla="*/ 31 h 60"/>
                <a:gd name="T8" fmla="*/ 31 w 52"/>
                <a:gd name="T9" fmla="*/ 37 h 60"/>
                <a:gd name="T10" fmla="*/ 26 w 52"/>
                <a:gd name="T11" fmla="*/ 43 h 60"/>
                <a:gd name="T12" fmla="*/ 21 w 52"/>
                <a:gd name="T13" fmla="*/ 49 h 60"/>
                <a:gd name="T14" fmla="*/ 15 w 52"/>
                <a:gd name="T15" fmla="*/ 55 h 60"/>
                <a:gd name="T16" fmla="*/ 11 w 52"/>
                <a:gd name="T17" fmla="*/ 57 h 60"/>
                <a:gd name="T18" fmla="*/ 7 w 52"/>
                <a:gd name="T19" fmla="*/ 55 h 60"/>
                <a:gd name="T20" fmla="*/ 4 w 52"/>
                <a:gd name="T21" fmla="*/ 54 h 60"/>
                <a:gd name="T22" fmla="*/ 1 w 52"/>
                <a:gd name="T23" fmla="*/ 52 h 60"/>
                <a:gd name="T24" fmla="*/ 1 w 52"/>
                <a:gd name="T25" fmla="*/ 47 h 60"/>
                <a:gd name="T26" fmla="*/ 4 w 52"/>
                <a:gd name="T27" fmla="*/ 43 h 60"/>
                <a:gd name="T28" fmla="*/ 9 w 52"/>
                <a:gd name="T29" fmla="*/ 38 h 60"/>
                <a:gd name="T30" fmla="*/ 13 w 52"/>
                <a:gd name="T31" fmla="*/ 34 h 60"/>
                <a:gd name="T32" fmla="*/ 16 w 52"/>
                <a:gd name="T33" fmla="*/ 32 h 60"/>
                <a:gd name="T34" fmla="*/ 19 w 52"/>
                <a:gd name="T35" fmla="*/ 33 h 60"/>
                <a:gd name="T36" fmla="*/ 22 w 52"/>
                <a:gd name="T37" fmla="*/ 34 h 60"/>
                <a:gd name="T38" fmla="*/ 26 w 52"/>
                <a:gd name="T39" fmla="*/ 34 h 60"/>
                <a:gd name="T40" fmla="*/ 29 w 52"/>
                <a:gd name="T41" fmla="*/ 34 h 60"/>
                <a:gd name="T42" fmla="*/ 31 w 52"/>
                <a:gd name="T43" fmla="*/ 33 h 60"/>
                <a:gd name="T44" fmla="*/ 33 w 52"/>
                <a:gd name="T45" fmla="*/ 31 h 60"/>
                <a:gd name="T46" fmla="*/ 35 w 52"/>
                <a:gd name="T47" fmla="*/ 29 h 60"/>
                <a:gd name="T48" fmla="*/ 35 w 52"/>
                <a:gd name="T49" fmla="*/ 25 h 60"/>
                <a:gd name="T50" fmla="*/ 33 w 52"/>
                <a:gd name="T51" fmla="*/ 23 h 60"/>
                <a:gd name="T52" fmla="*/ 31 w 52"/>
                <a:gd name="T53" fmla="*/ 19 h 60"/>
                <a:gd name="T54" fmla="*/ 29 w 52"/>
                <a:gd name="T55" fmla="*/ 16 h 60"/>
                <a:gd name="T56" fmla="*/ 29 w 52"/>
                <a:gd name="T57" fmla="*/ 14 h 60"/>
                <a:gd name="T58" fmla="*/ 31 w 52"/>
                <a:gd name="T59" fmla="*/ 9 h 60"/>
                <a:gd name="T60" fmla="*/ 35 w 52"/>
                <a:gd name="T61" fmla="*/ 6 h 60"/>
                <a:gd name="T62" fmla="*/ 38 w 52"/>
                <a:gd name="T63" fmla="*/ 2 h 60"/>
                <a:gd name="T64" fmla="*/ 51 w 52"/>
                <a:gd name="T65" fmla="*/ 8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0"/>
                <a:gd name="T101" fmla="*/ 52 w 52"/>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0">
                  <a:moveTo>
                    <a:pt x="51" y="8"/>
                  </a:moveTo>
                  <a:lnTo>
                    <a:pt x="49" y="12"/>
                  </a:lnTo>
                  <a:lnTo>
                    <a:pt x="47" y="15"/>
                  </a:lnTo>
                  <a:lnTo>
                    <a:pt x="45" y="18"/>
                  </a:lnTo>
                  <a:lnTo>
                    <a:pt x="43" y="21"/>
                  </a:lnTo>
                  <a:lnTo>
                    <a:pt x="40" y="25"/>
                  </a:lnTo>
                  <a:lnTo>
                    <a:pt x="38" y="27"/>
                  </a:lnTo>
                  <a:lnTo>
                    <a:pt x="36" y="31"/>
                  </a:lnTo>
                  <a:lnTo>
                    <a:pt x="34" y="34"/>
                  </a:lnTo>
                  <a:lnTo>
                    <a:pt x="31" y="37"/>
                  </a:lnTo>
                  <a:lnTo>
                    <a:pt x="29" y="40"/>
                  </a:lnTo>
                  <a:lnTo>
                    <a:pt x="26" y="43"/>
                  </a:lnTo>
                  <a:lnTo>
                    <a:pt x="23" y="46"/>
                  </a:lnTo>
                  <a:lnTo>
                    <a:pt x="21" y="49"/>
                  </a:lnTo>
                  <a:lnTo>
                    <a:pt x="18" y="53"/>
                  </a:lnTo>
                  <a:lnTo>
                    <a:pt x="15" y="55"/>
                  </a:lnTo>
                  <a:lnTo>
                    <a:pt x="13" y="59"/>
                  </a:lnTo>
                  <a:lnTo>
                    <a:pt x="11" y="57"/>
                  </a:lnTo>
                  <a:lnTo>
                    <a:pt x="9" y="56"/>
                  </a:lnTo>
                  <a:lnTo>
                    <a:pt x="7" y="55"/>
                  </a:lnTo>
                  <a:lnTo>
                    <a:pt x="5" y="54"/>
                  </a:lnTo>
                  <a:lnTo>
                    <a:pt x="4" y="54"/>
                  </a:lnTo>
                  <a:lnTo>
                    <a:pt x="3" y="53"/>
                  </a:lnTo>
                  <a:lnTo>
                    <a:pt x="1" y="52"/>
                  </a:lnTo>
                  <a:lnTo>
                    <a:pt x="0" y="50"/>
                  </a:lnTo>
                  <a:lnTo>
                    <a:pt x="1" y="47"/>
                  </a:lnTo>
                  <a:lnTo>
                    <a:pt x="3" y="45"/>
                  </a:lnTo>
                  <a:lnTo>
                    <a:pt x="4" y="43"/>
                  </a:lnTo>
                  <a:lnTo>
                    <a:pt x="6" y="41"/>
                  </a:lnTo>
                  <a:lnTo>
                    <a:pt x="9" y="38"/>
                  </a:lnTo>
                  <a:lnTo>
                    <a:pt x="11" y="36"/>
                  </a:lnTo>
                  <a:lnTo>
                    <a:pt x="13" y="34"/>
                  </a:lnTo>
                  <a:lnTo>
                    <a:pt x="14" y="32"/>
                  </a:lnTo>
                  <a:lnTo>
                    <a:pt x="16" y="32"/>
                  </a:lnTo>
                  <a:lnTo>
                    <a:pt x="17" y="32"/>
                  </a:lnTo>
                  <a:lnTo>
                    <a:pt x="19" y="33"/>
                  </a:lnTo>
                  <a:lnTo>
                    <a:pt x="21" y="33"/>
                  </a:lnTo>
                  <a:lnTo>
                    <a:pt x="22" y="34"/>
                  </a:lnTo>
                  <a:lnTo>
                    <a:pt x="24" y="34"/>
                  </a:lnTo>
                  <a:lnTo>
                    <a:pt x="26" y="34"/>
                  </a:lnTo>
                  <a:lnTo>
                    <a:pt x="28" y="34"/>
                  </a:lnTo>
                  <a:lnTo>
                    <a:pt x="29" y="34"/>
                  </a:lnTo>
                  <a:lnTo>
                    <a:pt x="30" y="34"/>
                  </a:lnTo>
                  <a:lnTo>
                    <a:pt x="31" y="33"/>
                  </a:lnTo>
                  <a:lnTo>
                    <a:pt x="32" y="32"/>
                  </a:lnTo>
                  <a:lnTo>
                    <a:pt x="33" y="31"/>
                  </a:lnTo>
                  <a:lnTo>
                    <a:pt x="34" y="30"/>
                  </a:lnTo>
                  <a:lnTo>
                    <a:pt x="35" y="29"/>
                  </a:lnTo>
                  <a:lnTo>
                    <a:pt x="35" y="27"/>
                  </a:lnTo>
                  <a:lnTo>
                    <a:pt x="35" y="25"/>
                  </a:lnTo>
                  <a:lnTo>
                    <a:pt x="34" y="25"/>
                  </a:lnTo>
                  <a:lnTo>
                    <a:pt x="33" y="23"/>
                  </a:lnTo>
                  <a:lnTo>
                    <a:pt x="32" y="21"/>
                  </a:lnTo>
                  <a:lnTo>
                    <a:pt x="31" y="19"/>
                  </a:lnTo>
                  <a:lnTo>
                    <a:pt x="30" y="17"/>
                  </a:lnTo>
                  <a:lnTo>
                    <a:pt x="29" y="16"/>
                  </a:lnTo>
                  <a:lnTo>
                    <a:pt x="27" y="15"/>
                  </a:lnTo>
                  <a:lnTo>
                    <a:pt x="29" y="14"/>
                  </a:lnTo>
                  <a:lnTo>
                    <a:pt x="30" y="11"/>
                  </a:lnTo>
                  <a:lnTo>
                    <a:pt x="31" y="9"/>
                  </a:lnTo>
                  <a:lnTo>
                    <a:pt x="33" y="8"/>
                  </a:lnTo>
                  <a:lnTo>
                    <a:pt x="35" y="6"/>
                  </a:lnTo>
                  <a:lnTo>
                    <a:pt x="36" y="4"/>
                  </a:lnTo>
                  <a:lnTo>
                    <a:pt x="38" y="2"/>
                  </a:lnTo>
                  <a:lnTo>
                    <a:pt x="38" y="0"/>
                  </a:lnTo>
                  <a:lnTo>
                    <a:pt x="51" y="8"/>
                  </a:lnTo>
                </a:path>
              </a:pathLst>
            </a:custGeom>
            <a:solidFill>
              <a:srgbClr val="B5B5B5"/>
            </a:solidFill>
            <a:ln w="9525">
              <a:noFill/>
              <a:miter lim="800000"/>
              <a:headEnd/>
              <a:tailEnd/>
            </a:ln>
          </p:spPr>
          <p:txBody>
            <a:bodyPr/>
            <a:lstStyle/>
            <a:p>
              <a:endParaRPr lang="en-US"/>
            </a:p>
          </p:txBody>
        </p:sp>
        <p:sp>
          <p:nvSpPr>
            <p:cNvPr id="5527758" name="Freeform 89"/>
            <p:cNvSpPr>
              <a:spLocks/>
            </p:cNvSpPr>
            <p:nvPr/>
          </p:nvSpPr>
          <p:spPr bwMode="auto">
            <a:xfrm>
              <a:off x="1259" y="3647"/>
              <a:ext cx="30" cy="27"/>
            </a:xfrm>
            <a:custGeom>
              <a:avLst/>
              <a:gdLst>
                <a:gd name="T0" fmla="*/ 29 w 30"/>
                <a:gd name="T1" fmla="*/ 24 h 27"/>
                <a:gd name="T2" fmla="*/ 27 w 30"/>
                <a:gd name="T3" fmla="*/ 25 h 27"/>
                <a:gd name="T4" fmla="*/ 26 w 30"/>
                <a:gd name="T5" fmla="*/ 26 h 27"/>
                <a:gd name="T6" fmla="*/ 24 w 30"/>
                <a:gd name="T7" fmla="*/ 26 h 27"/>
                <a:gd name="T8" fmla="*/ 22 w 30"/>
                <a:gd name="T9" fmla="*/ 26 h 27"/>
                <a:gd name="T10" fmla="*/ 21 w 30"/>
                <a:gd name="T11" fmla="*/ 25 h 27"/>
                <a:gd name="T12" fmla="*/ 19 w 30"/>
                <a:gd name="T13" fmla="*/ 25 h 27"/>
                <a:gd name="T14" fmla="*/ 17 w 30"/>
                <a:gd name="T15" fmla="*/ 24 h 27"/>
                <a:gd name="T16" fmla="*/ 16 w 30"/>
                <a:gd name="T17" fmla="*/ 24 h 27"/>
                <a:gd name="T18" fmla="*/ 15 w 30"/>
                <a:gd name="T19" fmla="*/ 23 h 27"/>
                <a:gd name="T20" fmla="*/ 14 w 30"/>
                <a:gd name="T21" fmla="*/ 23 h 27"/>
                <a:gd name="T22" fmla="*/ 13 w 30"/>
                <a:gd name="T23" fmla="*/ 23 h 27"/>
                <a:gd name="T24" fmla="*/ 12 w 30"/>
                <a:gd name="T25" fmla="*/ 21 h 27"/>
                <a:gd name="T26" fmla="*/ 9 w 30"/>
                <a:gd name="T27" fmla="*/ 20 h 27"/>
                <a:gd name="T28" fmla="*/ 6 w 30"/>
                <a:gd name="T29" fmla="*/ 20 h 27"/>
                <a:gd name="T30" fmla="*/ 3 w 30"/>
                <a:gd name="T31" fmla="*/ 18 h 27"/>
                <a:gd name="T32" fmla="*/ 2 w 30"/>
                <a:gd name="T33" fmla="*/ 16 h 27"/>
                <a:gd name="T34" fmla="*/ 0 w 30"/>
                <a:gd name="T35" fmla="*/ 15 h 27"/>
                <a:gd name="T36" fmla="*/ 1 w 30"/>
                <a:gd name="T37" fmla="*/ 12 h 27"/>
                <a:gd name="T38" fmla="*/ 2 w 30"/>
                <a:gd name="T39" fmla="*/ 10 h 27"/>
                <a:gd name="T40" fmla="*/ 10 w 30"/>
                <a:gd name="T41" fmla="*/ 0 h 27"/>
                <a:gd name="T42" fmla="*/ 12 w 30"/>
                <a:gd name="T43" fmla="*/ 3 h 27"/>
                <a:gd name="T44" fmla="*/ 15 w 30"/>
                <a:gd name="T45" fmla="*/ 6 h 27"/>
                <a:gd name="T46" fmla="*/ 18 w 30"/>
                <a:gd name="T47" fmla="*/ 8 h 27"/>
                <a:gd name="T48" fmla="*/ 21 w 30"/>
                <a:gd name="T49" fmla="*/ 11 h 27"/>
                <a:gd name="T50" fmla="*/ 24 w 30"/>
                <a:gd name="T51" fmla="*/ 14 h 27"/>
                <a:gd name="T52" fmla="*/ 26 w 30"/>
                <a:gd name="T53" fmla="*/ 17 h 27"/>
                <a:gd name="T54" fmla="*/ 28 w 30"/>
                <a:gd name="T55" fmla="*/ 20 h 27"/>
                <a:gd name="T56" fmla="*/ 29 w 30"/>
                <a:gd name="T57" fmla="*/ 2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29" y="24"/>
                  </a:moveTo>
                  <a:lnTo>
                    <a:pt x="27" y="25"/>
                  </a:lnTo>
                  <a:lnTo>
                    <a:pt x="26" y="26"/>
                  </a:lnTo>
                  <a:lnTo>
                    <a:pt x="24" y="26"/>
                  </a:lnTo>
                  <a:lnTo>
                    <a:pt x="22" y="26"/>
                  </a:lnTo>
                  <a:lnTo>
                    <a:pt x="21" y="25"/>
                  </a:lnTo>
                  <a:lnTo>
                    <a:pt x="19" y="25"/>
                  </a:lnTo>
                  <a:lnTo>
                    <a:pt x="17" y="24"/>
                  </a:lnTo>
                  <a:lnTo>
                    <a:pt x="16" y="24"/>
                  </a:lnTo>
                  <a:lnTo>
                    <a:pt x="15" y="23"/>
                  </a:lnTo>
                  <a:lnTo>
                    <a:pt x="14" y="23"/>
                  </a:lnTo>
                  <a:lnTo>
                    <a:pt x="13" y="23"/>
                  </a:lnTo>
                  <a:lnTo>
                    <a:pt x="12" y="21"/>
                  </a:lnTo>
                  <a:lnTo>
                    <a:pt x="9" y="20"/>
                  </a:lnTo>
                  <a:lnTo>
                    <a:pt x="6" y="20"/>
                  </a:lnTo>
                  <a:lnTo>
                    <a:pt x="3" y="18"/>
                  </a:lnTo>
                  <a:lnTo>
                    <a:pt x="2" y="16"/>
                  </a:lnTo>
                  <a:lnTo>
                    <a:pt x="0" y="15"/>
                  </a:lnTo>
                  <a:lnTo>
                    <a:pt x="1" y="12"/>
                  </a:lnTo>
                  <a:lnTo>
                    <a:pt x="2" y="10"/>
                  </a:lnTo>
                  <a:lnTo>
                    <a:pt x="10" y="0"/>
                  </a:lnTo>
                  <a:lnTo>
                    <a:pt x="12" y="3"/>
                  </a:lnTo>
                  <a:lnTo>
                    <a:pt x="15" y="6"/>
                  </a:lnTo>
                  <a:lnTo>
                    <a:pt x="18" y="8"/>
                  </a:lnTo>
                  <a:lnTo>
                    <a:pt x="21" y="11"/>
                  </a:lnTo>
                  <a:lnTo>
                    <a:pt x="24" y="14"/>
                  </a:lnTo>
                  <a:lnTo>
                    <a:pt x="26" y="17"/>
                  </a:lnTo>
                  <a:lnTo>
                    <a:pt x="28" y="20"/>
                  </a:lnTo>
                  <a:lnTo>
                    <a:pt x="29" y="24"/>
                  </a:lnTo>
                </a:path>
              </a:pathLst>
            </a:custGeom>
            <a:solidFill>
              <a:srgbClr val="CCCCCC"/>
            </a:solidFill>
            <a:ln w="9525">
              <a:noFill/>
              <a:miter lim="800000"/>
              <a:headEnd/>
              <a:tailEnd/>
            </a:ln>
          </p:spPr>
          <p:txBody>
            <a:bodyPr/>
            <a:lstStyle/>
            <a:p>
              <a:endParaRPr lang="en-US"/>
            </a:p>
          </p:txBody>
        </p:sp>
        <p:sp>
          <p:nvSpPr>
            <p:cNvPr id="5527759" name="Freeform 90"/>
            <p:cNvSpPr>
              <a:spLocks/>
            </p:cNvSpPr>
            <p:nvPr/>
          </p:nvSpPr>
          <p:spPr bwMode="auto">
            <a:xfrm>
              <a:off x="1276" y="3657"/>
              <a:ext cx="38" cy="53"/>
            </a:xfrm>
            <a:custGeom>
              <a:avLst/>
              <a:gdLst>
                <a:gd name="T0" fmla="*/ 23 w 38"/>
                <a:gd name="T1" fmla="*/ 26 h 53"/>
                <a:gd name="T2" fmla="*/ 21 w 38"/>
                <a:gd name="T3" fmla="*/ 30 h 53"/>
                <a:gd name="T4" fmla="*/ 18 w 38"/>
                <a:gd name="T5" fmla="*/ 33 h 53"/>
                <a:gd name="T6" fmla="*/ 15 w 38"/>
                <a:gd name="T7" fmla="*/ 36 h 53"/>
                <a:gd name="T8" fmla="*/ 12 w 38"/>
                <a:gd name="T9" fmla="*/ 39 h 53"/>
                <a:gd name="T10" fmla="*/ 9 w 38"/>
                <a:gd name="T11" fmla="*/ 43 h 53"/>
                <a:gd name="T12" fmla="*/ 7 w 38"/>
                <a:gd name="T13" fmla="*/ 46 h 53"/>
                <a:gd name="T14" fmla="*/ 3 w 38"/>
                <a:gd name="T15" fmla="*/ 49 h 53"/>
                <a:gd name="T16" fmla="*/ 0 w 38"/>
                <a:gd name="T17" fmla="*/ 52 h 53"/>
                <a:gd name="T18" fmla="*/ 0 w 38"/>
                <a:gd name="T19" fmla="*/ 49 h 53"/>
                <a:gd name="T20" fmla="*/ 3 w 38"/>
                <a:gd name="T21" fmla="*/ 47 h 53"/>
                <a:gd name="T22" fmla="*/ 4 w 38"/>
                <a:gd name="T23" fmla="*/ 43 h 53"/>
                <a:gd name="T24" fmla="*/ 7 w 38"/>
                <a:gd name="T25" fmla="*/ 40 h 53"/>
                <a:gd name="T26" fmla="*/ 9 w 38"/>
                <a:gd name="T27" fmla="*/ 38 h 53"/>
                <a:gd name="T28" fmla="*/ 12 w 38"/>
                <a:gd name="T29" fmla="*/ 34 h 53"/>
                <a:gd name="T30" fmla="*/ 15 w 38"/>
                <a:gd name="T31" fmla="*/ 31 h 53"/>
                <a:gd name="T32" fmla="*/ 16 w 38"/>
                <a:gd name="T33" fmla="*/ 28 h 53"/>
                <a:gd name="T34" fmla="*/ 19 w 38"/>
                <a:gd name="T35" fmla="*/ 25 h 53"/>
                <a:gd name="T36" fmla="*/ 22 w 38"/>
                <a:gd name="T37" fmla="*/ 22 h 53"/>
                <a:gd name="T38" fmla="*/ 24 w 38"/>
                <a:gd name="T39" fmla="*/ 19 h 53"/>
                <a:gd name="T40" fmla="*/ 26 w 38"/>
                <a:gd name="T41" fmla="*/ 16 h 53"/>
                <a:gd name="T42" fmla="*/ 28 w 38"/>
                <a:gd name="T43" fmla="*/ 13 h 53"/>
                <a:gd name="T44" fmla="*/ 30 w 38"/>
                <a:gd name="T45" fmla="*/ 10 h 53"/>
                <a:gd name="T46" fmla="*/ 33 w 38"/>
                <a:gd name="T47" fmla="*/ 6 h 53"/>
                <a:gd name="T48" fmla="*/ 34 w 38"/>
                <a:gd name="T49" fmla="*/ 4 h 53"/>
                <a:gd name="T50" fmla="*/ 37 w 38"/>
                <a:gd name="T51" fmla="*/ 0 h 53"/>
                <a:gd name="T52" fmla="*/ 37 w 38"/>
                <a:gd name="T53" fmla="*/ 4 h 53"/>
                <a:gd name="T54" fmla="*/ 36 w 38"/>
                <a:gd name="T55" fmla="*/ 7 h 53"/>
                <a:gd name="T56" fmla="*/ 34 w 38"/>
                <a:gd name="T57" fmla="*/ 11 h 53"/>
                <a:gd name="T58" fmla="*/ 33 w 38"/>
                <a:gd name="T59" fmla="*/ 14 h 53"/>
                <a:gd name="T60" fmla="*/ 30 w 38"/>
                <a:gd name="T61" fmla="*/ 17 h 53"/>
                <a:gd name="T62" fmla="*/ 28 w 38"/>
                <a:gd name="T63" fmla="*/ 21 h 53"/>
                <a:gd name="T64" fmla="*/ 25 w 38"/>
                <a:gd name="T65" fmla="*/ 23 h 53"/>
                <a:gd name="T66" fmla="*/ 23 w 38"/>
                <a:gd name="T67" fmla="*/ 26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3"/>
                <a:gd name="T104" fmla="*/ 38 w 38"/>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3">
                  <a:moveTo>
                    <a:pt x="23" y="26"/>
                  </a:moveTo>
                  <a:lnTo>
                    <a:pt x="21" y="30"/>
                  </a:lnTo>
                  <a:lnTo>
                    <a:pt x="18" y="33"/>
                  </a:lnTo>
                  <a:lnTo>
                    <a:pt x="15" y="36"/>
                  </a:lnTo>
                  <a:lnTo>
                    <a:pt x="12" y="39"/>
                  </a:lnTo>
                  <a:lnTo>
                    <a:pt x="9" y="43"/>
                  </a:lnTo>
                  <a:lnTo>
                    <a:pt x="7" y="46"/>
                  </a:lnTo>
                  <a:lnTo>
                    <a:pt x="3" y="49"/>
                  </a:lnTo>
                  <a:lnTo>
                    <a:pt x="0" y="52"/>
                  </a:lnTo>
                  <a:lnTo>
                    <a:pt x="0" y="49"/>
                  </a:lnTo>
                  <a:lnTo>
                    <a:pt x="3" y="47"/>
                  </a:lnTo>
                  <a:lnTo>
                    <a:pt x="4" y="43"/>
                  </a:lnTo>
                  <a:lnTo>
                    <a:pt x="7" y="40"/>
                  </a:lnTo>
                  <a:lnTo>
                    <a:pt x="9" y="38"/>
                  </a:lnTo>
                  <a:lnTo>
                    <a:pt x="12" y="34"/>
                  </a:lnTo>
                  <a:lnTo>
                    <a:pt x="15" y="31"/>
                  </a:lnTo>
                  <a:lnTo>
                    <a:pt x="16" y="28"/>
                  </a:lnTo>
                  <a:lnTo>
                    <a:pt x="19" y="25"/>
                  </a:lnTo>
                  <a:lnTo>
                    <a:pt x="22" y="22"/>
                  </a:lnTo>
                  <a:lnTo>
                    <a:pt x="24" y="19"/>
                  </a:lnTo>
                  <a:lnTo>
                    <a:pt x="26" y="16"/>
                  </a:lnTo>
                  <a:lnTo>
                    <a:pt x="28" y="13"/>
                  </a:lnTo>
                  <a:lnTo>
                    <a:pt x="30" y="10"/>
                  </a:lnTo>
                  <a:lnTo>
                    <a:pt x="33" y="6"/>
                  </a:lnTo>
                  <a:lnTo>
                    <a:pt x="34" y="4"/>
                  </a:lnTo>
                  <a:lnTo>
                    <a:pt x="37" y="0"/>
                  </a:lnTo>
                  <a:lnTo>
                    <a:pt x="37" y="4"/>
                  </a:lnTo>
                  <a:lnTo>
                    <a:pt x="36" y="7"/>
                  </a:lnTo>
                  <a:lnTo>
                    <a:pt x="34" y="11"/>
                  </a:lnTo>
                  <a:lnTo>
                    <a:pt x="33" y="14"/>
                  </a:lnTo>
                  <a:lnTo>
                    <a:pt x="30" y="17"/>
                  </a:lnTo>
                  <a:lnTo>
                    <a:pt x="28" y="21"/>
                  </a:lnTo>
                  <a:lnTo>
                    <a:pt x="25" y="23"/>
                  </a:lnTo>
                  <a:lnTo>
                    <a:pt x="23" y="26"/>
                  </a:lnTo>
                </a:path>
              </a:pathLst>
            </a:custGeom>
            <a:solidFill>
              <a:srgbClr val="E8E8E8"/>
            </a:solidFill>
            <a:ln w="9525">
              <a:noFill/>
              <a:miter lim="800000"/>
              <a:headEnd/>
              <a:tailEnd/>
            </a:ln>
          </p:spPr>
          <p:txBody>
            <a:bodyPr/>
            <a:lstStyle/>
            <a:p>
              <a:endParaRPr lang="en-US"/>
            </a:p>
          </p:txBody>
        </p:sp>
        <p:sp>
          <p:nvSpPr>
            <p:cNvPr id="5527760" name="Freeform 91"/>
            <p:cNvSpPr>
              <a:spLocks/>
            </p:cNvSpPr>
            <p:nvPr/>
          </p:nvSpPr>
          <p:spPr bwMode="auto">
            <a:xfrm>
              <a:off x="1080" y="3666"/>
              <a:ext cx="18" cy="27"/>
            </a:xfrm>
            <a:custGeom>
              <a:avLst/>
              <a:gdLst>
                <a:gd name="T0" fmla="*/ 8 w 18"/>
                <a:gd name="T1" fmla="*/ 6 h 27"/>
                <a:gd name="T2" fmla="*/ 9 w 18"/>
                <a:gd name="T3" fmla="*/ 8 h 27"/>
                <a:gd name="T4" fmla="*/ 9 w 18"/>
                <a:gd name="T5" fmla="*/ 10 h 27"/>
                <a:gd name="T6" fmla="*/ 8 w 18"/>
                <a:gd name="T7" fmla="*/ 12 h 27"/>
                <a:gd name="T8" fmla="*/ 8 w 18"/>
                <a:gd name="T9" fmla="*/ 14 h 27"/>
                <a:gd name="T10" fmla="*/ 7 w 18"/>
                <a:gd name="T11" fmla="*/ 16 h 27"/>
                <a:gd name="T12" fmla="*/ 7 w 18"/>
                <a:gd name="T13" fmla="*/ 18 h 27"/>
                <a:gd name="T14" fmla="*/ 6 w 18"/>
                <a:gd name="T15" fmla="*/ 20 h 27"/>
                <a:gd name="T16" fmla="*/ 4 w 18"/>
                <a:gd name="T17" fmla="*/ 21 h 27"/>
                <a:gd name="T18" fmla="*/ 10 w 18"/>
                <a:gd name="T19" fmla="*/ 25 h 27"/>
                <a:gd name="T20" fmla="*/ 10 w 18"/>
                <a:gd name="T21" fmla="*/ 25 h 27"/>
                <a:gd name="T22" fmla="*/ 10 w 18"/>
                <a:gd name="T23" fmla="*/ 26 h 27"/>
                <a:gd name="T24" fmla="*/ 10 w 18"/>
                <a:gd name="T25" fmla="*/ 26 h 27"/>
                <a:gd name="T26" fmla="*/ 9 w 18"/>
                <a:gd name="T27" fmla="*/ 26 h 27"/>
                <a:gd name="T28" fmla="*/ 7 w 18"/>
                <a:gd name="T29" fmla="*/ 26 h 27"/>
                <a:gd name="T30" fmla="*/ 7 w 18"/>
                <a:gd name="T31" fmla="*/ 26 h 27"/>
                <a:gd name="T32" fmla="*/ 6 w 18"/>
                <a:gd name="T33" fmla="*/ 25 h 27"/>
                <a:gd name="T34" fmla="*/ 5 w 18"/>
                <a:gd name="T35" fmla="*/ 25 h 27"/>
                <a:gd name="T36" fmla="*/ 4 w 18"/>
                <a:gd name="T37" fmla="*/ 24 h 27"/>
                <a:gd name="T38" fmla="*/ 4 w 18"/>
                <a:gd name="T39" fmla="*/ 24 h 27"/>
                <a:gd name="T40" fmla="*/ 3 w 18"/>
                <a:gd name="T41" fmla="*/ 23 h 27"/>
                <a:gd name="T42" fmla="*/ 2 w 18"/>
                <a:gd name="T43" fmla="*/ 21 h 27"/>
                <a:gd name="T44" fmla="*/ 1 w 18"/>
                <a:gd name="T45" fmla="*/ 20 h 27"/>
                <a:gd name="T46" fmla="*/ 1 w 18"/>
                <a:gd name="T47" fmla="*/ 20 h 27"/>
                <a:gd name="T48" fmla="*/ 1 w 18"/>
                <a:gd name="T49" fmla="*/ 18 h 27"/>
                <a:gd name="T50" fmla="*/ 0 w 18"/>
                <a:gd name="T51" fmla="*/ 17 h 27"/>
                <a:gd name="T52" fmla="*/ 0 w 18"/>
                <a:gd name="T53" fmla="*/ 15 h 27"/>
                <a:gd name="T54" fmla="*/ 0 w 18"/>
                <a:gd name="T55" fmla="*/ 14 h 27"/>
                <a:gd name="T56" fmla="*/ 0 w 18"/>
                <a:gd name="T57" fmla="*/ 13 h 27"/>
                <a:gd name="T58" fmla="*/ 1 w 18"/>
                <a:gd name="T59" fmla="*/ 11 h 27"/>
                <a:gd name="T60" fmla="*/ 1 w 18"/>
                <a:gd name="T61" fmla="*/ 10 h 27"/>
                <a:gd name="T62" fmla="*/ 1 w 18"/>
                <a:gd name="T63" fmla="*/ 9 h 27"/>
                <a:gd name="T64" fmla="*/ 1 w 18"/>
                <a:gd name="T65" fmla="*/ 7 h 27"/>
                <a:gd name="T66" fmla="*/ 2 w 18"/>
                <a:gd name="T67" fmla="*/ 7 h 27"/>
                <a:gd name="T68" fmla="*/ 4 w 18"/>
                <a:gd name="T69" fmla="*/ 6 h 27"/>
                <a:gd name="T70" fmla="*/ 4 w 18"/>
                <a:gd name="T71" fmla="*/ 5 h 27"/>
                <a:gd name="T72" fmla="*/ 6 w 18"/>
                <a:gd name="T73" fmla="*/ 4 h 27"/>
                <a:gd name="T74" fmla="*/ 7 w 18"/>
                <a:gd name="T75" fmla="*/ 4 h 27"/>
                <a:gd name="T76" fmla="*/ 9 w 18"/>
                <a:gd name="T77" fmla="*/ 3 h 27"/>
                <a:gd name="T78" fmla="*/ 10 w 18"/>
                <a:gd name="T79" fmla="*/ 3 h 27"/>
                <a:gd name="T80" fmla="*/ 12 w 18"/>
                <a:gd name="T81" fmla="*/ 2 h 27"/>
                <a:gd name="T82" fmla="*/ 13 w 18"/>
                <a:gd name="T83" fmla="*/ 2 h 27"/>
                <a:gd name="T84" fmla="*/ 14 w 18"/>
                <a:gd name="T85" fmla="*/ 0 h 27"/>
                <a:gd name="T86" fmla="*/ 17 w 18"/>
                <a:gd name="T87" fmla="*/ 1 h 27"/>
                <a:gd name="T88" fmla="*/ 8 w 18"/>
                <a:gd name="T89" fmla="*/ 6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27"/>
                <a:gd name="T137" fmla="*/ 18 w 18"/>
                <a:gd name="T138" fmla="*/ 27 h 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27">
                  <a:moveTo>
                    <a:pt x="8" y="6"/>
                  </a:moveTo>
                  <a:lnTo>
                    <a:pt x="9" y="8"/>
                  </a:lnTo>
                  <a:lnTo>
                    <a:pt x="9" y="10"/>
                  </a:lnTo>
                  <a:lnTo>
                    <a:pt x="8" y="12"/>
                  </a:lnTo>
                  <a:lnTo>
                    <a:pt x="8" y="14"/>
                  </a:lnTo>
                  <a:lnTo>
                    <a:pt x="7" y="16"/>
                  </a:lnTo>
                  <a:lnTo>
                    <a:pt x="7" y="18"/>
                  </a:lnTo>
                  <a:lnTo>
                    <a:pt x="6" y="20"/>
                  </a:lnTo>
                  <a:lnTo>
                    <a:pt x="4" y="21"/>
                  </a:lnTo>
                  <a:lnTo>
                    <a:pt x="10" y="25"/>
                  </a:lnTo>
                  <a:lnTo>
                    <a:pt x="10" y="26"/>
                  </a:lnTo>
                  <a:lnTo>
                    <a:pt x="9" y="26"/>
                  </a:lnTo>
                  <a:lnTo>
                    <a:pt x="7" y="26"/>
                  </a:lnTo>
                  <a:lnTo>
                    <a:pt x="6" y="25"/>
                  </a:lnTo>
                  <a:lnTo>
                    <a:pt x="5" y="25"/>
                  </a:lnTo>
                  <a:lnTo>
                    <a:pt x="4" y="24"/>
                  </a:lnTo>
                  <a:lnTo>
                    <a:pt x="3" y="23"/>
                  </a:lnTo>
                  <a:lnTo>
                    <a:pt x="2" y="21"/>
                  </a:lnTo>
                  <a:lnTo>
                    <a:pt x="1" y="20"/>
                  </a:lnTo>
                  <a:lnTo>
                    <a:pt x="1" y="18"/>
                  </a:lnTo>
                  <a:lnTo>
                    <a:pt x="0" y="17"/>
                  </a:lnTo>
                  <a:lnTo>
                    <a:pt x="0" y="15"/>
                  </a:lnTo>
                  <a:lnTo>
                    <a:pt x="0" y="14"/>
                  </a:lnTo>
                  <a:lnTo>
                    <a:pt x="0" y="13"/>
                  </a:lnTo>
                  <a:lnTo>
                    <a:pt x="1" y="11"/>
                  </a:lnTo>
                  <a:lnTo>
                    <a:pt x="1" y="10"/>
                  </a:lnTo>
                  <a:lnTo>
                    <a:pt x="1" y="9"/>
                  </a:lnTo>
                  <a:lnTo>
                    <a:pt x="1" y="7"/>
                  </a:lnTo>
                  <a:lnTo>
                    <a:pt x="2" y="7"/>
                  </a:lnTo>
                  <a:lnTo>
                    <a:pt x="4" y="6"/>
                  </a:lnTo>
                  <a:lnTo>
                    <a:pt x="4" y="5"/>
                  </a:lnTo>
                  <a:lnTo>
                    <a:pt x="6" y="4"/>
                  </a:lnTo>
                  <a:lnTo>
                    <a:pt x="7" y="4"/>
                  </a:lnTo>
                  <a:lnTo>
                    <a:pt x="9" y="3"/>
                  </a:lnTo>
                  <a:lnTo>
                    <a:pt x="10" y="3"/>
                  </a:lnTo>
                  <a:lnTo>
                    <a:pt x="12" y="2"/>
                  </a:lnTo>
                  <a:lnTo>
                    <a:pt x="13" y="2"/>
                  </a:lnTo>
                  <a:lnTo>
                    <a:pt x="14" y="0"/>
                  </a:lnTo>
                  <a:lnTo>
                    <a:pt x="17" y="1"/>
                  </a:lnTo>
                  <a:lnTo>
                    <a:pt x="8" y="6"/>
                  </a:lnTo>
                </a:path>
              </a:pathLst>
            </a:custGeom>
            <a:solidFill>
              <a:srgbClr val="000000"/>
            </a:solidFill>
            <a:ln w="9525">
              <a:noFill/>
              <a:miter lim="800000"/>
              <a:headEnd/>
              <a:tailEnd/>
            </a:ln>
          </p:spPr>
          <p:txBody>
            <a:bodyPr/>
            <a:lstStyle/>
            <a:p>
              <a:endParaRPr lang="en-US"/>
            </a:p>
          </p:txBody>
        </p:sp>
        <p:sp>
          <p:nvSpPr>
            <p:cNvPr id="5527761" name="Freeform 92"/>
            <p:cNvSpPr>
              <a:spLocks/>
            </p:cNvSpPr>
            <p:nvPr/>
          </p:nvSpPr>
          <p:spPr bwMode="auto">
            <a:xfrm>
              <a:off x="1083" y="3675"/>
              <a:ext cx="17" cy="17"/>
            </a:xfrm>
            <a:custGeom>
              <a:avLst/>
              <a:gdLst>
                <a:gd name="T0" fmla="*/ 16 w 17"/>
                <a:gd name="T1" fmla="*/ 3 h 17"/>
                <a:gd name="T2" fmla="*/ 16 w 17"/>
                <a:gd name="T3" fmla="*/ 7 h 17"/>
                <a:gd name="T4" fmla="*/ 16 w 17"/>
                <a:gd name="T5" fmla="*/ 7 h 17"/>
                <a:gd name="T6" fmla="*/ 16 w 17"/>
                <a:gd name="T7" fmla="*/ 8 h 17"/>
                <a:gd name="T8" fmla="*/ 16 w 17"/>
                <a:gd name="T9" fmla="*/ 10 h 17"/>
                <a:gd name="T10" fmla="*/ 16 w 17"/>
                <a:gd name="T11" fmla="*/ 12 h 17"/>
                <a:gd name="T12" fmla="*/ 16 w 17"/>
                <a:gd name="T13" fmla="*/ 14 h 17"/>
                <a:gd name="T14" fmla="*/ 0 w 17"/>
                <a:gd name="T15" fmla="*/ 14 h 17"/>
                <a:gd name="T16" fmla="*/ 0 w 17"/>
                <a:gd name="T17" fmla="*/ 16 h 17"/>
                <a:gd name="T18" fmla="*/ 0 w 17"/>
                <a:gd name="T19" fmla="*/ 14 h 17"/>
                <a:gd name="T20" fmla="*/ 0 w 17"/>
                <a:gd name="T21" fmla="*/ 14 h 17"/>
                <a:gd name="T22" fmla="*/ 0 w 17"/>
                <a:gd name="T23" fmla="*/ 12 h 17"/>
                <a:gd name="T24" fmla="*/ 0 w 17"/>
                <a:gd name="T25" fmla="*/ 12 h 17"/>
                <a:gd name="T26" fmla="*/ 0 w 17"/>
                <a:gd name="T27" fmla="*/ 8 h 17"/>
                <a:gd name="T28" fmla="*/ 0 w 17"/>
                <a:gd name="T29" fmla="*/ 7 h 17"/>
                <a:gd name="T30" fmla="*/ 0 w 17"/>
                <a:gd name="T31" fmla="*/ 7 h 17"/>
                <a:gd name="T32" fmla="*/ 0 w 17"/>
                <a:gd name="T33" fmla="*/ 3 h 17"/>
                <a:gd name="T34" fmla="*/ 0 w 17"/>
                <a:gd name="T35" fmla="*/ 3 h 17"/>
                <a:gd name="T36" fmla="*/ 0 w 17"/>
                <a:gd name="T37" fmla="*/ 1 h 17"/>
                <a:gd name="T38" fmla="*/ 0 w 17"/>
                <a:gd name="T39" fmla="*/ 0 h 17"/>
                <a:gd name="T40" fmla="*/ 0 w 17"/>
                <a:gd name="T41" fmla="*/ 0 h 17"/>
                <a:gd name="T42" fmla="*/ 16 w 17"/>
                <a:gd name="T43" fmla="*/ 0 h 17"/>
                <a:gd name="T44" fmla="*/ 16 w 17"/>
                <a:gd name="T45" fmla="*/ 0 h 17"/>
                <a:gd name="T46" fmla="*/ 16 w 17"/>
                <a:gd name="T47" fmla="*/ 1 h 17"/>
                <a:gd name="T48" fmla="*/ 16 w 17"/>
                <a:gd name="T49" fmla="*/ 3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16" y="3"/>
                  </a:moveTo>
                  <a:lnTo>
                    <a:pt x="16" y="7"/>
                  </a:lnTo>
                  <a:lnTo>
                    <a:pt x="16" y="8"/>
                  </a:lnTo>
                  <a:lnTo>
                    <a:pt x="16" y="10"/>
                  </a:lnTo>
                  <a:lnTo>
                    <a:pt x="16" y="12"/>
                  </a:lnTo>
                  <a:lnTo>
                    <a:pt x="16" y="14"/>
                  </a:lnTo>
                  <a:lnTo>
                    <a:pt x="0" y="14"/>
                  </a:lnTo>
                  <a:lnTo>
                    <a:pt x="0" y="16"/>
                  </a:lnTo>
                  <a:lnTo>
                    <a:pt x="0" y="14"/>
                  </a:lnTo>
                  <a:lnTo>
                    <a:pt x="0" y="12"/>
                  </a:lnTo>
                  <a:lnTo>
                    <a:pt x="0" y="8"/>
                  </a:lnTo>
                  <a:lnTo>
                    <a:pt x="0" y="7"/>
                  </a:lnTo>
                  <a:lnTo>
                    <a:pt x="0" y="3"/>
                  </a:lnTo>
                  <a:lnTo>
                    <a:pt x="0" y="1"/>
                  </a:lnTo>
                  <a:lnTo>
                    <a:pt x="0" y="0"/>
                  </a:lnTo>
                  <a:lnTo>
                    <a:pt x="16" y="0"/>
                  </a:lnTo>
                  <a:lnTo>
                    <a:pt x="16" y="1"/>
                  </a:lnTo>
                  <a:lnTo>
                    <a:pt x="16" y="3"/>
                  </a:lnTo>
                </a:path>
              </a:pathLst>
            </a:custGeom>
            <a:solidFill>
              <a:srgbClr val="CCCCCC"/>
            </a:solidFill>
            <a:ln w="9525">
              <a:noFill/>
              <a:miter lim="800000"/>
              <a:headEnd/>
              <a:tailEnd/>
            </a:ln>
          </p:spPr>
          <p:txBody>
            <a:bodyPr/>
            <a:lstStyle/>
            <a:p>
              <a:endParaRPr lang="en-US"/>
            </a:p>
          </p:txBody>
        </p:sp>
        <p:sp>
          <p:nvSpPr>
            <p:cNvPr id="5527762" name="Freeform 93"/>
            <p:cNvSpPr>
              <a:spLocks/>
            </p:cNvSpPr>
            <p:nvPr/>
          </p:nvSpPr>
          <p:spPr bwMode="auto">
            <a:xfrm>
              <a:off x="1195" y="3679"/>
              <a:ext cx="24" cy="17"/>
            </a:xfrm>
            <a:custGeom>
              <a:avLst/>
              <a:gdLst>
                <a:gd name="T0" fmla="*/ 21 w 24"/>
                <a:gd name="T1" fmla="*/ 6 h 17"/>
                <a:gd name="T2" fmla="*/ 21 w 24"/>
                <a:gd name="T3" fmla="*/ 8 h 17"/>
                <a:gd name="T4" fmla="*/ 21 w 24"/>
                <a:gd name="T5" fmla="*/ 9 h 17"/>
                <a:gd name="T6" fmla="*/ 21 w 24"/>
                <a:gd name="T7" fmla="*/ 10 h 17"/>
                <a:gd name="T8" fmla="*/ 21 w 24"/>
                <a:gd name="T9" fmla="*/ 11 h 17"/>
                <a:gd name="T10" fmla="*/ 22 w 24"/>
                <a:gd name="T11" fmla="*/ 12 h 17"/>
                <a:gd name="T12" fmla="*/ 22 w 24"/>
                <a:gd name="T13" fmla="*/ 13 h 17"/>
                <a:gd name="T14" fmla="*/ 22 w 24"/>
                <a:gd name="T15" fmla="*/ 14 h 17"/>
                <a:gd name="T16" fmla="*/ 23 w 24"/>
                <a:gd name="T17" fmla="*/ 16 h 17"/>
                <a:gd name="T18" fmla="*/ 20 w 24"/>
                <a:gd name="T19" fmla="*/ 14 h 17"/>
                <a:gd name="T20" fmla="*/ 17 w 24"/>
                <a:gd name="T21" fmla="*/ 14 h 17"/>
                <a:gd name="T22" fmla="*/ 14 w 24"/>
                <a:gd name="T23" fmla="*/ 13 h 17"/>
                <a:gd name="T24" fmla="*/ 12 w 24"/>
                <a:gd name="T25" fmla="*/ 12 h 17"/>
                <a:gd name="T26" fmla="*/ 9 w 24"/>
                <a:gd name="T27" fmla="*/ 12 h 17"/>
                <a:gd name="T28" fmla="*/ 6 w 24"/>
                <a:gd name="T29" fmla="*/ 10 h 17"/>
                <a:gd name="T30" fmla="*/ 4 w 24"/>
                <a:gd name="T31" fmla="*/ 9 h 17"/>
                <a:gd name="T32" fmla="*/ 2 w 24"/>
                <a:gd name="T33" fmla="*/ 8 h 17"/>
                <a:gd name="T34" fmla="*/ 0 w 24"/>
                <a:gd name="T35" fmla="*/ 0 h 17"/>
                <a:gd name="T36" fmla="*/ 3 w 24"/>
                <a:gd name="T37" fmla="*/ 1 h 17"/>
                <a:gd name="T38" fmla="*/ 6 w 24"/>
                <a:gd name="T39" fmla="*/ 1 h 17"/>
                <a:gd name="T40" fmla="*/ 8 w 24"/>
                <a:gd name="T41" fmla="*/ 2 h 17"/>
                <a:gd name="T42" fmla="*/ 11 w 24"/>
                <a:gd name="T43" fmla="*/ 3 h 17"/>
                <a:gd name="T44" fmla="*/ 13 w 24"/>
                <a:gd name="T45" fmla="*/ 4 h 17"/>
                <a:gd name="T46" fmla="*/ 16 w 24"/>
                <a:gd name="T47" fmla="*/ 4 h 17"/>
                <a:gd name="T48" fmla="*/ 18 w 24"/>
                <a:gd name="T49" fmla="*/ 6 h 17"/>
                <a:gd name="T50" fmla="*/ 21 w 24"/>
                <a:gd name="T51" fmla="*/ 6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7"/>
                <a:gd name="T80" fmla="*/ 24 w 24"/>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7">
                  <a:moveTo>
                    <a:pt x="21" y="6"/>
                  </a:moveTo>
                  <a:lnTo>
                    <a:pt x="21" y="8"/>
                  </a:lnTo>
                  <a:lnTo>
                    <a:pt x="21" y="9"/>
                  </a:lnTo>
                  <a:lnTo>
                    <a:pt x="21" y="10"/>
                  </a:lnTo>
                  <a:lnTo>
                    <a:pt x="21" y="11"/>
                  </a:lnTo>
                  <a:lnTo>
                    <a:pt x="22" y="12"/>
                  </a:lnTo>
                  <a:lnTo>
                    <a:pt x="22" y="13"/>
                  </a:lnTo>
                  <a:lnTo>
                    <a:pt x="22" y="14"/>
                  </a:lnTo>
                  <a:lnTo>
                    <a:pt x="23" y="16"/>
                  </a:lnTo>
                  <a:lnTo>
                    <a:pt x="20" y="14"/>
                  </a:lnTo>
                  <a:lnTo>
                    <a:pt x="17" y="14"/>
                  </a:lnTo>
                  <a:lnTo>
                    <a:pt x="14" y="13"/>
                  </a:lnTo>
                  <a:lnTo>
                    <a:pt x="12" y="12"/>
                  </a:lnTo>
                  <a:lnTo>
                    <a:pt x="9" y="12"/>
                  </a:lnTo>
                  <a:lnTo>
                    <a:pt x="6" y="10"/>
                  </a:lnTo>
                  <a:lnTo>
                    <a:pt x="4" y="9"/>
                  </a:lnTo>
                  <a:lnTo>
                    <a:pt x="2" y="8"/>
                  </a:lnTo>
                  <a:lnTo>
                    <a:pt x="0" y="0"/>
                  </a:lnTo>
                  <a:lnTo>
                    <a:pt x="3" y="1"/>
                  </a:lnTo>
                  <a:lnTo>
                    <a:pt x="6" y="1"/>
                  </a:lnTo>
                  <a:lnTo>
                    <a:pt x="8" y="2"/>
                  </a:lnTo>
                  <a:lnTo>
                    <a:pt x="11" y="3"/>
                  </a:lnTo>
                  <a:lnTo>
                    <a:pt x="13" y="4"/>
                  </a:lnTo>
                  <a:lnTo>
                    <a:pt x="16" y="4"/>
                  </a:lnTo>
                  <a:lnTo>
                    <a:pt x="18" y="6"/>
                  </a:lnTo>
                  <a:lnTo>
                    <a:pt x="21" y="6"/>
                  </a:lnTo>
                </a:path>
              </a:pathLst>
            </a:custGeom>
            <a:solidFill>
              <a:srgbClr val="CCCCCC"/>
            </a:solidFill>
            <a:ln w="9525">
              <a:noFill/>
              <a:miter lim="800000"/>
              <a:headEnd/>
              <a:tailEnd/>
            </a:ln>
          </p:spPr>
          <p:txBody>
            <a:bodyPr/>
            <a:lstStyle/>
            <a:p>
              <a:endParaRPr lang="en-US"/>
            </a:p>
          </p:txBody>
        </p:sp>
        <p:sp>
          <p:nvSpPr>
            <p:cNvPr id="5527763" name="Freeform 94"/>
            <p:cNvSpPr>
              <a:spLocks/>
            </p:cNvSpPr>
            <p:nvPr/>
          </p:nvSpPr>
          <p:spPr bwMode="auto">
            <a:xfrm>
              <a:off x="1258" y="3704"/>
              <a:ext cx="17" cy="17"/>
            </a:xfrm>
            <a:custGeom>
              <a:avLst/>
              <a:gdLst>
                <a:gd name="T0" fmla="*/ 16 w 17"/>
                <a:gd name="T1" fmla="*/ 16 h 17"/>
                <a:gd name="T2" fmla="*/ 14 w 17"/>
                <a:gd name="T3" fmla="*/ 12 h 17"/>
                <a:gd name="T4" fmla="*/ 12 w 17"/>
                <a:gd name="T5" fmla="*/ 12 h 17"/>
                <a:gd name="T6" fmla="*/ 10 w 17"/>
                <a:gd name="T7" fmla="*/ 12 h 17"/>
                <a:gd name="T8" fmla="*/ 6 w 17"/>
                <a:gd name="T9" fmla="*/ 8 h 17"/>
                <a:gd name="T10" fmla="*/ 4 w 17"/>
                <a:gd name="T11" fmla="*/ 8 h 17"/>
                <a:gd name="T12" fmla="*/ 2 w 17"/>
                <a:gd name="T13" fmla="*/ 8 h 17"/>
                <a:gd name="T14" fmla="*/ 2 w 17"/>
                <a:gd name="T15" fmla="*/ 4 h 17"/>
                <a:gd name="T16" fmla="*/ 0 w 17"/>
                <a:gd name="T17" fmla="*/ 0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14" y="12"/>
                  </a:lnTo>
                  <a:lnTo>
                    <a:pt x="12" y="12"/>
                  </a:lnTo>
                  <a:lnTo>
                    <a:pt x="10" y="12"/>
                  </a:lnTo>
                  <a:lnTo>
                    <a:pt x="6" y="8"/>
                  </a:lnTo>
                  <a:lnTo>
                    <a:pt x="4" y="8"/>
                  </a:lnTo>
                  <a:lnTo>
                    <a:pt x="2" y="8"/>
                  </a:lnTo>
                  <a:lnTo>
                    <a:pt x="2" y="4"/>
                  </a:lnTo>
                  <a:lnTo>
                    <a:pt x="0" y="0"/>
                  </a:lnTo>
                  <a:lnTo>
                    <a:pt x="16" y="16"/>
                  </a:lnTo>
                </a:path>
              </a:pathLst>
            </a:custGeom>
            <a:solidFill>
              <a:srgbClr val="CCCCCC"/>
            </a:solidFill>
            <a:ln w="9525">
              <a:noFill/>
              <a:miter lim="800000"/>
              <a:headEnd/>
              <a:tailEnd/>
            </a:ln>
          </p:spPr>
          <p:txBody>
            <a:bodyPr/>
            <a:lstStyle/>
            <a:p>
              <a:endParaRPr lang="en-US"/>
            </a:p>
          </p:txBody>
        </p:sp>
        <p:sp>
          <p:nvSpPr>
            <p:cNvPr id="5527764" name="Freeform 95"/>
            <p:cNvSpPr>
              <a:spLocks/>
            </p:cNvSpPr>
            <p:nvPr/>
          </p:nvSpPr>
          <p:spPr bwMode="auto">
            <a:xfrm>
              <a:off x="1012" y="3757"/>
              <a:ext cx="102" cy="194"/>
            </a:xfrm>
            <a:custGeom>
              <a:avLst/>
              <a:gdLst>
                <a:gd name="T0" fmla="*/ 96 w 102"/>
                <a:gd name="T1" fmla="*/ 23 h 194"/>
                <a:gd name="T2" fmla="*/ 96 w 102"/>
                <a:gd name="T3" fmla="*/ 35 h 194"/>
                <a:gd name="T4" fmla="*/ 96 w 102"/>
                <a:gd name="T5" fmla="*/ 48 h 194"/>
                <a:gd name="T6" fmla="*/ 97 w 102"/>
                <a:gd name="T7" fmla="*/ 60 h 194"/>
                <a:gd name="T8" fmla="*/ 97 w 102"/>
                <a:gd name="T9" fmla="*/ 73 h 194"/>
                <a:gd name="T10" fmla="*/ 96 w 102"/>
                <a:gd name="T11" fmla="*/ 85 h 194"/>
                <a:gd name="T12" fmla="*/ 90 w 102"/>
                <a:gd name="T13" fmla="*/ 92 h 194"/>
                <a:gd name="T14" fmla="*/ 82 w 102"/>
                <a:gd name="T15" fmla="*/ 98 h 194"/>
                <a:gd name="T16" fmla="*/ 80 w 102"/>
                <a:gd name="T17" fmla="*/ 102 h 194"/>
                <a:gd name="T18" fmla="*/ 88 w 102"/>
                <a:gd name="T19" fmla="*/ 98 h 194"/>
                <a:gd name="T20" fmla="*/ 94 w 102"/>
                <a:gd name="T21" fmla="*/ 92 h 194"/>
                <a:gd name="T22" fmla="*/ 98 w 102"/>
                <a:gd name="T23" fmla="*/ 95 h 194"/>
                <a:gd name="T24" fmla="*/ 98 w 102"/>
                <a:gd name="T25" fmla="*/ 103 h 194"/>
                <a:gd name="T26" fmla="*/ 94 w 102"/>
                <a:gd name="T27" fmla="*/ 111 h 194"/>
                <a:gd name="T28" fmla="*/ 91 w 102"/>
                <a:gd name="T29" fmla="*/ 113 h 194"/>
                <a:gd name="T30" fmla="*/ 87 w 102"/>
                <a:gd name="T31" fmla="*/ 116 h 194"/>
                <a:gd name="T32" fmla="*/ 84 w 102"/>
                <a:gd name="T33" fmla="*/ 119 h 194"/>
                <a:gd name="T34" fmla="*/ 91 w 102"/>
                <a:gd name="T35" fmla="*/ 116 h 194"/>
                <a:gd name="T36" fmla="*/ 96 w 102"/>
                <a:gd name="T37" fmla="*/ 112 h 194"/>
                <a:gd name="T38" fmla="*/ 99 w 102"/>
                <a:gd name="T39" fmla="*/ 113 h 194"/>
                <a:gd name="T40" fmla="*/ 98 w 102"/>
                <a:gd name="T41" fmla="*/ 129 h 194"/>
                <a:gd name="T42" fmla="*/ 98 w 102"/>
                <a:gd name="T43" fmla="*/ 145 h 194"/>
                <a:gd name="T44" fmla="*/ 98 w 102"/>
                <a:gd name="T45" fmla="*/ 161 h 194"/>
                <a:gd name="T46" fmla="*/ 99 w 102"/>
                <a:gd name="T47" fmla="*/ 177 h 194"/>
                <a:gd name="T48" fmla="*/ 101 w 102"/>
                <a:gd name="T49" fmla="*/ 193 h 194"/>
                <a:gd name="T50" fmla="*/ 86 w 102"/>
                <a:gd name="T51" fmla="*/ 192 h 194"/>
                <a:gd name="T52" fmla="*/ 71 w 102"/>
                <a:gd name="T53" fmla="*/ 191 h 194"/>
                <a:gd name="T54" fmla="*/ 57 w 102"/>
                <a:gd name="T55" fmla="*/ 188 h 194"/>
                <a:gd name="T56" fmla="*/ 42 w 102"/>
                <a:gd name="T57" fmla="*/ 185 h 194"/>
                <a:gd name="T58" fmla="*/ 27 w 102"/>
                <a:gd name="T59" fmla="*/ 182 h 194"/>
                <a:gd name="T60" fmla="*/ 17 w 102"/>
                <a:gd name="T61" fmla="*/ 179 h 194"/>
                <a:gd name="T62" fmla="*/ 8 w 102"/>
                <a:gd name="T63" fmla="*/ 175 h 194"/>
                <a:gd name="T64" fmla="*/ 0 w 102"/>
                <a:gd name="T65" fmla="*/ 169 h 194"/>
                <a:gd name="T66" fmla="*/ 2 w 102"/>
                <a:gd name="T67" fmla="*/ 158 h 194"/>
                <a:gd name="T68" fmla="*/ 3 w 102"/>
                <a:gd name="T69" fmla="*/ 146 h 194"/>
                <a:gd name="T70" fmla="*/ 5 w 102"/>
                <a:gd name="T71" fmla="*/ 136 h 194"/>
                <a:gd name="T72" fmla="*/ 6 w 102"/>
                <a:gd name="T73" fmla="*/ 125 h 194"/>
                <a:gd name="T74" fmla="*/ 8 w 102"/>
                <a:gd name="T75" fmla="*/ 114 h 194"/>
                <a:gd name="T76" fmla="*/ 8 w 102"/>
                <a:gd name="T77" fmla="*/ 55 h 194"/>
                <a:gd name="T78" fmla="*/ 8 w 102"/>
                <a:gd name="T79" fmla="*/ 48 h 194"/>
                <a:gd name="T80" fmla="*/ 8 w 102"/>
                <a:gd name="T81" fmla="*/ 41 h 194"/>
                <a:gd name="T82" fmla="*/ 8 w 102"/>
                <a:gd name="T83" fmla="*/ 33 h 194"/>
                <a:gd name="T84" fmla="*/ 8 w 102"/>
                <a:gd name="T85" fmla="*/ 25 h 194"/>
                <a:gd name="T86" fmla="*/ 8 w 102"/>
                <a:gd name="T87" fmla="*/ 16 h 194"/>
                <a:gd name="T88" fmla="*/ 18 w 102"/>
                <a:gd name="T89" fmla="*/ 15 h 194"/>
                <a:gd name="T90" fmla="*/ 27 w 102"/>
                <a:gd name="T91" fmla="*/ 12 h 194"/>
                <a:gd name="T92" fmla="*/ 37 w 102"/>
                <a:gd name="T93" fmla="*/ 9 h 194"/>
                <a:gd name="T94" fmla="*/ 45 w 102"/>
                <a:gd name="T95" fmla="*/ 5 h 194"/>
                <a:gd name="T96" fmla="*/ 55 w 102"/>
                <a:gd name="T97" fmla="*/ 2 h 194"/>
                <a:gd name="T98" fmla="*/ 61 w 102"/>
                <a:gd name="T99" fmla="*/ 3 h 194"/>
                <a:gd name="T100" fmla="*/ 69 w 102"/>
                <a:gd name="T101" fmla="*/ 6 h 194"/>
                <a:gd name="T102" fmla="*/ 76 w 102"/>
                <a:gd name="T103" fmla="*/ 10 h 194"/>
                <a:gd name="T104" fmla="*/ 83 w 102"/>
                <a:gd name="T105" fmla="*/ 14 h 194"/>
                <a:gd name="T106" fmla="*/ 90 w 102"/>
                <a:gd name="T107" fmla="*/ 16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
                <a:gd name="T163" fmla="*/ 0 h 194"/>
                <a:gd name="T164" fmla="*/ 102 w 102"/>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 h="194">
                  <a:moveTo>
                    <a:pt x="95" y="17"/>
                  </a:moveTo>
                  <a:lnTo>
                    <a:pt x="96" y="19"/>
                  </a:lnTo>
                  <a:lnTo>
                    <a:pt x="96" y="23"/>
                  </a:lnTo>
                  <a:lnTo>
                    <a:pt x="96" y="27"/>
                  </a:lnTo>
                  <a:lnTo>
                    <a:pt x="95" y="31"/>
                  </a:lnTo>
                  <a:lnTo>
                    <a:pt x="96" y="35"/>
                  </a:lnTo>
                  <a:lnTo>
                    <a:pt x="96" y="40"/>
                  </a:lnTo>
                  <a:lnTo>
                    <a:pt x="96" y="44"/>
                  </a:lnTo>
                  <a:lnTo>
                    <a:pt x="96" y="48"/>
                  </a:lnTo>
                  <a:lnTo>
                    <a:pt x="96" y="52"/>
                  </a:lnTo>
                  <a:lnTo>
                    <a:pt x="97" y="56"/>
                  </a:lnTo>
                  <a:lnTo>
                    <a:pt x="97" y="60"/>
                  </a:lnTo>
                  <a:lnTo>
                    <a:pt x="97" y="65"/>
                  </a:lnTo>
                  <a:lnTo>
                    <a:pt x="97" y="69"/>
                  </a:lnTo>
                  <a:lnTo>
                    <a:pt x="97" y="73"/>
                  </a:lnTo>
                  <a:lnTo>
                    <a:pt x="97" y="78"/>
                  </a:lnTo>
                  <a:lnTo>
                    <a:pt x="96" y="81"/>
                  </a:lnTo>
                  <a:lnTo>
                    <a:pt x="96" y="85"/>
                  </a:lnTo>
                  <a:lnTo>
                    <a:pt x="93" y="88"/>
                  </a:lnTo>
                  <a:lnTo>
                    <a:pt x="92" y="90"/>
                  </a:lnTo>
                  <a:lnTo>
                    <a:pt x="90" y="92"/>
                  </a:lnTo>
                  <a:lnTo>
                    <a:pt x="87" y="95"/>
                  </a:lnTo>
                  <a:lnTo>
                    <a:pt x="85" y="96"/>
                  </a:lnTo>
                  <a:lnTo>
                    <a:pt x="82" y="98"/>
                  </a:lnTo>
                  <a:lnTo>
                    <a:pt x="80" y="100"/>
                  </a:lnTo>
                  <a:lnTo>
                    <a:pt x="77" y="102"/>
                  </a:lnTo>
                  <a:lnTo>
                    <a:pt x="80" y="102"/>
                  </a:lnTo>
                  <a:lnTo>
                    <a:pt x="82" y="101"/>
                  </a:lnTo>
                  <a:lnTo>
                    <a:pt x="85" y="100"/>
                  </a:lnTo>
                  <a:lnTo>
                    <a:pt x="88" y="98"/>
                  </a:lnTo>
                  <a:lnTo>
                    <a:pt x="90" y="96"/>
                  </a:lnTo>
                  <a:lnTo>
                    <a:pt x="93" y="94"/>
                  </a:lnTo>
                  <a:lnTo>
                    <a:pt x="94" y="92"/>
                  </a:lnTo>
                  <a:lnTo>
                    <a:pt x="96" y="89"/>
                  </a:lnTo>
                  <a:lnTo>
                    <a:pt x="97" y="92"/>
                  </a:lnTo>
                  <a:lnTo>
                    <a:pt x="98" y="95"/>
                  </a:lnTo>
                  <a:lnTo>
                    <a:pt x="98" y="97"/>
                  </a:lnTo>
                  <a:lnTo>
                    <a:pt x="98" y="100"/>
                  </a:lnTo>
                  <a:lnTo>
                    <a:pt x="98" y="103"/>
                  </a:lnTo>
                  <a:lnTo>
                    <a:pt x="97" y="106"/>
                  </a:lnTo>
                  <a:lnTo>
                    <a:pt x="95" y="108"/>
                  </a:lnTo>
                  <a:lnTo>
                    <a:pt x="94" y="111"/>
                  </a:lnTo>
                  <a:lnTo>
                    <a:pt x="93" y="112"/>
                  </a:lnTo>
                  <a:lnTo>
                    <a:pt x="92" y="113"/>
                  </a:lnTo>
                  <a:lnTo>
                    <a:pt x="91" y="113"/>
                  </a:lnTo>
                  <a:lnTo>
                    <a:pt x="90" y="114"/>
                  </a:lnTo>
                  <a:lnTo>
                    <a:pt x="88" y="115"/>
                  </a:lnTo>
                  <a:lnTo>
                    <a:pt x="87" y="116"/>
                  </a:lnTo>
                  <a:lnTo>
                    <a:pt x="86" y="117"/>
                  </a:lnTo>
                  <a:lnTo>
                    <a:pt x="84" y="118"/>
                  </a:lnTo>
                  <a:lnTo>
                    <a:pt x="84" y="119"/>
                  </a:lnTo>
                  <a:lnTo>
                    <a:pt x="87" y="119"/>
                  </a:lnTo>
                  <a:lnTo>
                    <a:pt x="89" y="118"/>
                  </a:lnTo>
                  <a:lnTo>
                    <a:pt x="91" y="116"/>
                  </a:lnTo>
                  <a:lnTo>
                    <a:pt x="93" y="115"/>
                  </a:lnTo>
                  <a:lnTo>
                    <a:pt x="94" y="113"/>
                  </a:lnTo>
                  <a:lnTo>
                    <a:pt x="96" y="112"/>
                  </a:lnTo>
                  <a:lnTo>
                    <a:pt x="98" y="110"/>
                  </a:lnTo>
                  <a:lnTo>
                    <a:pt x="99" y="107"/>
                  </a:lnTo>
                  <a:lnTo>
                    <a:pt x="99" y="113"/>
                  </a:lnTo>
                  <a:lnTo>
                    <a:pt x="99" y="118"/>
                  </a:lnTo>
                  <a:lnTo>
                    <a:pt x="99" y="124"/>
                  </a:lnTo>
                  <a:lnTo>
                    <a:pt x="98" y="129"/>
                  </a:lnTo>
                  <a:lnTo>
                    <a:pt x="98" y="135"/>
                  </a:lnTo>
                  <a:lnTo>
                    <a:pt x="98" y="140"/>
                  </a:lnTo>
                  <a:lnTo>
                    <a:pt x="98" y="145"/>
                  </a:lnTo>
                  <a:lnTo>
                    <a:pt x="98" y="150"/>
                  </a:lnTo>
                  <a:lnTo>
                    <a:pt x="98" y="156"/>
                  </a:lnTo>
                  <a:lnTo>
                    <a:pt x="98" y="161"/>
                  </a:lnTo>
                  <a:lnTo>
                    <a:pt x="98" y="166"/>
                  </a:lnTo>
                  <a:lnTo>
                    <a:pt x="99" y="172"/>
                  </a:lnTo>
                  <a:lnTo>
                    <a:pt x="99" y="177"/>
                  </a:lnTo>
                  <a:lnTo>
                    <a:pt x="99" y="182"/>
                  </a:lnTo>
                  <a:lnTo>
                    <a:pt x="100" y="188"/>
                  </a:lnTo>
                  <a:lnTo>
                    <a:pt x="101" y="193"/>
                  </a:lnTo>
                  <a:lnTo>
                    <a:pt x="96" y="193"/>
                  </a:lnTo>
                  <a:lnTo>
                    <a:pt x="91" y="193"/>
                  </a:lnTo>
                  <a:lnTo>
                    <a:pt x="86" y="192"/>
                  </a:lnTo>
                  <a:lnTo>
                    <a:pt x="81" y="192"/>
                  </a:lnTo>
                  <a:lnTo>
                    <a:pt x="76" y="191"/>
                  </a:lnTo>
                  <a:lnTo>
                    <a:pt x="71" y="191"/>
                  </a:lnTo>
                  <a:lnTo>
                    <a:pt x="66" y="190"/>
                  </a:lnTo>
                  <a:lnTo>
                    <a:pt x="61" y="189"/>
                  </a:lnTo>
                  <a:lnTo>
                    <a:pt x="57" y="188"/>
                  </a:lnTo>
                  <a:lnTo>
                    <a:pt x="52" y="187"/>
                  </a:lnTo>
                  <a:lnTo>
                    <a:pt x="46" y="186"/>
                  </a:lnTo>
                  <a:lnTo>
                    <a:pt x="42" y="185"/>
                  </a:lnTo>
                  <a:lnTo>
                    <a:pt x="37" y="184"/>
                  </a:lnTo>
                  <a:lnTo>
                    <a:pt x="32" y="183"/>
                  </a:lnTo>
                  <a:lnTo>
                    <a:pt x="27" y="182"/>
                  </a:lnTo>
                  <a:lnTo>
                    <a:pt x="23" y="182"/>
                  </a:lnTo>
                  <a:lnTo>
                    <a:pt x="20" y="180"/>
                  </a:lnTo>
                  <a:lnTo>
                    <a:pt x="17" y="179"/>
                  </a:lnTo>
                  <a:lnTo>
                    <a:pt x="13" y="177"/>
                  </a:lnTo>
                  <a:lnTo>
                    <a:pt x="10" y="176"/>
                  </a:lnTo>
                  <a:lnTo>
                    <a:pt x="8" y="175"/>
                  </a:lnTo>
                  <a:lnTo>
                    <a:pt x="5" y="173"/>
                  </a:lnTo>
                  <a:lnTo>
                    <a:pt x="3" y="171"/>
                  </a:lnTo>
                  <a:lnTo>
                    <a:pt x="0" y="169"/>
                  </a:lnTo>
                  <a:lnTo>
                    <a:pt x="1" y="165"/>
                  </a:lnTo>
                  <a:lnTo>
                    <a:pt x="1" y="161"/>
                  </a:lnTo>
                  <a:lnTo>
                    <a:pt x="2" y="158"/>
                  </a:lnTo>
                  <a:lnTo>
                    <a:pt x="2" y="154"/>
                  </a:lnTo>
                  <a:lnTo>
                    <a:pt x="3" y="150"/>
                  </a:lnTo>
                  <a:lnTo>
                    <a:pt x="3" y="146"/>
                  </a:lnTo>
                  <a:lnTo>
                    <a:pt x="4" y="143"/>
                  </a:lnTo>
                  <a:lnTo>
                    <a:pt x="4" y="140"/>
                  </a:lnTo>
                  <a:lnTo>
                    <a:pt x="5" y="136"/>
                  </a:lnTo>
                  <a:lnTo>
                    <a:pt x="5" y="132"/>
                  </a:lnTo>
                  <a:lnTo>
                    <a:pt x="6" y="128"/>
                  </a:lnTo>
                  <a:lnTo>
                    <a:pt x="6" y="125"/>
                  </a:lnTo>
                  <a:lnTo>
                    <a:pt x="7" y="121"/>
                  </a:lnTo>
                  <a:lnTo>
                    <a:pt x="8" y="117"/>
                  </a:lnTo>
                  <a:lnTo>
                    <a:pt x="8" y="114"/>
                  </a:lnTo>
                  <a:lnTo>
                    <a:pt x="9" y="111"/>
                  </a:lnTo>
                  <a:lnTo>
                    <a:pt x="8" y="58"/>
                  </a:lnTo>
                  <a:lnTo>
                    <a:pt x="8" y="55"/>
                  </a:lnTo>
                  <a:lnTo>
                    <a:pt x="8" y="53"/>
                  </a:lnTo>
                  <a:lnTo>
                    <a:pt x="8" y="50"/>
                  </a:lnTo>
                  <a:lnTo>
                    <a:pt x="8" y="48"/>
                  </a:lnTo>
                  <a:lnTo>
                    <a:pt x="8" y="46"/>
                  </a:lnTo>
                  <a:lnTo>
                    <a:pt x="8" y="43"/>
                  </a:lnTo>
                  <a:lnTo>
                    <a:pt x="8" y="41"/>
                  </a:lnTo>
                  <a:lnTo>
                    <a:pt x="8" y="38"/>
                  </a:lnTo>
                  <a:lnTo>
                    <a:pt x="8" y="35"/>
                  </a:lnTo>
                  <a:lnTo>
                    <a:pt x="8" y="33"/>
                  </a:lnTo>
                  <a:lnTo>
                    <a:pt x="8" y="30"/>
                  </a:lnTo>
                  <a:lnTo>
                    <a:pt x="8" y="27"/>
                  </a:lnTo>
                  <a:lnTo>
                    <a:pt x="8" y="25"/>
                  </a:lnTo>
                  <a:lnTo>
                    <a:pt x="8" y="22"/>
                  </a:lnTo>
                  <a:lnTo>
                    <a:pt x="8" y="18"/>
                  </a:lnTo>
                  <a:lnTo>
                    <a:pt x="8" y="16"/>
                  </a:lnTo>
                  <a:lnTo>
                    <a:pt x="11" y="16"/>
                  </a:lnTo>
                  <a:lnTo>
                    <a:pt x="14" y="15"/>
                  </a:lnTo>
                  <a:lnTo>
                    <a:pt x="18" y="15"/>
                  </a:lnTo>
                  <a:lnTo>
                    <a:pt x="21" y="14"/>
                  </a:lnTo>
                  <a:lnTo>
                    <a:pt x="24" y="13"/>
                  </a:lnTo>
                  <a:lnTo>
                    <a:pt x="27" y="12"/>
                  </a:lnTo>
                  <a:lnTo>
                    <a:pt x="30" y="11"/>
                  </a:lnTo>
                  <a:lnTo>
                    <a:pt x="33" y="10"/>
                  </a:lnTo>
                  <a:lnTo>
                    <a:pt x="37" y="9"/>
                  </a:lnTo>
                  <a:lnTo>
                    <a:pt x="40" y="8"/>
                  </a:lnTo>
                  <a:lnTo>
                    <a:pt x="42" y="7"/>
                  </a:lnTo>
                  <a:lnTo>
                    <a:pt x="45" y="5"/>
                  </a:lnTo>
                  <a:lnTo>
                    <a:pt x="49" y="4"/>
                  </a:lnTo>
                  <a:lnTo>
                    <a:pt x="52" y="3"/>
                  </a:lnTo>
                  <a:lnTo>
                    <a:pt x="55" y="2"/>
                  </a:lnTo>
                  <a:lnTo>
                    <a:pt x="58" y="0"/>
                  </a:lnTo>
                  <a:lnTo>
                    <a:pt x="59" y="1"/>
                  </a:lnTo>
                  <a:lnTo>
                    <a:pt x="61" y="3"/>
                  </a:lnTo>
                  <a:lnTo>
                    <a:pt x="64" y="4"/>
                  </a:lnTo>
                  <a:lnTo>
                    <a:pt x="66" y="5"/>
                  </a:lnTo>
                  <a:lnTo>
                    <a:pt x="69" y="6"/>
                  </a:lnTo>
                  <a:lnTo>
                    <a:pt x="71" y="8"/>
                  </a:lnTo>
                  <a:lnTo>
                    <a:pt x="74" y="9"/>
                  </a:lnTo>
                  <a:lnTo>
                    <a:pt x="76" y="10"/>
                  </a:lnTo>
                  <a:lnTo>
                    <a:pt x="77" y="11"/>
                  </a:lnTo>
                  <a:lnTo>
                    <a:pt x="80" y="13"/>
                  </a:lnTo>
                  <a:lnTo>
                    <a:pt x="83" y="14"/>
                  </a:lnTo>
                  <a:lnTo>
                    <a:pt x="85" y="15"/>
                  </a:lnTo>
                  <a:lnTo>
                    <a:pt x="88" y="16"/>
                  </a:lnTo>
                  <a:lnTo>
                    <a:pt x="90" y="16"/>
                  </a:lnTo>
                  <a:lnTo>
                    <a:pt x="93" y="16"/>
                  </a:lnTo>
                  <a:lnTo>
                    <a:pt x="95" y="17"/>
                  </a:lnTo>
                </a:path>
              </a:pathLst>
            </a:custGeom>
            <a:solidFill>
              <a:srgbClr val="FFFFFF"/>
            </a:solidFill>
            <a:ln w="12700" cap="rnd">
              <a:solidFill>
                <a:schemeClr val="tx1"/>
              </a:solidFill>
              <a:round/>
              <a:headEnd/>
              <a:tailEnd/>
            </a:ln>
          </p:spPr>
          <p:txBody>
            <a:bodyPr/>
            <a:lstStyle/>
            <a:p>
              <a:endParaRPr lang="en-US"/>
            </a:p>
          </p:txBody>
        </p:sp>
        <p:sp>
          <p:nvSpPr>
            <p:cNvPr id="5527765" name="Freeform 96"/>
            <p:cNvSpPr>
              <a:spLocks/>
            </p:cNvSpPr>
            <p:nvPr/>
          </p:nvSpPr>
          <p:spPr bwMode="auto">
            <a:xfrm>
              <a:off x="1117" y="3772"/>
              <a:ext cx="136" cy="179"/>
            </a:xfrm>
            <a:custGeom>
              <a:avLst/>
              <a:gdLst>
                <a:gd name="T0" fmla="*/ 133 w 136"/>
                <a:gd name="T1" fmla="*/ 11 h 179"/>
                <a:gd name="T2" fmla="*/ 131 w 136"/>
                <a:gd name="T3" fmla="*/ 26 h 179"/>
                <a:gd name="T4" fmla="*/ 127 w 136"/>
                <a:gd name="T5" fmla="*/ 42 h 179"/>
                <a:gd name="T6" fmla="*/ 125 w 136"/>
                <a:gd name="T7" fmla="*/ 57 h 179"/>
                <a:gd name="T8" fmla="*/ 124 w 136"/>
                <a:gd name="T9" fmla="*/ 73 h 179"/>
                <a:gd name="T10" fmla="*/ 124 w 136"/>
                <a:gd name="T11" fmla="*/ 83 h 179"/>
                <a:gd name="T12" fmla="*/ 129 w 136"/>
                <a:gd name="T13" fmla="*/ 73 h 179"/>
                <a:gd name="T14" fmla="*/ 132 w 136"/>
                <a:gd name="T15" fmla="*/ 80 h 179"/>
                <a:gd name="T16" fmla="*/ 130 w 136"/>
                <a:gd name="T17" fmla="*/ 87 h 179"/>
                <a:gd name="T18" fmla="*/ 124 w 136"/>
                <a:gd name="T19" fmla="*/ 93 h 179"/>
                <a:gd name="T20" fmla="*/ 120 w 136"/>
                <a:gd name="T21" fmla="*/ 100 h 179"/>
                <a:gd name="T22" fmla="*/ 118 w 136"/>
                <a:gd name="T23" fmla="*/ 104 h 179"/>
                <a:gd name="T24" fmla="*/ 121 w 136"/>
                <a:gd name="T25" fmla="*/ 102 h 179"/>
                <a:gd name="T26" fmla="*/ 124 w 136"/>
                <a:gd name="T27" fmla="*/ 99 h 179"/>
                <a:gd name="T28" fmla="*/ 119 w 136"/>
                <a:gd name="T29" fmla="*/ 157 h 179"/>
                <a:gd name="T30" fmla="*/ 99 w 136"/>
                <a:gd name="T31" fmla="*/ 163 h 179"/>
                <a:gd name="T32" fmla="*/ 78 w 136"/>
                <a:gd name="T33" fmla="*/ 166 h 179"/>
                <a:gd name="T34" fmla="*/ 56 w 136"/>
                <a:gd name="T35" fmla="*/ 170 h 179"/>
                <a:gd name="T36" fmla="*/ 34 w 136"/>
                <a:gd name="T37" fmla="*/ 173 h 179"/>
                <a:gd name="T38" fmla="*/ 13 w 136"/>
                <a:gd name="T39" fmla="*/ 176 h 179"/>
                <a:gd name="T40" fmla="*/ 11 w 136"/>
                <a:gd name="T41" fmla="*/ 178 h 179"/>
                <a:gd name="T42" fmla="*/ 8 w 136"/>
                <a:gd name="T43" fmla="*/ 178 h 179"/>
                <a:gd name="T44" fmla="*/ 5 w 136"/>
                <a:gd name="T45" fmla="*/ 172 h 179"/>
                <a:gd name="T46" fmla="*/ 4 w 136"/>
                <a:gd name="T47" fmla="*/ 156 h 179"/>
                <a:gd name="T48" fmla="*/ 3 w 136"/>
                <a:gd name="T49" fmla="*/ 139 h 179"/>
                <a:gd name="T50" fmla="*/ 3 w 136"/>
                <a:gd name="T51" fmla="*/ 123 h 179"/>
                <a:gd name="T52" fmla="*/ 2 w 136"/>
                <a:gd name="T53" fmla="*/ 106 h 179"/>
                <a:gd name="T54" fmla="*/ 2 w 136"/>
                <a:gd name="T55" fmla="*/ 91 h 179"/>
                <a:gd name="T56" fmla="*/ 2 w 136"/>
                <a:gd name="T57" fmla="*/ 74 h 179"/>
                <a:gd name="T58" fmla="*/ 2 w 136"/>
                <a:gd name="T59" fmla="*/ 58 h 179"/>
                <a:gd name="T60" fmla="*/ 2 w 136"/>
                <a:gd name="T61" fmla="*/ 43 h 179"/>
                <a:gd name="T62" fmla="*/ 1 w 136"/>
                <a:gd name="T63" fmla="*/ 26 h 179"/>
                <a:gd name="T64" fmla="*/ 1 w 136"/>
                <a:gd name="T65" fmla="*/ 11 h 179"/>
                <a:gd name="T66" fmla="*/ 10 w 136"/>
                <a:gd name="T67" fmla="*/ 7 h 179"/>
                <a:gd name="T68" fmla="*/ 24 w 136"/>
                <a:gd name="T69" fmla="*/ 8 h 179"/>
                <a:gd name="T70" fmla="*/ 39 w 136"/>
                <a:gd name="T71" fmla="*/ 8 h 179"/>
                <a:gd name="T72" fmla="*/ 55 w 136"/>
                <a:gd name="T73" fmla="*/ 8 h 179"/>
                <a:gd name="T74" fmla="*/ 68 w 136"/>
                <a:gd name="T75" fmla="*/ 7 h 179"/>
                <a:gd name="T76" fmla="*/ 80 w 136"/>
                <a:gd name="T77" fmla="*/ 6 h 179"/>
                <a:gd name="T78" fmla="*/ 91 w 136"/>
                <a:gd name="T79" fmla="*/ 6 h 179"/>
                <a:gd name="T80" fmla="*/ 102 w 136"/>
                <a:gd name="T81" fmla="*/ 6 h 179"/>
                <a:gd name="T82" fmla="*/ 113 w 136"/>
                <a:gd name="T83" fmla="*/ 4 h 179"/>
                <a:gd name="T84" fmla="*/ 124 w 136"/>
                <a:gd name="T85" fmla="*/ 3 h 179"/>
                <a:gd name="T86" fmla="*/ 135 w 136"/>
                <a:gd name="T87" fmla="*/ 0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9"/>
                <a:gd name="T134" fmla="*/ 136 w 136"/>
                <a:gd name="T135" fmla="*/ 179 h 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9">
                  <a:moveTo>
                    <a:pt x="135" y="0"/>
                  </a:moveTo>
                  <a:lnTo>
                    <a:pt x="134" y="6"/>
                  </a:lnTo>
                  <a:lnTo>
                    <a:pt x="133" y="11"/>
                  </a:lnTo>
                  <a:lnTo>
                    <a:pt x="132" y="15"/>
                  </a:lnTo>
                  <a:lnTo>
                    <a:pt x="132" y="20"/>
                  </a:lnTo>
                  <a:lnTo>
                    <a:pt x="131" y="26"/>
                  </a:lnTo>
                  <a:lnTo>
                    <a:pt x="130" y="31"/>
                  </a:lnTo>
                  <a:lnTo>
                    <a:pt x="129" y="36"/>
                  </a:lnTo>
                  <a:lnTo>
                    <a:pt x="127" y="42"/>
                  </a:lnTo>
                  <a:lnTo>
                    <a:pt x="126" y="46"/>
                  </a:lnTo>
                  <a:lnTo>
                    <a:pt x="125" y="51"/>
                  </a:lnTo>
                  <a:lnTo>
                    <a:pt x="125" y="57"/>
                  </a:lnTo>
                  <a:lnTo>
                    <a:pt x="124" y="62"/>
                  </a:lnTo>
                  <a:lnTo>
                    <a:pt x="124" y="67"/>
                  </a:lnTo>
                  <a:lnTo>
                    <a:pt x="124" y="73"/>
                  </a:lnTo>
                  <a:lnTo>
                    <a:pt x="124" y="77"/>
                  </a:lnTo>
                  <a:lnTo>
                    <a:pt x="124" y="83"/>
                  </a:lnTo>
                  <a:lnTo>
                    <a:pt x="127" y="68"/>
                  </a:lnTo>
                  <a:lnTo>
                    <a:pt x="128" y="71"/>
                  </a:lnTo>
                  <a:lnTo>
                    <a:pt x="129" y="73"/>
                  </a:lnTo>
                  <a:lnTo>
                    <a:pt x="131" y="74"/>
                  </a:lnTo>
                  <a:lnTo>
                    <a:pt x="131" y="77"/>
                  </a:lnTo>
                  <a:lnTo>
                    <a:pt x="132" y="80"/>
                  </a:lnTo>
                  <a:lnTo>
                    <a:pt x="132" y="82"/>
                  </a:lnTo>
                  <a:lnTo>
                    <a:pt x="132" y="85"/>
                  </a:lnTo>
                  <a:lnTo>
                    <a:pt x="130" y="87"/>
                  </a:lnTo>
                  <a:lnTo>
                    <a:pt x="128" y="89"/>
                  </a:lnTo>
                  <a:lnTo>
                    <a:pt x="126" y="91"/>
                  </a:lnTo>
                  <a:lnTo>
                    <a:pt x="124" y="93"/>
                  </a:lnTo>
                  <a:lnTo>
                    <a:pt x="124" y="96"/>
                  </a:lnTo>
                  <a:lnTo>
                    <a:pt x="122" y="98"/>
                  </a:lnTo>
                  <a:lnTo>
                    <a:pt x="120" y="100"/>
                  </a:lnTo>
                  <a:lnTo>
                    <a:pt x="118" y="102"/>
                  </a:lnTo>
                  <a:lnTo>
                    <a:pt x="117" y="104"/>
                  </a:lnTo>
                  <a:lnTo>
                    <a:pt x="118" y="104"/>
                  </a:lnTo>
                  <a:lnTo>
                    <a:pt x="119" y="104"/>
                  </a:lnTo>
                  <a:lnTo>
                    <a:pt x="120" y="103"/>
                  </a:lnTo>
                  <a:lnTo>
                    <a:pt x="121" y="102"/>
                  </a:lnTo>
                  <a:lnTo>
                    <a:pt x="122" y="101"/>
                  </a:lnTo>
                  <a:lnTo>
                    <a:pt x="123" y="100"/>
                  </a:lnTo>
                  <a:lnTo>
                    <a:pt x="124" y="99"/>
                  </a:lnTo>
                  <a:lnTo>
                    <a:pt x="124" y="98"/>
                  </a:lnTo>
                  <a:lnTo>
                    <a:pt x="125" y="155"/>
                  </a:lnTo>
                  <a:lnTo>
                    <a:pt x="119" y="157"/>
                  </a:lnTo>
                  <a:lnTo>
                    <a:pt x="112" y="159"/>
                  </a:lnTo>
                  <a:lnTo>
                    <a:pt x="105" y="161"/>
                  </a:lnTo>
                  <a:lnTo>
                    <a:pt x="99" y="163"/>
                  </a:lnTo>
                  <a:lnTo>
                    <a:pt x="92" y="163"/>
                  </a:lnTo>
                  <a:lnTo>
                    <a:pt x="85" y="165"/>
                  </a:lnTo>
                  <a:lnTo>
                    <a:pt x="78" y="166"/>
                  </a:lnTo>
                  <a:lnTo>
                    <a:pt x="71" y="167"/>
                  </a:lnTo>
                  <a:lnTo>
                    <a:pt x="63" y="168"/>
                  </a:lnTo>
                  <a:lnTo>
                    <a:pt x="56" y="170"/>
                  </a:lnTo>
                  <a:lnTo>
                    <a:pt x="49" y="171"/>
                  </a:lnTo>
                  <a:lnTo>
                    <a:pt x="42" y="172"/>
                  </a:lnTo>
                  <a:lnTo>
                    <a:pt x="34" y="173"/>
                  </a:lnTo>
                  <a:lnTo>
                    <a:pt x="28" y="174"/>
                  </a:lnTo>
                  <a:lnTo>
                    <a:pt x="21" y="175"/>
                  </a:lnTo>
                  <a:lnTo>
                    <a:pt x="13" y="176"/>
                  </a:lnTo>
                  <a:lnTo>
                    <a:pt x="12" y="177"/>
                  </a:lnTo>
                  <a:lnTo>
                    <a:pt x="11" y="178"/>
                  </a:lnTo>
                  <a:lnTo>
                    <a:pt x="10" y="178"/>
                  </a:lnTo>
                  <a:lnTo>
                    <a:pt x="9" y="178"/>
                  </a:lnTo>
                  <a:lnTo>
                    <a:pt x="8" y="178"/>
                  </a:lnTo>
                  <a:lnTo>
                    <a:pt x="6" y="177"/>
                  </a:lnTo>
                  <a:lnTo>
                    <a:pt x="5" y="177"/>
                  </a:lnTo>
                  <a:lnTo>
                    <a:pt x="5" y="172"/>
                  </a:lnTo>
                  <a:lnTo>
                    <a:pt x="4" y="166"/>
                  </a:lnTo>
                  <a:lnTo>
                    <a:pt x="4" y="161"/>
                  </a:lnTo>
                  <a:lnTo>
                    <a:pt x="4" y="156"/>
                  </a:lnTo>
                  <a:lnTo>
                    <a:pt x="4" y="150"/>
                  </a:lnTo>
                  <a:lnTo>
                    <a:pt x="3" y="144"/>
                  </a:lnTo>
                  <a:lnTo>
                    <a:pt x="3" y="139"/>
                  </a:lnTo>
                  <a:lnTo>
                    <a:pt x="3" y="134"/>
                  </a:lnTo>
                  <a:lnTo>
                    <a:pt x="3" y="129"/>
                  </a:lnTo>
                  <a:lnTo>
                    <a:pt x="3" y="123"/>
                  </a:lnTo>
                  <a:lnTo>
                    <a:pt x="2" y="118"/>
                  </a:lnTo>
                  <a:lnTo>
                    <a:pt x="2" y="112"/>
                  </a:lnTo>
                  <a:lnTo>
                    <a:pt x="2" y="106"/>
                  </a:lnTo>
                  <a:lnTo>
                    <a:pt x="2" y="102"/>
                  </a:lnTo>
                  <a:lnTo>
                    <a:pt x="2" y="96"/>
                  </a:lnTo>
                  <a:lnTo>
                    <a:pt x="2" y="91"/>
                  </a:lnTo>
                  <a:lnTo>
                    <a:pt x="2" y="85"/>
                  </a:lnTo>
                  <a:lnTo>
                    <a:pt x="2" y="80"/>
                  </a:lnTo>
                  <a:lnTo>
                    <a:pt x="2" y="74"/>
                  </a:lnTo>
                  <a:lnTo>
                    <a:pt x="2" y="69"/>
                  </a:lnTo>
                  <a:lnTo>
                    <a:pt x="2" y="64"/>
                  </a:lnTo>
                  <a:lnTo>
                    <a:pt x="2" y="58"/>
                  </a:lnTo>
                  <a:lnTo>
                    <a:pt x="2" y="53"/>
                  </a:lnTo>
                  <a:lnTo>
                    <a:pt x="2" y="47"/>
                  </a:lnTo>
                  <a:lnTo>
                    <a:pt x="2" y="43"/>
                  </a:lnTo>
                  <a:lnTo>
                    <a:pt x="1" y="37"/>
                  </a:lnTo>
                  <a:lnTo>
                    <a:pt x="1" y="32"/>
                  </a:lnTo>
                  <a:lnTo>
                    <a:pt x="1" y="26"/>
                  </a:lnTo>
                  <a:lnTo>
                    <a:pt x="1" y="20"/>
                  </a:lnTo>
                  <a:lnTo>
                    <a:pt x="1" y="15"/>
                  </a:lnTo>
                  <a:lnTo>
                    <a:pt x="1" y="11"/>
                  </a:lnTo>
                  <a:lnTo>
                    <a:pt x="0" y="5"/>
                  </a:lnTo>
                  <a:lnTo>
                    <a:pt x="5" y="6"/>
                  </a:lnTo>
                  <a:lnTo>
                    <a:pt x="10" y="7"/>
                  </a:lnTo>
                  <a:lnTo>
                    <a:pt x="14" y="7"/>
                  </a:lnTo>
                  <a:lnTo>
                    <a:pt x="19" y="8"/>
                  </a:lnTo>
                  <a:lnTo>
                    <a:pt x="24" y="8"/>
                  </a:lnTo>
                  <a:lnTo>
                    <a:pt x="29" y="8"/>
                  </a:lnTo>
                  <a:lnTo>
                    <a:pt x="34" y="8"/>
                  </a:lnTo>
                  <a:lnTo>
                    <a:pt x="39" y="8"/>
                  </a:lnTo>
                  <a:lnTo>
                    <a:pt x="44" y="8"/>
                  </a:lnTo>
                  <a:lnTo>
                    <a:pt x="49" y="8"/>
                  </a:lnTo>
                  <a:lnTo>
                    <a:pt x="55" y="8"/>
                  </a:lnTo>
                  <a:lnTo>
                    <a:pt x="58" y="8"/>
                  </a:lnTo>
                  <a:lnTo>
                    <a:pt x="63" y="7"/>
                  </a:lnTo>
                  <a:lnTo>
                    <a:pt x="68" y="7"/>
                  </a:lnTo>
                  <a:lnTo>
                    <a:pt x="73" y="7"/>
                  </a:lnTo>
                  <a:lnTo>
                    <a:pt x="77" y="6"/>
                  </a:lnTo>
                  <a:lnTo>
                    <a:pt x="80" y="6"/>
                  </a:lnTo>
                  <a:lnTo>
                    <a:pt x="84" y="6"/>
                  </a:lnTo>
                  <a:lnTo>
                    <a:pt x="88" y="6"/>
                  </a:lnTo>
                  <a:lnTo>
                    <a:pt x="91" y="6"/>
                  </a:lnTo>
                  <a:lnTo>
                    <a:pt x="95" y="6"/>
                  </a:lnTo>
                  <a:lnTo>
                    <a:pt x="99" y="6"/>
                  </a:lnTo>
                  <a:lnTo>
                    <a:pt x="102" y="6"/>
                  </a:lnTo>
                  <a:lnTo>
                    <a:pt x="106" y="5"/>
                  </a:lnTo>
                  <a:lnTo>
                    <a:pt x="109" y="5"/>
                  </a:lnTo>
                  <a:lnTo>
                    <a:pt x="113" y="4"/>
                  </a:lnTo>
                  <a:lnTo>
                    <a:pt x="117" y="4"/>
                  </a:lnTo>
                  <a:lnTo>
                    <a:pt x="121" y="4"/>
                  </a:lnTo>
                  <a:lnTo>
                    <a:pt x="124" y="3"/>
                  </a:lnTo>
                  <a:lnTo>
                    <a:pt x="127" y="2"/>
                  </a:lnTo>
                  <a:lnTo>
                    <a:pt x="131" y="1"/>
                  </a:lnTo>
                  <a:lnTo>
                    <a:pt x="135" y="0"/>
                  </a:lnTo>
                </a:path>
              </a:pathLst>
            </a:custGeom>
            <a:solidFill>
              <a:srgbClr val="FFFFFF"/>
            </a:solidFill>
            <a:ln w="12700" cap="rnd">
              <a:solidFill>
                <a:schemeClr val="tx1"/>
              </a:solidFill>
              <a:round/>
              <a:headEnd/>
              <a:tailEnd/>
            </a:ln>
          </p:spPr>
          <p:txBody>
            <a:bodyPr/>
            <a:lstStyle/>
            <a:p>
              <a:endParaRPr lang="en-US"/>
            </a:p>
          </p:txBody>
        </p:sp>
        <p:sp>
          <p:nvSpPr>
            <p:cNvPr id="5527766" name="Freeform 97"/>
            <p:cNvSpPr>
              <a:spLocks/>
            </p:cNvSpPr>
            <p:nvPr/>
          </p:nvSpPr>
          <p:spPr bwMode="auto">
            <a:xfrm>
              <a:off x="1009" y="3935"/>
              <a:ext cx="106" cy="38"/>
            </a:xfrm>
            <a:custGeom>
              <a:avLst/>
              <a:gdLst>
                <a:gd name="T0" fmla="*/ 92 w 106"/>
                <a:gd name="T1" fmla="*/ 21 h 38"/>
                <a:gd name="T2" fmla="*/ 94 w 106"/>
                <a:gd name="T3" fmla="*/ 20 h 38"/>
                <a:gd name="T4" fmla="*/ 95 w 106"/>
                <a:gd name="T5" fmla="*/ 21 h 38"/>
                <a:gd name="T6" fmla="*/ 96 w 106"/>
                <a:gd name="T7" fmla="*/ 21 h 38"/>
                <a:gd name="T8" fmla="*/ 97 w 106"/>
                <a:gd name="T9" fmla="*/ 21 h 38"/>
                <a:gd name="T10" fmla="*/ 99 w 106"/>
                <a:gd name="T11" fmla="*/ 22 h 38"/>
                <a:gd name="T12" fmla="*/ 101 w 106"/>
                <a:gd name="T13" fmla="*/ 22 h 38"/>
                <a:gd name="T14" fmla="*/ 102 w 106"/>
                <a:gd name="T15" fmla="*/ 22 h 38"/>
                <a:gd name="T16" fmla="*/ 104 w 106"/>
                <a:gd name="T17" fmla="*/ 22 h 38"/>
                <a:gd name="T18" fmla="*/ 105 w 106"/>
                <a:gd name="T19" fmla="*/ 35 h 38"/>
                <a:gd name="T20" fmla="*/ 97 w 106"/>
                <a:gd name="T21" fmla="*/ 36 h 38"/>
                <a:gd name="T22" fmla="*/ 91 w 106"/>
                <a:gd name="T23" fmla="*/ 36 h 38"/>
                <a:gd name="T24" fmla="*/ 84 w 106"/>
                <a:gd name="T25" fmla="*/ 37 h 38"/>
                <a:gd name="T26" fmla="*/ 78 w 106"/>
                <a:gd name="T27" fmla="*/ 37 h 38"/>
                <a:gd name="T28" fmla="*/ 71 w 106"/>
                <a:gd name="T29" fmla="*/ 36 h 38"/>
                <a:gd name="T30" fmla="*/ 64 w 106"/>
                <a:gd name="T31" fmla="*/ 36 h 38"/>
                <a:gd name="T32" fmla="*/ 58 w 106"/>
                <a:gd name="T33" fmla="*/ 35 h 38"/>
                <a:gd name="T34" fmla="*/ 51 w 106"/>
                <a:gd name="T35" fmla="*/ 34 h 38"/>
                <a:gd name="T36" fmla="*/ 45 w 106"/>
                <a:gd name="T37" fmla="*/ 33 h 38"/>
                <a:gd name="T38" fmla="*/ 39 w 106"/>
                <a:gd name="T39" fmla="*/ 31 h 38"/>
                <a:gd name="T40" fmla="*/ 33 w 106"/>
                <a:gd name="T41" fmla="*/ 29 h 38"/>
                <a:gd name="T42" fmla="*/ 26 w 106"/>
                <a:gd name="T43" fmla="*/ 28 h 38"/>
                <a:gd name="T44" fmla="*/ 21 w 106"/>
                <a:gd name="T45" fmla="*/ 25 h 38"/>
                <a:gd name="T46" fmla="*/ 15 w 106"/>
                <a:gd name="T47" fmla="*/ 22 h 38"/>
                <a:gd name="T48" fmla="*/ 9 w 106"/>
                <a:gd name="T49" fmla="*/ 21 h 38"/>
                <a:gd name="T50" fmla="*/ 3 w 106"/>
                <a:gd name="T51" fmla="*/ 17 h 38"/>
                <a:gd name="T52" fmla="*/ 1 w 106"/>
                <a:gd name="T53" fmla="*/ 15 h 38"/>
                <a:gd name="T54" fmla="*/ 0 w 106"/>
                <a:gd name="T55" fmla="*/ 14 h 38"/>
                <a:gd name="T56" fmla="*/ 0 w 106"/>
                <a:gd name="T57" fmla="*/ 11 h 38"/>
                <a:gd name="T58" fmla="*/ 1 w 106"/>
                <a:gd name="T59" fmla="*/ 9 h 38"/>
                <a:gd name="T60" fmla="*/ 1 w 106"/>
                <a:gd name="T61" fmla="*/ 7 h 38"/>
                <a:gd name="T62" fmla="*/ 2 w 106"/>
                <a:gd name="T63" fmla="*/ 4 h 38"/>
                <a:gd name="T64" fmla="*/ 3 w 106"/>
                <a:gd name="T65" fmla="*/ 3 h 38"/>
                <a:gd name="T66" fmla="*/ 3 w 106"/>
                <a:gd name="T67" fmla="*/ 0 h 38"/>
                <a:gd name="T68" fmla="*/ 8 w 106"/>
                <a:gd name="T69" fmla="*/ 3 h 38"/>
                <a:gd name="T70" fmla="*/ 12 w 106"/>
                <a:gd name="T71" fmla="*/ 6 h 38"/>
                <a:gd name="T72" fmla="*/ 18 w 106"/>
                <a:gd name="T73" fmla="*/ 8 h 38"/>
                <a:gd name="T74" fmla="*/ 23 w 106"/>
                <a:gd name="T75" fmla="*/ 9 h 38"/>
                <a:gd name="T76" fmla="*/ 28 w 106"/>
                <a:gd name="T77" fmla="*/ 11 h 38"/>
                <a:gd name="T78" fmla="*/ 34 w 106"/>
                <a:gd name="T79" fmla="*/ 13 h 38"/>
                <a:gd name="T80" fmla="*/ 40 w 106"/>
                <a:gd name="T81" fmla="*/ 14 h 38"/>
                <a:gd name="T82" fmla="*/ 45 w 106"/>
                <a:gd name="T83" fmla="*/ 15 h 38"/>
                <a:gd name="T84" fmla="*/ 51 w 106"/>
                <a:gd name="T85" fmla="*/ 15 h 38"/>
                <a:gd name="T86" fmla="*/ 57 w 106"/>
                <a:gd name="T87" fmla="*/ 16 h 38"/>
                <a:gd name="T88" fmla="*/ 62 w 106"/>
                <a:gd name="T89" fmla="*/ 17 h 38"/>
                <a:gd name="T90" fmla="*/ 68 w 106"/>
                <a:gd name="T91" fmla="*/ 18 h 38"/>
                <a:gd name="T92" fmla="*/ 74 w 106"/>
                <a:gd name="T93" fmla="*/ 18 h 38"/>
                <a:gd name="T94" fmla="*/ 80 w 106"/>
                <a:gd name="T95" fmla="*/ 19 h 38"/>
                <a:gd name="T96" fmla="*/ 86 w 106"/>
                <a:gd name="T97" fmla="*/ 20 h 38"/>
                <a:gd name="T98" fmla="*/ 92 w 106"/>
                <a:gd name="T99" fmla="*/ 21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
                <a:gd name="T152" fmla="*/ 106 w 106"/>
                <a:gd name="T153" fmla="*/ 38 h 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
                  <a:moveTo>
                    <a:pt x="92" y="21"/>
                  </a:moveTo>
                  <a:lnTo>
                    <a:pt x="94" y="20"/>
                  </a:lnTo>
                  <a:lnTo>
                    <a:pt x="95" y="21"/>
                  </a:lnTo>
                  <a:lnTo>
                    <a:pt x="96" y="21"/>
                  </a:lnTo>
                  <a:lnTo>
                    <a:pt x="97" y="21"/>
                  </a:lnTo>
                  <a:lnTo>
                    <a:pt x="99" y="22"/>
                  </a:lnTo>
                  <a:lnTo>
                    <a:pt x="101" y="22"/>
                  </a:lnTo>
                  <a:lnTo>
                    <a:pt x="102" y="22"/>
                  </a:lnTo>
                  <a:lnTo>
                    <a:pt x="104" y="22"/>
                  </a:lnTo>
                  <a:lnTo>
                    <a:pt x="105" y="35"/>
                  </a:lnTo>
                  <a:lnTo>
                    <a:pt x="97" y="36"/>
                  </a:lnTo>
                  <a:lnTo>
                    <a:pt x="91" y="36"/>
                  </a:lnTo>
                  <a:lnTo>
                    <a:pt x="84" y="37"/>
                  </a:lnTo>
                  <a:lnTo>
                    <a:pt x="78" y="37"/>
                  </a:lnTo>
                  <a:lnTo>
                    <a:pt x="71" y="36"/>
                  </a:lnTo>
                  <a:lnTo>
                    <a:pt x="64" y="36"/>
                  </a:lnTo>
                  <a:lnTo>
                    <a:pt x="58" y="35"/>
                  </a:lnTo>
                  <a:lnTo>
                    <a:pt x="51" y="34"/>
                  </a:lnTo>
                  <a:lnTo>
                    <a:pt x="45" y="33"/>
                  </a:lnTo>
                  <a:lnTo>
                    <a:pt x="39" y="31"/>
                  </a:lnTo>
                  <a:lnTo>
                    <a:pt x="33" y="29"/>
                  </a:lnTo>
                  <a:lnTo>
                    <a:pt x="26" y="28"/>
                  </a:lnTo>
                  <a:lnTo>
                    <a:pt x="21" y="25"/>
                  </a:lnTo>
                  <a:lnTo>
                    <a:pt x="15" y="22"/>
                  </a:lnTo>
                  <a:lnTo>
                    <a:pt x="9" y="21"/>
                  </a:lnTo>
                  <a:lnTo>
                    <a:pt x="3" y="17"/>
                  </a:lnTo>
                  <a:lnTo>
                    <a:pt x="1" y="15"/>
                  </a:lnTo>
                  <a:lnTo>
                    <a:pt x="0" y="14"/>
                  </a:lnTo>
                  <a:lnTo>
                    <a:pt x="0" y="11"/>
                  </a:lnTo>
                  <a:lnTo>
                    <a:pt x="1" y="9"/>
                  </a:lnTo>
                  <a:lnTo>
                    <a:pt x="1" y="7"/>
                  </a:lnTo>
                  <a:lnTo>
                    <a:pt x="2" y="4"/>
                  </a:lnTo>
                  <a:lnTo>
                    <a:pt x="3" y="3"/>
                  </a:lnTo>
                  <a:lnTo>
                    <a:pt x="3" y="0"/>
                  </a:lnTo>
                  <a:lnTo>
                    <a:pt x="8" y="3"/>
                  </a:lnTo>
                  <a:lnTo>
                    <a:pt x="12" y="6"/>
                  </a:lnTo>
                  <a:lnTo>
                    <a:pt x="18" y="8"/>
                  </a:lnTo>
                  <a:lnTo>
                    <a:pt x="23" y="9"/>
                  </a:lnTo>
                  <a:lnTo>
                    <a:pt x="28" y="11"/>
                  </a:lnTo>
                  <a:lnTo>
                    <a:pt x="34" y="13"/>
                  </a:lnTo>
                  <a:lnTo>
                    <a:pt x="40" y="14"/>
                  </a:lnTo>
                  <a:lnTo>
                    <a:pt x="45" y="15"/>
                  </a:lnTo>
                  <a:lnTo>
                    <a:pt x="51" y="15"/>
                  </a:lnTo>
                  <a:lnTo>
                    <a:pt x="57" y="16"/>
                  </a:lnTo>
                  <a:lnTo>
                    <a:pt x="62" y="17"/>
                  </a:lnTo>
                  <a:lnTo>
                    <a:pt x="68" y="18"/>
                  </a:lnTo>
                  <a:lnTo>
                    <a:pt x="74" y="18"/>
                  </a:lnTo>
                  <a:lnTo>
                    <a:pt x="80" y="19"/>
                  </a:lnTo>
                  <a:lnTo>
                    <a:pt x="86" y="20"/>
                  </a:lnTo>
                  <a:lnTo>
                    <a:pt x="92" y="21"/>
                  </a:lnTo>
                </a:path>
              </a:pathLst>
            </a:custGeom>
            <a:solidFill>
              <a:srgbClr val="FFFFFF"/>
            </a:solidFill>
            <a:ln w="9525">
              <a:noFill/>
              <a:miter lim="800000"/>
              <a:headEnd/>
              <a:tailEnd/>
            </a:ln>
          </p:spPr>
          <p:txBody>
            <a:bodyPr/>
            <a:lstStyle/>
            <a:p>
              <a:endParaRPr lang="en-US"/>
            </a:p>
          </p:txBody>
        </p:sp>
        <p:sp>
          <p:nvSpPr>
            <p:cNvPr id="5527767" name="Freeform 98"/>
            <p:cNvSpPr>
              <a:spLocks/>
            </p:cNvSpPr>
            <p:nvPr/>
          </p:nvSpPr>
          <p:spPr bwMode="auto">
            <a:xfrm>
              <a:off x="1122" y="3935"/>
              <a:ext cx="122" cy="35"/>
            </a:xfrm>
            <a:custGeom>
              <a:avLst/>
              <a:gdLst>
                <a:gd name="T0" fmla="*/ 117 w 122"/>
                <a:gd name="T1" fmla="*/ 14 h 35"/>
                <a:gd name="T2" fmla="*/ 111 w 122"/>
                <a:gd name="T3" fmla="*/ 16 h 35"/>
                <a:gd name="T4" fmla="*/ 104 w 122"/>
                <a:gd name="T5" fmla="*/ 18 h 35"/>
                <a:gd name="T6" fmla="*/ 97 w 122"/>
                <a:gd name="T7" fmla="*/ 20 h 35"/>
                <a:gd name="T8" fmla="*/ 91 w 122"/>
                <a:gd name="T9" fmla="*/ 21 h 35"/>
                <a:gd name="T10" fmla="*/ 83 w 122"/>
                <a:gd name="T11" fmla="*/ 22 h 35"/>
                <a:gd name="T12" fmla="*/ 76 w 122"/>
                <a:gd name="T13" fmla="*/ 24 h 35"/>
                <a:gd name="T14" fmla="*/ 69 w 122"/>
                <a:gd name="T15" fmla="*/ 25 h 35"/>
                <a:gd name="T16" fmla="*/ 63 w 122"/>
                <a:gd name="T17" fmla="*/ 26 h 35"/>
                <a:gd name="T18" fmla="*/ 55 w 122"/>
                <a:gd name="T19" fmla="*/ 26 h 35"/>
                <a:gd name="T20" fmla="*/ 48 w 122"/>
                <a:gd name="T21" fmla="*/ 27 h 35"/>
                <a:gd name="T22" fmla="*/ 40 w 122"/>
                <a:gd name="T23" fmla="*/ 28 h 35"/>
                <a:gd name="T24" fmla="*/ 33 w 122"/>
                <a:gd name="T25" fmla="*/ 29 h 35"/>
                <a:gd name="T26" fmla="*/ 26 w 122"/>
                <a:gd name="T27" fmla="*/ 30 h 35"/>
                <a:gd name="T28" fmla="*/ 18 w 122"/>
                <a:gd name="T29" fmla="*/ 31 h 35"/>
                <a:gd name="T30" fmla="*/ 10 w 122"/>
                <a:gd name="T31" fmla="*/ 32 h 35"/>
                <a:gd name="T32" fmla="*/ 4 w 122"/>
                <a:gd name="T33" fmla="*/ 34 h 35"/>
                <a:gd name="T34" fmla="*/ 2 w 122"/>
                <a:gd name="T35" fmla="*/ 31 h 35"/>
                <a:gd name="T36" fmla="*/ 1 w 122"/>
                <a:gd name="T37" fmla="*/ 28 h 35"/>
                <a:gd name="T38" fmla="*/ 1 w 122"/>
                <a:gd name="T39" fmla="*/ 25 h 35"/>
                <a:gd name="T40" fmla="*/ 0 w 122"/>
                <a:gd name="T41" fmla="*/ 22 h 35"/>
                <a:gd name="T42" fmla="*/ 11 w 122"/>
                <a:gd name="T43" fmla="*/ 20 h 35"/>
                <a:gd name="T44" fmla="*/ 23 w 122"/>
                <a:gd name="T45" fmla="*/ 17 h 35"/>
                <a:gd name="T46" fmla="*/ 33 w 122"/>
                <a:gd name="T47" fmla="*/ 15 h 35"/>
                <a:gd name="T48" fmla="*/ 45 w 122"/>
                <a:gd name="T49" fmla="*/ 14 h 35"/>
                <a:gd name="T50" fmla="*/ 56 w 122"/>
                <a:gd name="T51" fmla="*/ 13 h 35"/>
                <a:gd name="T52" fmla="*/ 67 w 122"/>
                <a:gd name="T53" fmla="*/ 12 h 35"/>
                <a:gd name="T54" fmla="*/ 77 w 122"/>
                <a:gd name="T55" fmla="*/ 10 h 35"/>
                <a:gd name="T56" fmla="*/ 88 w 122"/>
                <a:gd name="T57" fmla="*/ 9 h 35"/>
                <a:gd name="T58" fmla="*/ 96 w 122"/>
                <a:gd name="T59" fmla="*/ 7 h 35"/>
                <a:gd name="T60" fmla="*/ 104 w 122"/>
                <a:gd name="T61" fmla="*/ 4 h 35"/>
                <a:gd name="T62" fmla="*/ 111 w 122"/>
                <a:gd name="T63" fmla="*/ 2 h 35"/>
                <a:gd name="T64" fmla="*/ 120 w 122"/>
                <a:gd name="T65" fmla="*/ 0 h 35"/>
                <a:gd name="T66" fmla="*/ 120 w 122"/>
                <a:gd name="T67" fmla="*/ 3 h 35"/>
                <a:gd name="T68" fmla="*/ 121 w 122"/>
                <a:gd name="T69" fmla="*/ 7 h 35"/>
                <a:gd name="T70" fmla="*/ 121 w 122"/>
                <a:gd name="T71" fmla="*/ 10 h 35"/>
                <a:gd name="T72" fmla="*/ 120 w 122"/>
                <a:gd name="T73" fmla="*/ 14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35"/>
                <a:gd name="T113" fmla="*/ 122 w 122"/>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35">
                  <a:moveTo>
                    <a:pt x="120" y="14"/>
                  </a:moveTo>
                  <a:lnTo>
                    <a:pt x="117" y="14"/>
                  </a:lnTo>
                  <a:lnTo>
                    <a:pt x="113" y="15"/>
                  </a:lnTo>
                  <a:lnTo>
                    <a:pt x="111" y="16"/>
                  </a:lnTo>
                  <a:lnTo>
                    <a:pt x="107" y="17"/>
                  </a:lnTo>
                  <a:lnTo>
                    <a:pt x="104" y="18"/>
                  </a:lnTo>
                  <a:lnTo>
                    <a:pt x="100" y="19"/>
                  </a:lnTo>
                  <a:lnTo>
                    <a:pt x="97" y="20"/>
                  </a:lnTo>
                  <a:lnTo>
                    <a:pt x="93" y="20"/>
                  </a:lnTo>
                  <a:lnTo>
                    <a:pt x="91" y="21"/>
                  </a:lnTo>
                  <a:lnTo>
                    <a:pt x="87" y="22"/>
                  </a:lnTo>
                  <a:lnTo>
                    <a:pt x="83" y="22"/>
                  </a:lnTo>
                  <a:lnTo>
                    <a:pt x="79" y="23"/>
                  </a:lnTo>
                  <a:lnTo>
                    <a:pt x="76" y="24"/>
                  </a:lnTo>
                  <a:lnTo>
                    <a:pt x="72" y="24"/>
                  </a:lnTo>
                  <a:lnTo>
                    <a:pt x="69" y="25"/>
                  </a:lnTo>
                  <a:lnTo>
                    <a:pt x="65" y="25"/>
                  </a:lnTo>
                  <a:lnTo>
                    <a:pt x="63" y="26"/>
                  </a:lnTo>
                  <a:lnTo>
                    <a:pt x="59" y="26"/>
                  </a:lnTo>
                  <a:lnTo>
                    <a:pt x="55" y="26"/>
                  </a:lnTo>
                  <a:lnTo>
                    <a:pt x="51" y="27"/>
                  </a:lnTo>
                  <a:lnTo>
                    <a:pt x="48" y="27"/>
                  </a:lnTo>
                  <a:lnTo>
                    <a:pt x="44" y="28"/>
                  </a:lnTo>
                  <a:lnTo>
                    <a:pt x="40" y="28"/>
                  </a:lnTo>
                  <a:lnTo>
                    <a:pt x="36" y="29"/>
                  </a:lnTo>
                  <a:lnTo>
                    <a:pt x="33" y="29"/>
                  </a:lnTo>
                  <a:lnTo>
                    <a:pt x="30" y="29"/>
                  </a:lnTo>
                  <a:lnTo>
                    <a:pt x="26" y="30"/>
                  </a:lnTo>
                  <a:lnTo>
                    <a:pt x="22" y="31"/>
                  </a:lnTo>
                  <a:lnTo>
                    <a:pt x="18" y="31"/>
                  </a:lnTo>
                  <a:lnTo>
                    <a:pt x="14" y="31"/>
                  </a:lnTo>
                  <a:lnTo>
                    <a:pt x="10" y="32"/>
                  </a:lnTo>
                  <a:lnTo>
                    <a:pt x="8" y="33"/>
                  </a:lnTo>
                  <a:lnTo>
                    <a:pt x="4" y="34"/>
                  </a:lnTo>
                  <a:lnTo>
                    <a:pt x="2" y="32"/>
                  </a:lnTo>
                  <a:lnTo>
                    <a:pt x="2" y="31"/>
                  </a:lnTo>
                  <a:lnTo>
                    <a:pt x="1" y="30"/>
                  </a:lnTo>
                  <a:lnTo>
                    <a:pt x="1" y="28"/>
                  </a:lnTo>
                  <a:lnTo>
                    <a:pt x="1" y="26"/>
                  </a:lnTo>
                  <a:lnTo>
                    <a:pt x="1" y="25"/>
                  </a:lnTo>
                  <a:lnTo>
                    <a:pt x="1" y="23"/>
                  </a:lnTo>
                  <a:lnTo>
                    <a:pt x="0" y="22"/>
                  </a:lnTo>
                  <a:lnTo>
                    <a:pt x="6" y="20"/>
                  </a:lnTo>
                  <a:lnTo>
                    <a:pt x="11" y="20"/>
                  </a:lnTo>
                  <a:lnTo>
                    <a:pt x="17" y="18"/>
                  </a:lnTo>
                  <a:lnTo>
                    <a:pt x="23" y="17"/>
                  </a:lnTo>
                  <a:lnTo>
                    <a:pt x="28" y="16"/>
                  </a:lnTo>
                  <a:lnTo>
                    <a:pt x="33" y="15"/>
                  </a:lnTo>
                  <a:lnTo>
                    <a:pt x="39" y="15"/>
                  </a:lnTo>
                  <a:lnTo>
                    <a:pt x="45" y="14"/>
                  </a:lnTo>
                  <a:lnTo>
                    <a:pt x="50" y="14"/>
                  </a:lnTo>
                  <a:lnTo>
                    <a:pt x="56" y="13"/>
                  </a:lnTo>
                  <a:lnTo>
                    <a:pt x="61" y="12"/>
                  </a:lnTo>
                  <a:lnTo>
                    <a:pt x="67" y="12"/>
                  </a:lnTo>
                  <a:lnTo>
                    <a:pt x="72" y="11"/>
                  </a:lnTo>
                  <a:lnTo>
                    <a:pt x="77" y="10"/>
                  </a:lnTo>
                  <a:lnTo>
                    <a:pt x="83" y="9"/>
                  </a:lnTo>
                  <a:lnTo>
                    <a:pt x="88" y="9"/>
                  </a:lnTo>
                  <a:lnTo>
                    <a:pt x="92" y="8"/>
                  </a:lnTo>
                  <a:lnTo>
                    <a:pt x="96" y="7"/>
                  </a:lnTo>
                  <a:lnTo>
                    <a:pt x="100" y="5"/>
                  </a:lnTo>
                  <a:lnTo>
                    <a:pt x="104" y="4"/>
                  </a:lnTo>
                  <a:lnTo>
                    <a:pt x="108" y="3"/>
                  </a:lnTo>
                  <a:lnTo>
                    <a:pt x="111" y="2"/>
                  </a:lnTo>
                  <a:lnTo>
                    <a:pt x="116" y="1"/>
                  </a:lnTo>
                  <a:lnTo>
                    <a:pt x="120" y="0"/>
                  </a:lnTo>
                  <a:lnTo>
                    <a:pt x="120" y="2"/>
                  </a:lnTo>
                  <a:lnTo>
                    <a:pt x="120" y="3"/>
                  </a:lnTo>
                  <a:lnTo>
                    <a:pt x="120" y="5"/>
                  </a:lnTo>
                  <a:lnTo>
                    <a:pt x="121" y="7"/>
                  </a:lnTo>
                  <a:lnTo>
                    <a:pt x="121" y="9"/>
                  </a:lnTo>
                  <a:lnTo>
                    <a:pt x="121" y="10"/>
                  </a:lnTo>
                  <a:lnTo>
                    <a:pt x="121" y="12"/>
                  </a:lnTo>
                  <a:lnTo>
                    <a:pt x="120" y="14"/>
                  </a:lnTo>
                </a:path>
              </a:pathLst>
            </a:custGeom>
            <a:solidFill>
              <a:srgbClr val="FFFFFF"/>
            </a:solidFill>
            <a:ln w="9525">
              <a:noFill/>
              <a:miter lim="800000"/>
              <a:headEnd/>
              <a:tailEnd/>
            </a:ln>
          </p:spPr>
          <p:txBody>
            <a:bodyPr/>
            <a:lstStyle/>
            <a:p>
              <a:endParaRPr lang="en-US"/>
            </a:p>
          </p:txBody>
        </p:sp>
        <p:sp>
          <p:nvSpPr>
            <p:cNvPr id="5527768" name="Freeform 99"/>
            <p:cNvSpPr>
              <a:spLocks/>
            </p:cNvSpPr>
            <p:nvPr/>
          </p:nvSpPr>
          <p:spPr bwMode="auto">
            <a:xfrm>
              <a:off x="973" y="3936"/>
              <a:ext cx="17" cy="17"/>
            </a:xfrm>
            <a:custGeom>
              <a:avLst/>
              <a:gdLst>
                <a:gd name="T0" fmla="*/ 16 w 17"/>
                <a:gd name="T1" fmla="*/ 8 h 17"/>
                <a:gd name="T2" fmla="*/ 13 w 17"/>
                <a:gd name="T3" fmla="*/ 0 h 17"/>
                <a:gd name="T4" fmla="*/ 13 w 17"/>
                <a:gd name="T5" fmla="*/ 0 h 17"/>
                <a:gd name="T6" fmla="*/ 10 w 17"/>
                <a:gd name="T7" fmla="*/ 0 h 17"/>
                <a:gd name="T8" fmla="*/ 8 w 17"/>
                <a:gd name="T9" fmla="*/ 0 h 17"/>
                <a:gd name="T10" fmla="*/ 5 w 17"/>
                <a:gd name="T11" fmla="*/ 0 h 17"/>
                <a:gd name="T12" fmla="*/ 5 w 17"/>
                <a:gd name="T13" fmla="*/ 8 h 17"/>
                <a:gd name="T14" fmla="*/ 2 w 17"/>
                <a:gd name="T15" fmla="*/ 8 h 17"/>
                <a:gd name="T16" fmla="*/ 0 w 17"/>
                <a:gd name="T17" fmla="*/ 16 h 17"/>
                <a:gd name="T18" fmla="*/ 16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8"/>
                  </a:moveTo>
                  <a:lnTo>
                    <a:pt x="13" y="0"/>
                  </a:lnTo>
                  <a:lnTo>
                    <a:pt x="10" y="0"/>
                  </a:lnTo>
                  <a:lnTo>
                    <a:pt x="8" y="0"/>
                  </a:lnTo>
                  <a:lnTo>
                    <a:pt x="5" y="0"/>
                  </a:lnTo>
                  <a:lnTo>
                    <a:pt x="5" y="8"/>
                  </a:lnTo>
                  <a:lnTo>
                    <a:pt x="2" y="8"/>
                  </a:lnTo>
                  <a:lnTo>
                    <a:pt x="0" y="16"/>
                  </a:lnTo>
                  <a:lnTo>
                    <a:pt x="16" y="8"/>
                  </a:lnTo>
                </a:path>
              </a:pathLst>
            </a:custGeom>
            <a:solidFill>
              <a:srgbClr val="FFFFFF"/>
            </a:solidFill>
            <a:ln w="9525">
              <a:noFill/>
              <a:miter lim="800000"/>
              <a:headEnd/>
              <a:tailEnd/>
            </a:ln>
          </p:spPr>
          <p:txBody>
            <a:bodyPr/>
            <a:lstStyle/>
            <a:p>
              <a:endParaRPr lang="en-US"/>
            </a:p>
          </p:txBody>
        </p:sp>
        <p:sp>
          <p:nvSpPr>
            <p:cNvPr id="5527769" name="Freeform 100"/>
            <p:cNvSpPr>
              <a:spLocks/>
            </p:cNvSpPr>
            <p:nvPr/>
          </p:nvSpPr>
          <p:spPr bwMode="auto">
            <a:xfrm>
              <a:off x="894" y="3941"/>
              <a:ext cx="221" cy="59"/>
            </a:xfrm>
            <a:custGeom>
              <a:avLst/>
              <a:gdLst>
                <a:gd name="T0" fmla="*/ 109 w 221"/>
                <a:gd name="T1" fmla="*/ 5 h 59"/>
                <a:gd name="T2" fmla="*/ 109 w 221"/>
                <a:gd name="T3" fmla="*/ 10 h 59"/>
                <a:gd name="T4" fmla="*/ 119 w 221"/>
                <a:gd name="T5" fmla="*/ 18 h 59"/>
                <a:gd name="T6" fmla="*/ 134 w 221"/>
                <a:gd name="T7" fmla="*/ 24 h 59"/>
                <a:gd name="T8" fmla="*/ 150 w 221"/>
                <a:gd name="T9" fmla="*/ 30 h 59"/>
                <a:gd name="T10" fmla="*/ 166 w 221"/>
                <a:gd name="T11" fmla="*/ 34 h 59"/>
                <a:gd name="T12" fmla="*/ 179 w 221"/>
                <a:gd name="T13" fmla="*/ 36 h 59"/>
                <a:gd name="T14" fmla="*/ 191 w 221"/>
                <a:gd name="T15" fmla="*/ 36 h 59"/>
                <a:gd name="T16" fmla="*/ 203 w 221"/>
                <a:gd name="T17" fmla="*/ 36 h 59"/>
                <a:gd name="T18" fmla="*/ 216 w 221"/>
                <a:gd name="T19" fmla="*/ 35 h 59"/>
                <a:gd name="T20" fmla="*/ 220 w 221"/>
                <a:gd name="T21" fmla="*/ 39 h 59"/>
                <a:gd name="T22" fmla="*/ 220 w 221"/>
                <a:gd name="T23" fmla="*/ 43 h 59"/>
                <a:gd name="T24" fmla="*/ 209 w 221"/>
                <a:gd name="T25" fmla="*/ 47 h 59"/>
                <a:gd name="T26" fmla="*/ 195 w 221"/>
                <a:gd name="T27" fmla="*/ 51 h 59"/>
                <a:gd name="T28" fmla="*/ 178 w 221"/>
                <a:gd name="T29" fmla="*/ 53 h 59"/>
                <a:gd name="T30" fmla="*/ 163 w 221"/>
                <a:gd name="T31" fmla="*/ 52 h 59"/>
                <a:gd name="T32" fmla="*/ 149 w 221"/>
                <a:gd name="T33" fmla="*/ 48 h 59"/>
                <a:gd name="T34" fmla="*/ 134 w 221"/>
                <a:gd name="T35" fmla="*/ 47 h 59"/>
                <a:gd name="T36" fmla="*/ 119 w 221"/>
                <a:gd name="T37" fmla="*/ 49 h 59"/>
                <a:gd name="T38" fmla="*/ 102 w 221"/>
                <a:gd name="T39" fmla="*/ 50 h 59"/>
                <a:gd name="T40" fmla="*/ 83 w 221"/>
                <a:gd name="T41" fmla="*/ 50 h 59"/>
                <a:gd name="T42" fmla="*/ 61 w 221"/>
                <a:gd name="T43" fmla="*/ 53 h 59"/>
                <a:gd name="T44" fmla="*/ 40 w 221"/>
                <a:gd name="T45" fmla="*/ 55 h 59"/>
                <a:gd name="T46" fmla="*/ 18 w 221"/>
                <a:gd name="T47" fmla="*/ 57 h 59"/>
                <a:gd name="T48" fmla="*/ 8 w 221"/>
                <a:gd name="T49" fmla="*/ 57 h 59"/>
                <a:gd name="T50" fmla="*/ 3 w 221"/>
                <a:gd name="T51" fmla="*/ 50 h 59"/>
                <a:gd name="T52" fmla="*/ 0 w 221"/>
                <a:gd name="T53" fmla="*/ 41 h 59"/>
                <a:gd name="T54" fmla="*/ 9 w 221"/>
                <a:gd name="T55" fmla="*/ 32 h 59"/>
                <a:gd name="T56" fmla="*/ 20 w 221"/>
                <a:gd name="T57" fmla="*/ 25 h 59"/>
                <a:gd name="T58" fmla="*/ 32 w 221"/>
                <a:gd name="T59" fmla="*/ 21 h 59"/>
                <a:gd name="T60" fmla="*/ 44 w 221"/>
                <a:gd name="T61" fmla="*/ 15 h 59"/>
                <a:gd name="T62" fmla="*/ 57 w 221"/>
                <a:gd name="T63" fmla="*/ 15 h 59"/>
                <a:gd name="T64" fmla="*/ 71 w 221"/>
                <a:gd name="T65" fmla="*/ 18 h 59"/>
                <a:gd name="T66" fmla="*/ 72 w 221"/>
                <a:gd name="T67" fmla="*/ 16 h 59"/>
                <a:gd name="T68" fmla="*/ 63 w 221"/>
                <a:gd name="T69" fmla="*/ 14 h 59"/>
                <a:gd name="T70" fmla="*/ 64 w 221"/>
                <a:gd name="T71" fmla="*/ 13 h 59"/>
                <a:gd name="T72" fmla="*/ 74 w 221"/>
                <a:gd name="T73" fmla="*/ 15 h 59"/>
                <a:gd name="T74" fmla="*/ 75 w 221"/>
                <a:gd name="T75" fmla="*/ 14 h 59"/>
                <a:gd name="T76" fmla="*/ 66 w 221"/>
                <a:gd name="T77" fmla="*/ 11 h 59"/>
                <a:gd name="T78" fmla="*/ 66 w 221"/>
                <a:gd name="T79" fmla="*/ 7 h 59"/>
                <a:gd name="T80" fmla="*/ 77 w 221"/>
                <a:gd name="T81" fmla="*/ 10 h 59"/>
                <a:gd name="T82" fmla="*/ 88 w 221"/>
                <a:gd name="T83" fmla="*/ 14 h 59"/>
                <a:gd name="T84" fmla="*/ 96 w 221"/>
                <a:gd name="T85" fmla="*/ 18 h 59"/>
                <a:gd name="T86" fmla="*/ 103 w 221"/>
                <a:gd name="T87" fmla="*/ 20 h 59"/>
                <a:gd name="T88" fmla="*/ 107 w 221"/>
                <a:gd name="T89" fmla="*/ 23 h 59"/>
                <a:gd name="T90" fmla="*/ 109 w 221"/>
                <a:gd name="T91" fmla="*/ 17 h 59"/>
                <a:gd name="T92" fmla="*/ 104 w 221"/>
                <a:gd name="T93" fmla="*/ 6 h 59"/>
                <a:gd name="T94" fmla="*/ 102 w 221"/>
                <a:gd name="T95" fmla="*/ 1 h 59"/>
                <a:gd name="T96" fmla="*/ 108 w 221"/>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59"/>
                <a:gd name="T149" fmla="*/ 221 w 221"/>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59">
                  <a:moveTo>
                    <a:pt x="110" y="0"/>
                  </a:moveTo>
                  <a:lnTo>
                    <a:pt x="110" y="2"/>
                  </a:lnTo>
                  <a:lnTo>
                    <a:pt x="110" y="3"/>
                  </a:lnTo>
                  <a:lnTo>
                    <a:pt x="109" y="5"/>
                  </a:lnTo>
                  <a:lnTo>
                    <a:pt x="109" y="7"/>
                  </a:lnTo>
                  <a:lnTo>
                    <a:pt x="109" y="8"/>
                  </a:lnTo>
                  <a:lnTo>
                    <a:pt x="109" y="10"/>
                  </a:lnTo>
                  <a:lnTo>
                    <a:pt x="109" y="11"/>
                  </a:lnTo>
                  <a:lnTo>
                    <a:pt x="112" y="14"/>
                  </a:lnTo>
                  <a:lnTo>
                    <a:pt x="116" y="15"/>
                  </a:lnTo>
                  <a:lnTo>
                    <a:pt x="119" y="18"/>
                  </a:lnTo>
                  <a:lnTo>
                    <a:pt x="123" y="20"/>
                  </a:lnTo>
                  <a:lnTo>
                    <a:pt x="127" y="22"/>
                  </a:lnTo>
                  <a:lnTo>
                    <a:pt x="130" y="24"/>
                  </a:lnTo>
                  <a:lnTo>
                    <a:pt x="134" y="24"/>
                  </a:lnTo>
                  <a:lnTo>
                    <a:pt x="138" y="26"/>
                  </a:lnTo>
                  <a:lnTo>
                    <a:pt x="142" y="27"/>
                  </a:lnTo>
                  <a:lnTo>
                    <a:pt x="146" y="29"/>
                  </a:lnTo>
                  <a:lnTo>
                    <a:pt x="150" y="30"/>
                  </a:lnTo>
                  <a:lnTo>
                    <a:pt x="154" y="32"/>
                  </a:lnTo>
                  <a:lnTo>
                    <a:pt x="158" y="33"/>
                  </a:lnTo>
                  <a:lnTo>
                    <a:pt x="162" y="34"/>
                  </a:lnTo>
                  <a:lnTo>
                    <a:pt x="166" y="34"/>
                  </a:lnTo>
                  <a:lnTo>
                    <a:pt x="170" y="35"/>
                  </a:lnTo>
                  <a:lnTo>
                    <a:pt x="173" y="35"/>
                  </a:lnTo>
                  <a:lnTo>
                    <a:pt x="176" y="36"/>
                  </a:lnTo>
                  <a:lnTo>
                    <a:pt x="179" y="36"/>
                  </a:lnTo>
                  <a:lnTo>
                    <a:pt x="182" y="36"/>
                  </a:lnTo>
                  <a:lnTo>
                    <a:pt x="185" y="36"/>
                  </a:lnTo>
                  <a:lnTo>
                    <a:pt x="188" y="36"/>
                  </a:lnTo>
                  <a:lnTo>
                    <a:pt x="191" y="36"/>
                  </a:lnTo>
                  <a:lnTo>
                    <a:pt x="195" y="36"/>
                  </a:lnTo>
                  <a:lnTo>
                    <a:pt x="198" y="36"/>
                  </a:lnTo>
                  <a:lnTo>
                    <a:pt x="201" y="36"/>
                  </a:lnTo>
                  <a:lnTo>
                    <a:pt x="203" y="36"/>
                  </a:lnTo>
                  <a:lnTo>
                    <a:pt x="206" y="36"/>
                  </a:lnTo>
                  <a:lnTo>
                    <a:pt x="209" y="36"/>
                  </a:lnTo>
                  <a:lnTo>
                    <a:pt x="212" y="36"/>
                  </a:lnTo>
                  <a:lnTo>
                    <a:pt x="216" y="35"/>
                  </a:lnTo>
                  <a:lnTo>
                    <a:pt x="219" y="35"/>
                  </a:lnTo>
                  <a:lnTo>
                    <a:pt x="219" y="36"/>
                  </a:lnTo>
                  <a:lnTo>
                    <a:pt x="219" y="38"/>
                  </a:lnTo>
                  <a:lnTo>
                    <a:pt x="220" y="39"/>
                  </a:lnTo>
                  <a:lnTo>
                    <a:pt x="220" y="40"/>
                  </a:lnTo>
                  <a:lnTo>
                    <a:pt x="220" y="41"/>
                  </a:lnTo>
                  <a:lnTo>
                    <a:pt x="220" y="42"/>
                  </a:lnTo>
                  <a:lnTo>
                    <a:pt x="220" y="43"/>
                  </a:lnTo>
                  <a:lnTo>
                    <a:pt x="219" y="44"/>
                  </a:lnTo>
                  <a:lnTo>
                    <a:pt x="216" y="45"/>
                  </a:lnTo>
                  <a:lnTo>
                    <a:pt x="212" y="46"/>
                  </a:lnTo>
                  <a:lnTo>
                    <a:pt x="209" y="47"/>
                  </a:lnTo>
                  <a:lnTo>
                    <a:pt x="205" y="49"/>
                  </a:lnTo>
                  <a:lnTo>
                    <a:pt x="202" y="50"/>
                  </a:lnTo>
                  <a:lnTo>
                    <a:pt x="198" y="51"/>
                  </a:lnTo>
                  <a:lnTo>
                    <a:pt x="195" y="51"/>
                  </a:lnTo>
                  <a:lnTo>
                    <a:pt x="191" y="52"/>
                  </a:lnTo>
                  <a:lnTo>
                    <a:pt x="187" y="52"/>
                  </a:lnTo>
                  <a:lnTo>
                    <a:pt x="183" y="53"/>
                  </a:lnTo>
                  <a:lnTo>
                    <a:pt x="178" y="53"/>
                  </a:lnTo>
                  <a:lnTo>
                    <a:pt x="174" y="53"/>
                  </a:lnTo>
                  <a:lnTo>
                    <a:pt x="170" y="53"/>
                  </a:lnTo>
                  <a:lnTo>
                    <a:pt x="166" y="53"/>
                  </a:lnTo>
                  <a:lnTo>
                    <a:pt x="163" y="52"/>
                  </a:lnTo>
                  <a:lnTo>
                    <a:pt x="159" y="52"/>
                  </a:lnTo>
                  <a:lnTo>
                    <a:pt x="156" y="50"/>
                  </a:lnTo>
                  <a:lnTo>
                    <a:pt x="152" y="49"/>
                  </a:lnTo>
                  <a:lnTo>
                    <a:pt x="149" y="48"/>
                  </a:lnTo>
                  <a:lnTo>
                    <a:pt x="145" y="48"/>
                  </a:lnTo>
                  <a:lnTo>
                    <a:pt x="142" y="47"/>
                  </a:lnTo>
                  <a:lnTo>
                    <a:pt x="138" y="47"/>
                  </a:lnTo>
                  <a:lnTo>
                    <a:pt x="134" y="47"/>
                  </a:lnTo>
                  <a:lnTo>
                    <a:pt x="130" y="48"/>
                  </a:lnTo>
                  <a:lnTo>
                    <a:pt x="127" y="48"/>
                  </a:lnTo>
                  <a:lnTo>
                    <a:pt x="123" y="48"/>
                  </a:lnTo>
                  <a:lnTo>
                    <a:pt x="119" y="49"/>
                  </a:lnTo>
                  <a:lnTo>
                    <a:pt x="115" y="49"/>
                  </a:lnTo>
                  <a:lnTo>
                    <a:pt x="110" y="50"/>
                  </a:lnTo>
                  <a:lnTo>
                    <a:pt x="107" y="50"/>
                  </a:lnTo>
                  <a:lnTo>
                    <a:pt x="102" y="50"/>
                  </a:lnTo>
                  <a:lnTo>
                    <a:pt x="99" y="49"/>
                  </a:lnTo>
                  <a:lnTo>
                    <a:pt x="93" y="50"/>
                  </a:lnTo>
                  <a:lnTo>
                    <a:pt x="89" y="50"/>
                  </a:lnTo>
                  <a:lnTo>
                    <a:pt x="83" y="50"/>
                  </a:lnTo>
                  <a:lnTo>
                    <a:pt x="78" y="51"/>
                  </a:lnTo>
                  <a:lnTo>
                    <a:pt x="72" y="52"/>
                  </a:lnTo>
                  <a:lnTo>
                    <a:pt x="67" y="53"/>
                  </a:lnTo>
                  <a:lnTo>
                    <a:pt x="61" y="53"/>
                  </a:lnTo>
                  <a:lnTo>
                    <a:pt x="56" y="53"/>
                  </a:lnTo>
                  <a:lnTo>
                    <a:pt x="51" y="54"/>
                  </a:lnTo>
                  <a:lnTo>
                    <a:pt x="46" y="54"/>
                  </a:lnTo>
                  <a:lnTo>
                    <a:pt x="40" y="55"/>
                  </a:lnTo>
                  <a:lnTo>
                    <a:pt x="35" y="56"/>
                  </a:lnTo>
                  <a:lnTo>
                    <a:pt x="29" y="57"/>
                  </a:lnTo>
                  <a:lnTo>
                    <a:pt x="23" y="57"/>
                  </a:lnTo>
                  <a:lnTo>
                    <a:pt x="18" y="57"/>
                  </a:lnTo>
                  <a:lnTo>
                    <a:pt x="14" y="58"/>
                  </a:lnTo>
                  <a:lnTo>
                    <a:pt x="12" y="57"/>
                  </a:lnTo>
                  <a:lnTo>
                    <a:pt x="10" y="57"/>
                  </a:lnTo>
                  <a:lnTo>
                    <a:pt x="8" y="57"/>
                  </a:lnTo>
                  <a:lnTo>
                    <a:pt x="7" y="56"/>
                  </a:lnTo>
                  <a:lnTo>
                    <a:pt x="5" y="54"/>
                  </a:lnTo>
                  <a:lnTo>
                    <a:pt x="4" y="52"/>
                  </a:lnTo>
                  <a:lnTo>
                    <a:pt x="3" y="50"/>
                  </a:lnTo>
                  <a:lnTo>
                    <a:pt x="1" y="47"/>
                  </a:lnTo>
                  <a:lnTo>
                    <a:pt x="1" y="45"/>
                  </a:lnTo>
                  <a:lnTo>
                    <a:pt x="0" y="43"/>
                  </a:lnTo>
                  <a:lnTo>
                    <a:pt x="0" y="41"/>
                  </a:lnTo>
                  <a:lnTo>
                    <a:pt x="2" y="38"/>
                  </a:lnTo>
                  <a:lnTo>
                    <a:pt x="4" y="35"/>
                  </a:lnTo>
                  <a:lnTo>
                    <a:pt x="6" y="34"/>
                  </a:lnTo>
                  <a:lnTo>
                    <a:pt x="9" y="32"/>
                  </a:lnTo>
                  <a:lnTo>
                    <a:pt x="12" y="30"/>
                  </a:lnTo>
                  <a:lnTo>
                    <a:pt x="14" y="28"/>
                  </a:lnTo>
                  <a:lnTo>
                    <a:pt x="17" y="26"/>
                  </a:lnTo>
                  <a:lnTo>
                    <a:pt x="20" y="25"/>
                  </a:lnTo>
                  <a:lnTo>
                    <a:pt x="23" y="24"/>
                  </a:lnTo>
                  <a:lnTo>
                    <a:pt x="26" y="23"/>
                  </a:lnTo>
                  <a:lnTo>
                    <a:pt x="29" y="22"/>
                  </a:lnTo>
                  <a:lnTo>
                    <a:pt x="32" y="21"/>
                  </a:lnTo>
                  <a:lnTo>
                    <a:pt x="35" y="20"/>
                  </a:lnTo>
                  <a:lnTo>
                    <a:pt x="38" y="18"/>
                  </a:lnTo>
                  <a:lnTo>
                    <a:pt x="41" y="17"/>
                  </a:lnTo>
                  <a:lnTo>
                    <a:pt x="44" y="15"/>
                  </a:lnTo>
                  <a:lnTo>
                    <a:pt x="47" y="15"/>
                  </a:lnTo>
                  <a:lnTo>
                    <a:pt x="51" y="14"/>
                  </a:lnTo>
                  <a:lnTo>
                    <a:pt x="55" y="14"/>
                  </a:lnTo>
                  <a:lnTo>
                    <a:pt x="57" y="15"/>
                  </a:lnTo>
                  <a:lnTo>
                    <a:pt x="61" y="15"/>
                  </a:lnTo>
                  <a:lnTo>
                    <a:pt x="64" y="16"/>
                  </a:lnTo>
                  <a:lnTo>
                    <a:pt x="68" y="17"/>
                  </a:lnTo>
                  <a:lnTo>
                    <a:pt x="71" y="18"/>
                  </a:lnTo>
                  <a:lnTo>
                    <a:pt x="74" y="19"/>
                  </a:lnTo>
                  <a:lnTo>
                    <a:pt x="75" y="18"/>
                  </a:lnTo>
                  <a:lnTo>
                    <a:pt x="74" y="17"/>
                  </a:lnTo>
                  <a:lnTo>
                    <a:pt x="72" y="16"/>
                  </a:lnTo>
                  <a:lnTo>
                    <a:pt x="70" y="15"/>
                  </a:lnTo>
                  <a:lnTo>
                    <a:pt x="68" y="15"/>
                  </a:lnTo>
                  <a:lnTo>
                    <a:pt x="65" y="14"/>
                  </a:lnTo>
                  <a:lnTo>
                    <a:pt x="63" y="14"/>
                  </a:lnTo>
                  <a:lnTo>
                    <a:pt x="60" y="13"/>
                  </a:lnTo>
                  <a:lnTo>
                    <a:pt x="58" y="13"/>
                  </a:lnTo>
                  <a:lnTo>
                    <a:pt x="61" y="13"/>
                  </a:lnTo>
                  <a:lnTo>
                    <a:pt x="64" y="13"/>
                  </a:lnTo>
                  <a:lnTo>
                    <a:pt x="66" y="14"/>
                  </a:lnTo>
                  <a:lnTo>
                    <a:pt x="69" y="14"/>
                  </a:lnTo>
                  <a:lnTo>
                    <a:pt x="71" y="15"/>
                  </a:lnTo>
                  <a:lnTo>
                    <a:pt x="74" y="15"/>
                  </a:lnTo>
                  <a:lnTo>
                    <a:pt x="76" y="15"/>
                  </a:lnTo>
                  <a:lnTo>
                    <a:pt x="79" y="16"/>
                  </a:lnTo>
                  <a:lnTo>
                    <a:pt x="77" y="15"/>
                  </a:lnTo>
                  <a:lnTo>
                    <a:pt x="75" y="14"/>
                  </a:lnTo>
                  <a:lnTo>
                    <a:pt x="73" y="13"/>
                  </a:lnTo>
                  <a:lnTo>
                    <a:pt x="71" y="12"/>
                  </a:lnTo>
                  <a:lnTo>
                    <a:pt x="68" y="12"/>
                  </a:lnTo>
                  <a:lnTo>
                    <a:pt x="66" y="11"/>
                  </a:lnTo>
                  <a:lnTo>
                    <a:pt x="63" y="11"/>
                  </a:lnTo>
                  <a:lnTo>
                    <a:pt x="61" y="10"/>
                  </a:lnTo>
                  <a:lnTo>
                    <a:pt x="63" y="8"/>
                  </a:lnTo>
                  <a:lnTo>
                    <a:pt x="66" y="7"/>
                  </a:lnTo>
                  <a:lnTo>
                    <a:pt x="68" y="7"/>
                  </a:lnTo>
                  <a:lnTo>
                    <a:pt x="71" y="8"/>
                  </a:lnTo>
                  <a:lnTo>
                    <a:pt x="74" y="9"/>
                  </a:lnTo>
                  <a:lnTo>
                    <a:pt x="77" y="10"/>
                  </a:lnTo>
                  <a:lnTo>
                    <a:pt x="80" y="11"/>
                  </a:lnTo>
                  <a:lnTo>
                    <a:pt x="83" y="11"/>
                  </a:lnTo>
                  <a:lnTo>
                    <a:pt x="85" y="12"/>
                  </a:lnTo>
                  <a:lnTo>
                    <a:pt x="88" y="14"/>
                  </a:lnTo>
                  <a:lnTo>
                    <a:pt x="90" y="15"/>
                  </a:lnTo>
                  <a:lnTo>
                    <a:pt x="92" y="15"/>
                  </a:lnTo>
                  <a:lnTo>
                    <a:pt x="93" y="17"/>
                  </a:lnTo>
                  <a:lnTo>
                    <a:pt x="96" y="18"/>
                  </a:lnTo>
                  <a:lnTo>
                    <a:pt x="98" y="18"/>
                  </a:lnTo>
                  <a:lnTo>
                    <a:pt x="101" y="18"/>
                  </a:lnTo>
                  <a:lnTo>
                    <a:pt x="102" y="19"/>
                  </a:lnTo>
                  <a:lnTo>
                    <a:pt x="103" y="20"/>
                  </a:lnTo>
                  <a:lnTo>
                    <a:pt x="103" y="21"/>
                  </a:lnTo>
                  <a:lnTo>
                    <a:pt x="104" y="21"/>
                  </a:lnTo>
                  <a:lnTo>
                    <a:pt x="106" y="22"/>
                  </a:lnTo>
                  <a:lnTo>
                    <a:pt x="107" y="23"/>
                  </a:lnTo>
                  <a:lnTo>
                    <a:pt x="108" y="23"/>
                  </a:lnTo>
                  <a:lnTo>
                    <a:pt x="109" y="23"/>
                  </a:lnTo>
                  <a:lnTo>
                    <a:pt x="109" y="20"/>
                  </a:lnTo>
                  <a:lnTo>
                    <a:pt x="109" y="17"/>
                  </a:lnTo>
                  <a:lnTo>
                    <a:pt x="109" y="15"/>
                  </a:lnTo>
                  <a:lnTo>
                    <a:pt x="107" y="12"/>
                  </a:lnTo>
                  <a:lnTo>
                    <a:pt x="106" y="9"/>
                  </a:lnTo>
                  <a:lnTo>
                    <a:pt x="104" y="6"/>
                  </a:lnTo>
                  <a:lnTo>
                    <a:pt x="102" y="4"/>
                  </a:lnTo>
                  <a:lnTo>
                    <a:pt x="100" y="1"/>
                  </a:lnTo>
                  <a:lnTo>
                    <a:pt x="101" y="1"/>
                  </a:lnTo>
                  <a:lnTo>
                    <a:pt x="102" y="1"/>
                  </a:lnTo>
                  <a:lnTo>
                    <a:pt x="104" y="1"/>
                  </a:lnTo>
                  <a:lnTo>
                    <a:pt x="105" y="0"/>
                  </a:lnTo>
                  <a:lnTo>
                    <a:pt x="106" y="0"/>
                  </a:lnTo>
                  <a:lnTo>
                    <a:pt x="108" y="0"/>
                  </a:lnTo>
                  <a:lnTo>
                    <a:pt x="109" y="0"/>
                  </a:lnTo>
                  <a:lnTo>
                    <a:pt x="110" y="0"/>
                  </a:lnTo>
                </a:path>
              </a:pathLst>
            </a:custGeom>
            <a:solidFill>
              <a:srgbClr val="828282"/>
            </a:solidFill>
            <a:ln w="9525">
              <a:noFill/>
              <a:miter lim="800000"/>
              <a:headEnd/>
              <a:tailEnd/>
            </a:ln>
          </p:spPr>
          <p:txBody>
            <a:bodyPr/>
            <a:lstStyle/>
            <a:p>
              <a:endParaRPr lang="en-US"/>
            </a:p>
          </p:txBody>
        </p:sp>
        <p:sp>
          <p:nvSpPr>
            <p:cNvPr id="5527770" name="Freeform 101"/>
            <p:cNvSpPr>
              <a:spLocks/>
            </p:cNvSpPr>
            <p:nvPr/>
          </p:nvSpPr>
          <p:spPr bwMode="auto">
            <a:xfrm>
              <a:off x="987" y="3939"/>
              <a:ext cx="17" cy="17"/>
            </a:xfrm>
            <a:custGeom>
              <a:avLst/>
              <a:gdLst>
                <a:gd name="T0" fmla="*/ 16 w 17"/>
                <a:gd name="T1" fmla="*/ 8 h 17"/>
                <a:gd name="T2" fmla="*/ 10 w 17"/>
                <a:gd name="T3" fmla="*/ 16 h 17"/>
                <a:gd name="T4" fmla="*/ 0 w 17"/>
                <a:gd name="T5" fmla="*/ 0 h 17"/>
                <a:gd name="T6" fmla="*/ 16 w 17"/>
                <a:gd name="T7" fmla="*/ 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8"/>
                  </a:moveTo>
                  <a:lnTo>
                    <a:pt x="10" y="16"/>
                  </a:lnTo>
                  <a:lnTo>
                    <a:pt x="0" y="0"/>
                  </a:lnTo>
                  <a:lnTo>
                    <a:pt x="16" y="8"/>
                  </a:lnTo>
                </a:path>
              </a:pathLst>
            </a:custGeom>
            <a:solidFill>
              <a:srgbClr val="828282"/>
            </a:solidFill>
            <a:ln w="9525">
              <a:noFill/>
              <a:miter lim="800000"/>
              <a:headEnd/>
              <a:tailEnd/>
            </a:ln>
          </p:spPr>
          <p:txBody>
            <a:bodyPr/>
            <a:lstStyle/>
            <a:p>
              <a:endParaRPr lang="en-US"/>
            </a:p>
          </p:txBody>
        </p:sp>
        <p:sp>
          <p:nvSpPr>
            <p:cNvPr id="5527771" name="Freeform 102"/>
            <p:cNvSpPr>
              <a:spLocks/>
            </p:cNvSpPr>
            <p:nvPr/>
          </p:nvSpPr>
          <p:spPr bwMode="auto">
            <a:xfrm>
              <a:off x="971" y="3946"/>
              <a:ext cx="20" cy="17"/>
            </a:xfrm>
            <a:custGeom>
              <a:avLst/>
              <a:gdLst>
                <a:gd name="T0" fmla="*/ 17 w 20"/>
                <a:gd name="T1" fmla="*/ 4 h 17"/>
                <a:gd name="T2" fmla="*/ 17 w 20"/>
                <a:gd name="T3" fmla="*/ 6 h 17"/>
                <a:gd name="T4" fmla="*/ 17 w 20"/>
                <a:gd name="T5" fmla="*/ 6 h 17"/>
                <a:gd name="T6" fmla="*/ 17 w 20"/>
                <a:gd name="T7" fmla="*/ 9 h 17"/>
                <a:gd name="T8" fmla="*/ 18 w 20"/>
                <a:gd name="T9" fmla="*/ 11 h 17"/>
                <a:gd name="T10" fmla="*/ 18 w 20"/>
                <a:gd name="T11" fmla="*/ 11 h 17"/>
                <a:gd name="T12" fmla="*/ 18 w 20"/>
                <a:gd name="T13" fmla="*/ 13 h 17"/>
                <a:gd name="T14" fmla="*/ 19 w 20"/>
                <a:gd name="T15" fmla="*/ 13 h 17"/>
                <a:gd name="T16" fmla="*/ 19 w 20"/>
                <a:gd name="T17" fmla="*/ 16 h 17"/>
                <a:gd name="T18" fmla="*/ 17 w 20"/>
                <a:gd name="T19" fmla="*/ 13 h 17"/>
                <a:gd name="T20" fmla="*/ 14 w 20"/>
                <a:gd name="T21" fmla="*/ 11 h 17"/>
                <a:gd name="T22" fmla="*/ 12 w 20"/>
                <a:gd name="T23" fmla="*/ 9 h 17"/>
                <a:gd name="T24" fmla="*/ 10 w 20"/>
                <a:gd name="T25" fmla="*/ 9 h 17"/>
                <a:gd name="T26" fmla="*/ 7 w 20"/>
                <a:gd name="T27" fmla="*/ 6 h 17"/>
                <a:gd name="T28" fmla="*/ 5 w 20"/>
                <a:gd name="T29" fmla="*/ 4 h 17"/>
                <a:gd name="T30" fmla="*/ 2 w 20"/>
                <a:gd name="T31" fmla="*/ 2 h 17"/>
                <a:gd name="T32" fmla="*/ 0 w 20"/>
                <a:gd name="T33" fmla="*/ 2 h 17"/>
                <a:gd name="T34" fmla="*/ 2 w 20"/>
                <a:gd name="T35" fmla="*/ 0 h 17"/>
                <a:gd name="T36" fmla="*/ 5 w 20"/>
                <a:gd name="T37" fmla="*/ 0 h 17"/>
                <a:gd name="T38" fmla="*/ 7 w 20"/>
                <a:gd name="T39" fmla="*/ 0 h 17"/>
                <a:gd name="T40" fmla="*/ 9 w 20"/>
                <a:gd name="T41" fmla="*/ 0 h 17"/>
                <a:gd name="T42" fmla="*/ 11 w 20"/>
                <a:gd name="T43" fmla="*/ 0 h 17"/>
                <a:gd name="T44" fmla="*/ 14 w 20"/>
                <a:gd name="T45" fmla="*/ 2 h 17"/>
                <a:gd name="T46" fmla="*/ 16 w 20"/>
                <a:gd name="T47" fmla="*/ 2 h 17"/>
                <a:gd name="T48" fmla="*/ 17 w 20"/>
                <a:gd name="T49" fmla="*/ 4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7"/>
                <a:gd name="T77" fmla="*/ 20 w 2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7">
                  <a:moveTo>
                    <a:pt x="17" y="4"/>
                  </a:moveTo>
                  <a:lnTo>
                    <a:pt x="17" y="6"/>
                  </a:lnTo>
                  <a:lnTo>
                    <a:pt x="17" y="9"/>
                  </a:lnTo>
                  <a:lnTo>
                    <a:pt x="18" y="11"/>
                  </a:lnTo>
                  <a:lnTo>
                    <a:pt x="18" y="13"/>
                  </a:lnTo>
                  <a:lnTo>
                    <a:pt x="19" y="13"/>
                  </a:lnTo>
                  <a:lnTo>
                    <a:pt x="19" y="16"/>
                  </a:lnTo>
                  <a:lnTo>
                    <a:pt x="17" y="13"/>
                  </a:lnTo>
                  <a:lnTo>
                    <a:pt x="14" y="11"/>
                  </a:lnTo>
                  <a:lnTo>
                    <a:pt x="12" y="9"/>
                  </a:lnTo>
                  <a:lnTo>
                    <a:pt x="10" y="9"/>
                  </a:lnTo>
                  <a:lnTo>
                    <a:pt x="7" y="6"/>
                  </a:lnTo>
                  <a:lnTo>
                    <a:pt x="5" y="4"/>
                  </a:lnTo>
                  <a:lnTo>
                    <a:pt x="2" y="2"/>
                  </a:lnTo>
                  <a:lnTo>
                    <a:pt x="0" y="2"/>
                  </a:lnTo>
                  <a:lnTo>
                    <a:pt x="2" y="0"/>
                  </a:lnTo>
                  <a:lnTo>
                    <a:pt x="5" y="0"/>
                  </a:lnTo>
                  <a:lnTo>
                    <a:pt x="7" y="0"/>
                  </a:lnTo>
                  <a:lnTo>
                    <a:pt x="9" y="0"/>
                  </a:lnTo>
                  <a:lnTo>
                    <a:pt x="11" y="0"/>
                  </a:lnTo>
                  <a:lnTo>
                    <a:pt x="14" y="2"/>
                  </a:lnTo>
                  <a:lnTo>
                    <a:pt x="16" y="2"/>
                  </a:lnTo>
                  <a:lnTo>
                    <a:pt x="17" y="4"/>
                  </a:lnTo>
                </a:path>
              </a:pathLst>
            </a:custGeom>
            <a:solidFill>
              <a:srgbClr val="828282"/>
            </a:solidFill>
            <a:ln w="9525">
              <a:noFill/>
              <a:miter lim="800000"/>
              <a:headEnd/>
              <a:tailEnd/>
            </a:ln>
          </p:spPr>
          <p:txBody>
            <a:bodyPr/>
            <a:lstStyle/>
            <a:p>
              <a:endParaRPr lang="en-US"/>
            </a:p>
          </p:txBody>
        </p:sp>
        <p:sp>
          <p:nvSpPr>
            <p:cNvPr id="5527772" name="Freeform 103"/>
            <p:cNvSpPr>
              <a:spLocks/>
            </p:cNvSpPr>
            <p:nvPr/>
          </p:nvSpPr>
          <p:spPr bwMode="auto">
            <a:xfrm>
              <a:off x="997" y="3949"/>
              <a:ext cx="17" cy="17"/>
            </a:xfrm>
            <a:custGeom>
              <a:avLst/>
              <a:gdLst>
                <a:gd name="T0" fmla="*/ 16 w 17"/>
                <a:gd name="T1" fmla="*/ 16 h 17"/>
                <a:gd name="T2" fmla="*/ 16 w 17"/>
                <a:gd name="T3" fmla="*/ 13 h 17"/>
                <a:gd name="T4" fmla="*/ 16 w 17"/>
                <a:gd name="T5" fmla="*/ 13 h 17"/>
                <a:gd name="T6" fmla="*/ 0 w 17"/>
                <a:gd name="T7" fmla="*/ 11 h 17"/>
                <a:gd name="T8" fmla="*/ 0 w 17"/>
                <a:gd name="T9" fmla="*/ 9 h 17"/>
                <a:gd name="T10" fmla="*/ 0 w 17"/>
                <a:gd name="T11" fmla="*/ 6 h 17"/>
                <a:gd name="T12" fmla="*/ 0 w 17"/>
                <a:gd name="T13" fmla="*/ 4 h 17"/>
                <a:gd name="T14" fmla="*/ 0 w 17"/>
                <a:gd name="T15" fmla="*/ 2 h 17"/>
                <a:gd name="T16" fmla="*/ 0 w 17"/>
                <a:gd name="T17" fmla="*/ 0 h 17"/>
                <a:gd name="T18" fmla="*/ 0 w 17"/>
                <a:gd name="T19" fmla="*/ 2 h 17"/>
                <a:gd name="T20" fmla="*/ 0 w 17"/>
                <a:gd name="T21" fmla="*/ 4 h 17"/>
                <a:gd name="T22" fmla="*/ 0 w 17"/>
                <a:gd name="T23" fmla="*/ 4 h 17"/>
                <a:gd name="T24" fmla="*/ 16 w 17"/>
                <a:gd name="T25" fmla="*/ 6 h 17"/>
                <a:gd name="T26" fmla="*/ 16 w 17"/>
                <a:gd name="T27" fmla="*/ 9 h 17"/>
                <a:gd name="T28" fmla="*/ 16 w 17"/>
                <a:gd name="T29" fmla="*/ 11 h 17"/>
                <a:gd name="T30" fmla="*/ 16 w 17"/>
                <a:gd name="T31" fmla="*/ 13 h 17"/>
                <a:gd name="T32" fmla="*/ 16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16"/>
                  </a:moveTo>
                  <a:lnTo>
                    <a:pt x="16" y="13"/>
                  </a:lnTo>
                  <a:lnTo>
                    <a:pt x="0" y="11"/>
                  </a:lnTo>
                  <a:lnTo>
                    <a:pt x="0" y="9"/>
                  </a:lnTo>
                  <a:lnTo>
                    <a:pt x="0" y="6"/>
                  </a:lnTo>
                  <a:lnTo>
                    <a:pt x="0" y="4"/>
                  </a:lnTo>
                  <a:lnTo>
                    <a:pt x="0" y="2"/>
                  </a:lnTo>
                  <a:lnTo>
                    <a:pt x="0" y="0"/>
                  </a:lnTo>
                  <a:lnTo>
                    <a:pt x="0" y="2"/>
                  </a:lnTo>
                  <a:lnTo>
                    <a:pt x="0" y="4"/>
                  </a:lnTo>
                  <a:lnTo>
                    <a:pt x="16" y="6"/>
                  </a:lnTo>
                  <a:lnTo>
                    <a:pt x="16" y="9"/>
                  </a:lnTo>
                  <a:lnTo>
                    <a:pt x="16" y="11"/>
                  </a:lnTo>
                  <a:lnTo>
                    <a:pt x="16" y="13"/>
                  </a:lnTo>
                  <a:lnTo>
                    <a:pt x="16" y="16"/>
                  </a:lnTo>
                </a:path>
              </a:pathLst>
            </a:custGeom>
            <a:solidFill>
              <a:srgbClr val="828282"/>
            </a:solidFill>
            <a:ln w="9525">
              <a:noFill/>
              <a:miter lim="800000"/>
              <a:headEnd/>
              <a:tailEnd/>
            </a:ln>
          </p:spPr>
          <p:txBody>
            <a:bodyPr/>
            <a:lstStyle/>
            <a:p>
              <a:endParaRPr lang="en-US"/>
            </a:p>
          </p:txBody>
        </p:sp>
        <p:sp>
          <p:nvSpPr>
            <p:cNvPr id="5527773" name="Freeform 104"/>
            <p:cNvSpPr>
              <a:spLocks/>
            </p:cNvSpPr>
            <p:nvPr/>
          </p:nvSpPr>
          <p:spPr bwMode="auto">
            <a:xfrm>
              <a:off x="1252" y="3955"/>
              <a:ext cx="17" cy="17"/>
            </a:xfrm>
            <a:custGeom>
              <a:avLst/>
              <a:gdLst>
                <a:gd name="T0" fmla="*/ 16 w 17"/>
                <a:gd name="T1" fmla="*/ 0 h 17"/>
                <a:gd name="T2" fmla="*/ 16 w 17"/>
                <a:gd name="T3" fmla="*/ 0 h 17"/>
                <a:gd name="T4" fmla="*/ 13 w 17"/>
                <a:gd name="T5" fmla="*/ 0 h 17"/>
                <a:gd name="T6" fmla="*/ 13 w 17"/>
                <a:gd name="T7" fmla="*/ 0 h 17"/>
                <a:gd name="T8" fmla="*/ 10 w 17"/>
                <a:gd name="T9" fmla="*/ 0 h 17"/>
                <a:gd name="T10" fmla="*/ 10 w 17"/>
                <a:gd name="T11" fmla="*/ 0 h 17"/>
                <a:gd name="T12" fmla="*/ 8 w 17"/>
                <a:gd name="T13" fmla="*/ 0 h 17"/>
                <a:gd name="T14" fmla="*/ 5 w 17"/>
                <a:gd name="T15" fmla="*/ 0 h 17"/>
                <a:gd name="T16" fmla="*/ 2 w 17"/>
                <a:gd name="T17" fmla="*/ 0 h 17"/>
                <a:gd name="T18" fmla="*/ 0 w 17"/>
                <a:gd name="T19" fmla="*/ 16 h 17"/>
                <a:gd name="T20" fmla="*/ 2 w 17"/>
                <a:gd name="T21" fmla="*/ 16 h 17"/>
                <a:gd name="T22" fmla="*/ 5 w 17"/>
                <a:gd name="T23" fmla="*/ 16 h 17"/>
                <a:gd name="T24" fmla="*/ 5 w 17"/>
                <a:gd name="T25" fmla="*/ 16 h 17"/>
                <a:gd name="T26" fmla="*/ 8 w 17"/>
                <a:gd name="T27" fmla="*/ 16 h 17"/>
                <a:gd name="T28" fmla="*/ 10 w 17"/>
                <a:gd name="T29" fmla="*/ 16 h 17"/>
                <a:gd name="T30" fmla="*/ 13 w 17"/>
                <a:gd name="T31" fmla="*/ 16 h 17"/>
                <a:gd name="T32" fmla="*/ 16 w 17"/>
                <a:gd name="T33" fmla="*/ 16 h 17"/>
                <a:gd name="T34" fmla="*/ 16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0"/>
                  </a:moveTo>
                  <a:lnTo>
                    <a:pt x="16" y="0"/>
                  </a:lnTo>
                  <a:lnTo>
                    <a:pt x="13" y="0"/>
                  </a:lnTo>
                  <a:lnTo>
                    <a:pt x="10" y="0"/>
                  </a:lnTo>
                  <a:lnTo>
                    <a:pt x="8" y="0"/>
                  </a:lnTo>
                  <a:lnTo>
                    <a:pt x="5" y="0"/>
                  </a:lnTo>
                  <a:lnTo>
                    <a:pt x="2" y="0"/>
                  </a:lnTo>
                  <a:lnTo>
                    <a:pt x="0" y="16"/>
                  </a:lnTo>
                  <a:lnTo>
                    <a:pt x="2" y="16"/>
                  </a:lnTo>
                  <a:lnTo>
                    <a:pt x="5" y="16"/>
                  </a:lnTo>
                  <a:lnTo>
                    <a:pt x="8" y="16"/>
                  </a:lnTo>
                  <a:lnTo>
                    <a:pt x="10" y="16"/>
                  </a:lnTo>
                  <a:lnTo>
                    <a:pt x="13" y="16"/>
                  </a:lnTo>
                  <a:lnTo>
                    <a:pt x="16" y="16"/>
                  </a:lnTo>
                  <a:lnTo>
                    <a:pt x="16" y="0"/>
                  </a:lnTo>
                </a:path>
              </a:pathLst>
            </a:custGeom>
            <a:solidFill>
              <a:srgbClr val="FFFFFF"/>
            </a:solidFill>
            <a:ln w="9525">
              <a:noFill/>
              <a:miter lim="800000"/>
              <a:headEnd/>
              <a:tailEnd/>
            </a:ln>
          </p:spPr>
          <p:txBody>
            <a:bodyPr/>
            <a:lstStyle/>
            <a:p>
              <a:endParaRPr lang="en-US"/>
            </a:p>
          </p:txBody>
        </p:sp>
        <p:sp>
          <p:nvSpPr>
            <p:cNvPr id="5527774" name="Freeform 105"/>
            <p:cNvSpPr>
              <a:spLocks/>
            </p:cNvSpPr>
            <p:nvPr/>
          </p:nvSpPr>
          <p:spPr bwMode="auto">
            <a:xfrm>
              <a:off x="1123" y="3958"/>
              <a:ext cx="218" cy="77"/>
            </a:xfrm>
            <a:custGeom>
              <a:avLst/>
              <a:gdLst>
                <a:gd name="T0" fmla="*/ 109 w 218"/>
                <a:gd name="T1" fmla="*/ 4 h 77"/>
                <a:gd name="T2" fmla="*/ 100 w 218"/>
                <a:gd name="T3" fmla="*/ 11 h 77"/>
                <a:gd name="T4" fmla="*/ 95 w 218"/>
                <a:gd name="T5" fmla="*/ 18 h 77"/>
                <a:gd name="T6" fmla="*/ 92 w 218"/>
                <a:gd name="T7" fmla="*/ 23 h 77"/>
                <a:gd name="T8" fmla="*/ 101 w 218"/>
                <a:gd name="T9" fmla="*/ 21 h 77"/>
                <a:gd name="T10" fmla="*/ 109 w 218"/>
                <a:gd name="T11" fmla="*/ 10 h 77"/>
                <a:gd name="T12" fmla="*/ 120 w 218"/>
                <a:gd name="T13" fmla="*/ 6 h 77"/>
                <a:gd name="T14" fmla="*/ 132 w 218"/>
                <a:gd name="T15" fmla="*/ 7 h 77"/>
                <a:gd name="T16" fmla="*/ 140 w 218"/>
                <a:gd name="T17" fmla="*/ 8 h 77"/>
                <a:gd name="T18" fmla="*/ 132 w 218"/>
                <a:gd name="T19" fmla="*/ 10 h 77"/>
                <a:gd name="T20" fmla="*/ 122 w 218"/>
                <a:gd name="T21" fmla="*/ 13 h 77"/>
                <a:gd name="T22" fmla="*/ 125 w 218"/>
                <a:gd name="T23" fmla="*/ 15 h 77"/>
                <a:gd name="T24" fmla="*/ 130 w 218"/>
                <a:gd name="T25" fmla="*/ 13 h 77"/>
                <a:gd name="T26" fmla="*/ 143 w 218"/>
                <a:gd name="T27" fmla="*/ 11 h 77"/>
                <a:gd name="T28" fmla="*/ 157 w 218"/>
                <a:gd name="T29" fmla="*/ 15 h 77"/>
                <a:gd name="T30" fmla="*/ 149 w 218"/>
                <a:gd name="T31" fmla="*/ 17 h 77"/>
                <a:gd name="T32" fmla="*/ 132 w 218"/>
                <a:gd name="T33" fmla="*/ 19 h 77"/>
                <a:gd name="T34" fmla="*/ 137 w 218"/>
                <a:gd name="T35" fmla="*/ 19 h 77"/>
                <a:gd name="T36" fmla="*/ 149 w 218"/>
                <a:gd name="T37" fmla="*/ 19 h 77"/>
                <a:gd name="T38" fmla="*/ 162 w 218"/>
                <a:gd name="T39" fmla="*/ 19 h 77"/>
                <a:gd name="T40" fmla="*/ 173 w 218"/>
                <a:gd name="T41" fmla="*/ 23 h 77"/>
                <a:gd name="T42" fmla="*/ 170 w 218"/>
                <a:gd name="T43" fmla="*/ 25 h 77"/>
                <a:gd name="T44" fmla="*/ 154 w 218"/>
                <a:gd name="T45" fmla="*/ 25 h 77"/>
                <a:gd name="T46" fmla="*/ 149 w 218"/>
                <a:gd name="T47" fmla="*/ 27 h 77"/>
                <a:gd name="T48" fmla="*/ 161 w 218"/>
                <a:gd name="T49" fmla="*/ 27 h 77"/>
                <a:gd name="T50" fmla="*/ 172 w 218"/>
                <a:gd name="T51" fmla="*/ 27 h 77"/>
                <a:gd name="T52" fmla="*/ 183 w 218"/>
                <a:gd name="T53" fmla="*/ 28 h 77"/>
                <a:gd name="T54" fmla="*/ 195 w 218"/>
                <a:gd name="T55" fmla="*/ 34 h 77"/>
                <a:gd name="T56" fmla="*/ 208 w 218"/>
                <a:gd name="T57" fmla="*/ 42 h 77"/>
                <a:gd name="T58" fmla="*/ 216 w 218"/>
                <a:gd name="T59" fmla="*/ 53 h 77"/>
                <a:gd name="T60" fmla="*/ 215 w 218"/>
                <a:gd name="T61" fmla="*/ 69 h 77"/>
                <a:gd name="T62" fmla="*/ 202 w 218"/>
                <a:gd name="T63" fmla="*/ 75 h 77"/>
                <a:gd name="T64" fmla="*/ 186 w 218"/>
                <a:gd name="T65" fmla="*/ 71 h 77"/>
                <a:gd name="T66" fmla="*/ 168 w 218"/>
                <a:gd name="T67" fmla="*/ 67 h 77"/>
                <a:gd name="T68" fmla="*/ 152 w 218"/>
                <a:gd name="T69" fmla="*/ 61 h 77"/>
                <a:gd name="T70" fmla="*/ 134 w 218"/>
                <a:gd name="T71" fmla="*/ 57 h 77"/>
                <a:gd name="T72" fmla="*/ 114 w 218"/>
                <a:gd name="T73" fmla="*/ 51 h 77"/>
                <a:gd name="T74" fmla="*/ 93 w 218"/>
                <a:gd name="T75" fmla="*/ 45 h 77"/>
                <a:gd name="T76" fmla="*/ 73 w 218"/>
                <a:gd name="T77" fmla="*/ 40 h 77"/>
                <a:gd name="T78" fmla="*/ 54 w 218"/>
                <a:gd name="T79" fmla="*/ 37 h 77"/>
                <a:gd name="T80" fmla="*/ 44 w 218"/>
                <a:gd name="T81" fmla="*/ 39 h 77"/>
                <a:gd name="T82" fmla="*/ 33 w 218"/>
                <a:gd name="T83" fmla="*/ 37 h 77"/>
                <a:gd name="T84" fmla="*/ 22 w 218"/>
                <a:gd name="T85" fmla="*/ 34 h 77"/>
                <a:gd name="T86" fmla="*/ 12 w 218"/>
                <a:gd name="T87" fmla="*/ 32 h 77"/>
                <a:gd name="T88" fmla="*/ 6 w 218"/>
                <a:gd name="T89" fmla="*/ 29 h 77"/>
                <a:gd name="T90" fmla="*/ 0 w 218"/>
                <a:gd name="T91" fmla="*/ 19 h 77"/>
                <a:gd name="T92" fmla="*/ 28 w 218"/>
                <a:gd name="T93" fmla="*/ 15 h 77"/>
                <a:gd name="T94" fmla="*/ 57 w 218"/>
                <a:gd name="T95" fmla="*/ 10 h 77"/>
                <a:gd name="T96" fmla="*/ 87 w 218"/>
                <a:gd name="T97" fmla="*/ 6 h 77"/>
                <a:gd name="T98" fmla="*/ 115 w 218"/>
                <a:gd name="T99" fmla="*/ 0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7"/>
                <a:gd name="T152" fmla="*/ 218 w 218"/>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7">
                  <a:moveTo>
                    <a:pt x="115" y="0"/>
                  </a:moveTo>
                  <a:lnTo>
                    <a:pt x="113" y="1"/>
                  </a:lnTo>
                  <a:lnTo>
                    <a:pt x="111" y="2"/>
                  </a:lnTo>
                  <a:lnTo>
                    <a:pt x="109" y="4"/>
                  </a:lnTo>
                  <a:lnTo>
                    <a:pt x="106" y="6"/>
                  </a:lnTo>
                  <a:lnTo>
                    <a:pt x="104" y="7"/>
                  </a:lnTo>
                  <a:lnTo>
                    <a:pt x="102" y="9"/>
                  </a:lnTo>
                  <a:lnTo>
                    <a:pt x="100" y="11"/>
                  </a:lnTo>
                  <a:lnTo>
                    <a:pt x="98" y="13"/>
                  </a:lnTo>
                  <a:lnTo>
                    <a:pt x="97" y="15"/>
                  </a:lnTo>
                  <a:lnTo>
                    <a:pt x="96" y="16"/>
                  </a:lnTo>
                  <a:lnTo>
                    <a:pt x="95" y="18"/>
                  </a:lnTo>
                  <a:lnTo>
                    <a:pt x="94" y="19"/>
                  </a:lnTo>
                  <a:lnTo>
                    <a:pt x="93" y="19"/>
                  </a:lnTo>
                  <a:lnTo>
                    <a:pt x="92" y="21"/>
                  </a:lnTo>
                  <a:lnTo>
                    <a:pt x="92" y="23"/>
                  </a:lnTo>
                  <a:lnTo>
                    <a:pt x="92" y="24"/>
                  </a:lnTo>
                  <a:lnTo>
                    <a:pt x="95" y="24"/>
                  </a:lnTo>
                  <a:lnTo>
                    <a:pt x="99" y="23"/>
                  </a:lnTo>
                  <a:lnTo>
                    <a:pt x="101" y="21"/>
                  </a:lnTo>
                  <a:lnTo>
                    <a:pt x="104" y="19"/>
                  </a:lnTo>
                  <a:lnTo>
                    <a:pt x="106" y="17"/>
                  </a:lnTo>
                  <a:lnTo>
                    <a:pt x="108" y="13"/>
                  </a:lnTo>
                  <a:lnTo>
                    <a:pt x="109" y="10"/>
                  </a:lnTo>
                  <a:lnTo>
                    <a:pt x="111" y="7"/>
                  </a:lnTo>
                  <a:lnTo>
                    <a:pt x="114" y="6"/>
                  </a:lnTo>
                  <a:lnTo>
                    <a:pt x="117" y="6"/>
                  </a:lnTo>
                  <a:lnTo>
                    <a:pt x="120" y="6"/>
                  </a:lnTo>
                  <a:lnTo>
                    <a:pt x="124" y="7"/>
                  </a:lnTo>
                  <a:lnTo>
                    <a:pt x="127" y="7"/>
                  </a:lnTo>
                  <a:lnTo>
                    <a:pt x="129" y="7"/>
                  </a:lnTo>
                  <a:lnTo>
                    <a:pt x="132" y="7"/>
                  </a:lnTo>
                  <a:lnTo>
                    <a:pt x="136" y="6"/>
                  </a:lnTo>
                  <a:lnTo>
                    <a:pt x="137" y="7"/>
                  </a:lnTo>
                  <a:lnTo>
                    <a:pt x="138" y="8"/>
                  </a:lnTo>
                  <a:lnTo>
                    <a:pt x="140" y="8"/>
                  </a:lnTo>
                  <a:lnTo>
                    <a:pt x="141" y="9"/>
                  </a:lnTo>
                  <a:lnTo>
                    <a:pt x="138" y="9"/>
                  </a:lnTo>
                  <a:lnTo>
                    <a:pt x="135" y="9"/>
                  </a:lnTo>
                  <a:lnTo>
                    <a:pt x="132" y="10"/>
                  </a:lnTo>
                  <a:lnTo>
                    <a:pt x="129" y="10"/>
                  </a:lnTo>
                  <a:lnTo>
                    <a:pt x="127" y="11"/>
                  </a:lnTo>
                  <a:lnTo>
                    <a:pt x="125" y="12"/>
                  </a:lnTo>
                  <a:lnTo>
                    <a:pt x="122" y="13"/>
                  </a:lnTo>
                  <a:lnTo>
                    <a:pt x="120" y="15"/>
                  </a:lnTo>
                  <a:lnTo>
                    <a:pt x="122" y="15"/>
                  </a:lnTo>
                  <a:lnTo>
                    <a:pt x="123" y="15"/>
                  </a:lnTo>
                  <a:lnTo>
                    <a:pt x="125" y="15"/>
                  </a:lnTo>
                  <a:lnTo>
                    <a:pt x="126" y="14"/>
                  </a:lnTo>
                  <a:lnTo>
                    <a:pt x="127" y="14"/>
                  </a:lnTo>
                  <a:lnTo>
                    <a:pt x="128" y="13"/>
                  </a:lnTo>
                  <a:lnTo>
                    <a:pt x="130" y="13"/>
                  </a:lnTo>
                  <a:lnTo>
                    <a:pt x="132" y="13"/>
                  </a:lnTo>
                  <a:lnTo>
                    <a:pt x="135" y="12"/>
                  </a:lnTo>
                  <a:lnTo>
                    <a:pt x="139" y="11"/>
                  </a:lnTo>
                  <a:lnTo>
                    <a:pt x="143" y="11"/>
                  </a:lnTo>
                  <a:lnTo>
                    <a:pt x="147" y="12"/>
                  </a:lnTo>
                  <a:lnTo>
                    <a:pt x="150" y="12"/>
                  </a:lnTo>
                  <a:lnTo>
                    <a:pt x="154" y="14"/>
                  </a:lnTo>
                  <a:lnTo>
                    <a:pt x="157" y="15"/>
                  </a:lnTo>
                  <a:lnTo>
                    <a:pt x="160" y="17"/>
                  </a:lnTo>
                  <a:lnTo>
                    <a:pt x="157" y="17"/>
                  </a:lnTo>
                  <a:lnTo>
                    <a:pt x="153" y="16"/>
                  </a:lnTo>
                  <a:lnTo>
                    <a:pt x="149" y="17"/>
                  </a:lnTo>
                  <a:lnTo>
                    <a:pt x="145" y="17"/>
                  </a:lnTo>
                  <a:lnTo>
                    <a:pt x="141" y="17"/>
                  </a:lnTo>
                  <a:lnTo>
                    <a:pt x="136" y="18"/>
                  </a:lnTo>
                  <a:lnTo>
                    <a:pt x="132" y="19"/>
                  </a:lnTo>
                  <a:lnTo>
                    <a:pt x="128" y="19"/>
                  </a:lnTo>
                  <a:lnTo>
                    <a:pt x="131" y="21"/>
                  </a:lnTo>
                  <a:lnTo>
                    <a:pt x="134" y="20"/>
                  </a:lnTo>
                  <a:lnTo>
                    <a:pt x="137" y="19"/>
                  </a:lnTo>
                  <a:lnTo>
                    <a:pt x="140" y="19"/>
                  </a:lnTo>
                  <a:lnTo>
                    <a:pt x="143" y="19"/>
                  </a:lnTo>
                  <a:lnTo>
                    <a:pt x="146" y="19"/>
                  </a:lnTo>
                  <a:lnTo>
                    <a:pt x="149" y="19"/>
                  </a:lnTo>
                  <a:lnTo>
                    <a:pt x="153" y="19"/>
                  </a:lnTo>
                  <a:lnTo>
                    <a:pt x="156" y="19"/>
                  </a:lnTo>
                  <a:lnTo>
                    <a:pt x="159" y="19"/>
                  </a:lnTo>
                  <a:lnTo>
                    <a:pt x="162" y="19"/>
                  </a:lnTo>
                  <a:lnTo>
                    <a:pt x="164" y="20"/>
                  </a:lnTo>
                  <a:lnTo>
                    <a:pt x="167" y="20"/>
                  </a:lnTo>
                  <a:lnTo>
                    <a:pt x="170" y="21"/>
                  </a:lnTo>
                  <a:lnTo>
                    <a:pt x="173" y="23"/>
                  </a:lnTo>
                  <a:lnTo>
                    <a:pt x="176" y="24"/>
                  </a:lnTo>
                  <a:lnTo>
                    <a:pt x="178" y="25"/>
                  </a:lnTo>
                  <a:lnTo>
                    <a:pt x="174" y="25"/>
                  </a:lnTo>
                  <a:lnTo>
                    <a:pt x="170" y="25"/>
                  </a:lnTo>
                  <a:lnTo>
                    <a:pt x="166" y="25"/>
                  </a:lnTo>
                  <a:lnTo>
                    <a:pt x="163" y="24"/>
                  </a:lnTo>
                  <a:lnTo>
                    <a:pt x="158" y="24"/>
                  </a:lnTo>
                  <a:lnTo>
                    <a:pt x="154" y="25"/>
                  </a:lnTo>
                  <a:lnTo>
                    <a:pt x="150" y="25"/>
                  </a:lnTo>
                  <a:lnTo>
                    <a:pt x="146" y="26"/>
                  </a:lnTo>
                  <a:lnTo>
                    <a:pt x="146" y="27"/>
                  </a:lnTo>
                  <a:lnTo>
                    <a:pt x="149" y="27"/>
                  </a:lnTo>
                  <a:lnTo>
                    <a:pt x="152" y="27"/>
                  </a:lnTo>
                  <a:lnTo>
                    <a:pt x="155" y="27"/>
                  </a:lnTo>
                  <a:lnTo>
                    <a:pt x="158" y="27"/>
                  </a:lnTo>
                  <a:lnTo>
                    <a:pt x="161" y="27"/>
                  </a:lnTo>
                  <a:lnTo>
                    <a:pt x="163" y="27"/>
                  </a:lnTo>
                  <a:lnTo>
                    <a:pt x="166" y="27"/>
                  </a:lnTo>
                  <a:lnTo>
                    <a:pt x="169" y="27"/>
                  </a:lnTo>
                  <a:lnTo>
                    <a:pt x="172" y="27"/>
                  </a:lnTo>
                  <a:lnTo>
                    <a:pt x="175" y="27"/>
                  </a:lnTo>
                  <a:lnTo>
                    <a:pt x="178" y="27"/>
                  </a:lnTo>
                  <a:lnTo>
                    <a:pt x="180" y="28"/>
                  </a:lnTo>
                  <a:lnTo>
                    <a:pt x="183" y="28"/>
                  </a:lnTo>
                  <a:lnTo>
                    <a:pt x="186" y="29"/>
                  </a:lnTo>
                  <a:lnTo>
                    <a:pt x="188" y="31"/>
                  </a:lnTo>
                  <a:lnTo>
                    <a:pt x="191" y="32"/>
                  </a:lnTo>
                  <a:lnTo>
                    <a:pt x="195" y="34"/>
                  </a:lnTo>
                  <a:lnTo>
                    <a:pt x="198" y="36"/>
                  </a:lnTo>
                  <a:lnTo>
                    <a:pt x="201" y="38"/>
                  </a:lnTo>
                  <a:lnTo>
                    <a:pt x="205" y="40"/>
                  </a:lnTo>
                  <a:lnTo>
                    <a:pt x="208" y="42"/>
                  </a:lnTo>
                  <a:lnTo>
                    <a:pt x="211" y="44"/>
                  </a:lnTo>
                  <a:lnTo>
                    <a:pt x="214" y="46"/>
                  </a:lnTo>
                  <a:lnTo>
                    <a:pt x="217" y="49"/>
                  </a:lnTo>
                  <a:lnTo>
                    <a:pt x="216" y="53"/>
                  </a:lnTo>
                  <a:lnTo>
                    <a:pt x="216" y="57"/>
                  </a:lnTo>
                  <a:lnTo>
                    <a:pt x="216" y="61"/>
                  </a:lnTo>
                  <a:lnTo>
                    <a:pt x="215" y="65"/>
                  </a:lnTo>
                  <a:lnTo>
                    <a:pt x="215" y="69"/>
                  </a:lnTo>
                  <a:lnTo>
                    <a:pt x="213" y="71"/>
                  </a:lnTo>
                  <a:lnTo>
                    <a:pt x="211" y="74"/>
                  </a:lnTo>
                  <a:lnTo>
                    <a:pt x="207" y="76"/>
                  </a:lnTo>
                  <a:lnTo>
                    <a:pt x="202" y="75"/>
                  </a:lnTo>
                  <a:lnTo>
                    <a:pt x="199" y="74"/>
                  </a:lnTo>
                  <a:lnTo>
                    <a:pt x="194" y="74"/>
                  </a:lnTo>
                  <a:lnTo>
                    <a:pt x="190" y="72"/>
                  </a:lnTo>
                  <a:lnTo>
                    <a:pt x="186" y="71"/>
                  </a:lnTo>
                  <a:lnTo>
                    <a:pt x="181" y="70"/>
                  </a:lnTo>
                  <a:lnTo>
                    <a:pt x="177" y="70"/>
                  </a:lnTo>
                  <a:lnTo>
                    <a:pt x="172" y="69"/>
                  </a:lnTo>
                  <a:lnTo>
                    <a:pt x="168" y="67"/>
                  </a:lnTo>
                  <a:lnTo>
                    <a:pt x="164" y="66"/>
                  </a:lnTo>
                  <a:lnTo>
                    <a:pt x="161" y="64"/>
                  </a:lnTo>
                  <a:lnTo>
                    <a:pt x="156" y="63"/>
                  </a:lnTo>
                  <a:lnTo>
                    <a:pt x="152" y="61"/>
                  </a:lnTo>
                  <a:lnTo>
                    <a:pt x="148" y="60"/>
                  </a:lnTo>
                  <a:lnTo>
                    <a:pt x="143" y="58"/>
                  </a:lnTo>
                  <a:lnTo>
                    <a:pt x="139" y="57"/>
                  </a:lnTo>
                  <a:lnTo>
                    <a:pt x="134" y="57"/>
                  </a:lnTo>
                  <a:lnTo>
                    <a:pt x="128" y="56"/>
                  </a:lnTo>
                  <a:lnTo>
                    <a:pt x="124" y="54"/>
                  </a:lnTo>
                  <a:lnTo>
                    <a:pt x="119" y="53"/>
                  </a:lnTo>
                  <a:lnTo>
                    <a:pt x="114" y="51"/>
                  </a:lnTo>
                  <a:lnTo>
                    <a:pt x="108" y="50"/>
                  </a:lnTo>
                  <a:lnTo>
                    <a:pt x="103" y="48"/>
                  </a:lnTo>
                  <a:lnTo>
                    <a:pt x="98" y="47"/>
                  </a:lnTo>
                  <a:lnTo>
                    <a:pt x="93" y="45"/>
                  </a:lnTo>
                  <a:lnTo>
                    <a:pt x="89" y="44"/>
                  </a:lnTo>
                  <a:lnTo>
                    <a:pt x="83" y="43"/>
                  </a:lnTo>
                  <a:lnTo>
                    <a:pt x="78" y="41"/>
                  </a:lnTo>
                  <a:lnTo>
                    <a:pt x="73" y="40"/>
                  </a:lnTo>
                  <a:lnTo>
                    <a:pt x="68" y="38"/>
                  </a:lnTo>
                  <a:lnTo>
                    <a:pt x="63" y="37"/>
                  </a:lnTo>
                  <a:lnTo>
                    <a:pt x="57" y="36"/>
                  </a:lnTo>
                  <a:lnTo>
                    <a:pt x="54" y="37"/>
                  </a:lnTo>
                  <a:lnTo>
                    <a:pt x="53" y="38"/>
                  </a:lnTo>
                  <a:lnTo>
                    <a:pt x="50" y="38"/>
                  </a:lnTo>
                  <a:lnTo>
                    <a:pt x="47" y="39"/>
                  </a:lnTo>
                  <a:lnTo>
                    <a:pt x="44" y="39"/>
                  </a:lnTo>
                  <a:lnTo>
                    <a:pt x="41" y="39"/>
                  </a:lnTo>
                  <a:lnTo>
                    <a:pt x="38" y="38"/>
                  </a:lnTo>
                  <a:lnTo>
                    <a:pt x="36" y="38"/>
                  </a:lnTo>
                  <a:lnTo>
                    <a:pt x="33" y="37"/>
                  </a:lnTo>
                  <a:lnTo>
                    <a:pt x="30" y="37"/>
                  </a:lnTo>
                  <a:lnTo>
                    <a:pt x="27" y="36"/>
                  </a:lnTo>
                  <a:lnTo>
                    <a:pt x="24" y="35"/>
                  </a:lnTo>
                  <a:lnTo>
                    <a:pt x="22" y="34"/>
                  </a:lnTo>
                  <a:lnTo>
                    <a:pt x="19" y="33"/>
                  </a:lnTo>
                  <a:lnTo>
                    <a:pt x="17" y="32"/>
                  </a:lnTo>
                  <a:lnTo>
                    <a:pt x="14" y="32"/>
                  </a:lnTo>
                  <a:lnTo>
                    <a:pt x="12" y="32"/>
                  </a:lnTo>
                  <a:lnTo>
                    <a:pt x="11" y="32"/>
                  </a:lnTo>
                  <a:lnTo>
                    <a:pt x="9" y="31"/>
                  </a:lnTo>
                  <a:lnTo>
                    <a:pt x="8" y="30"/>
                  </a:lnTo>
                  <a:lnTo>
                    <a:pt x="6" y="29"/>
                  </a:lnTo>
                  <a:lnTo>
                    <a:pt x="5" y="28"/>
                  </a:lnTo>
                  <a:lnTo>
                    <a:pt x="4" y="27"/>
                  </a:lnTo>
                  <a:lnTo>
                    <a:pt x="2" y="26"/>
                  </a:lnTo>
                  <a:lnTo>
                    <a:pt x="0" y="19"/>
                  </a:lnTo>
                  <a:lnTo>
                    <a:pt x="7" y="19"/>
                  </a:lnTo>
                  <a:lnTo>
                    <a:pt x="15" y="17"/>
                  </a:lnTo>
                  <a:lnTo>
                    <a:pt x="21" y="16"/>
                  </a:lnTo>
                  <a:lnTo>
                    <a:pt x="28" y="15"/>
                  </a:lnTo>
                  <a:lnTo>
                    <a:pt x="35" y="14"/>
                  </a:lnTo>
                  <a:lnTo>
                    <a:pt x="43" y="12"/>
                  </a:lnTo>
                  <a:lnTo>
                    <a:pt x="50" y="11"/>
                  </a:lnTo>
                  <a:lnTo>
                    <a:pt x="57" y="10"/>
                  </a:lnTo>
                  <a:lnTo>
                    <a:pt x="64" y="9"/>
                  </a:lnTo>
                  <a:lnTo>
                    <a:pt x="72" y="8"/>
                  </a:lnTo>
                  <a:lnTo>
                    <a:pt x="79" y="7"/>
                  </a:lnTo>
                  <a:lnTo>
                    <a:pt x="87" y="6"/>
                  </a:lnTo>
                  <a:lnTo>
                    <a:pt x="93" y="5"/>
                  </a:lnTo>
                  <a:lnTo>
                    <a:pt x="101" y="4"/>
                  </a:lnTo>
                  <a:lnTo>
                    <a:pt x="108" y="2"/>
                  </a:lnTo>
                  <a:lnTo>
                    <a:pt x="115" y="0"/>
                  </a:lnTo>
                </a:path>
              </a:pathLst>
            </a:custGeom>
            <a:solidFill>
              <a:srgbClr val="828282"/>
            </a:solidFill>
            <a:ln w="9525">
              <a:noFill/>
              <a:miter lim="800000"/>
              <a:headEnd/>
              <a:tailEnd/>
            </a:ln>
          </p:spPr>
          <p:txBody>
            <a:bodyPr/>
            <a:lstStyle/>
            <a:p>
              <a:endParaRPr lang="en-US"/>
            </a:p>
          </p:txBody>
        </p:sp>
        <p:sp>
          <p:nvSpPr>
            <p:cNvPr id="5527775" name="Freeform 106"/>
            <p:cNvSpPr>
              <a:spLocks/>
            </p:cNvSpPr>
            <p:nvPr/>
          </p:nvSpPr>
          <p:spPr bwMode="auto">
            <a:xfrm>
              <a:off x="1243" y="3958"/>
              <a:ext cx="17" cy="17"/>
            </a:xfrm>
            <a:custGeom>
              <a:avLst/>
              <a:gdLst>
                <a:gd name="T0" fmla="*/ 16 w 17"/>
                <a:gd name="T1" fmla="*/ 0 h 17"/>
                <a:gd name="T2" fmla="*/ 13 w 17"/>
                <a:gd name="T3" fmla="*/ 0 h 17"/>
                <a:gd name="T4" fmla="*/ 11 w 17"/>
                <a:gd name="T5" fmla="*/ 0 h 17"/>
                <a:gd name="T6" fmla="*/ 11 w 17"/>
                <a:gd name="T7" fmla="*/ 0 h 17"/>
                <a:gd name="T8" fmla="*/ 9 w 17"/>
                <a:gd name="T9" fmla="*/ 0 h 17"/>
                <a:gd name="T10" fmla="*/ 6 w 17"/>
                <a:gd name="T11" fmla="*/ 0 h 17"/>
                <a:gd name="T12" fmla="*/ 4 w 17"/>
                <a:gd name="T13" fmla="*/ 8 h 17"/>
                <a:gd name="T14" fmla="*/ 2 w 17"/>
                <a:gd name="T15" fmla="*/ 8 h 17"/>
                <a:gd name="T16" fmla="*/ 0 w 17"/>
                <a:gd name="T17" fmla="*/ 8 h 17"/>
                <a:gd name="T18" fmla="*/ 2 w 17"/>
                <a:gd name="T19" fmla="*/ 16 h 17"/>
                <a:gd name="T20" fmla="*/ 4 w 17"/>
                <a:gd name="T21" fmla="*/ 16 h 17"/>
                <a:gd name="T22" fmla="*/ 4 w 17"/>
                <a:gd name="T23" fmla="*/ 16 h 17"/>
                <a:gd name="T24" fmla="*/ 6 w 17"/>
                <a:gd name="T25" fmla="*/ 16 h 17"/>
                <a:gd name="T26" fmla="*/ 9 w 17"/>
                <a:gd name="T27" fmla="*/ 8 h 17"/>
                <a:gd name="T28" fmla="*/ 11 w 17"/>
                <a:gd name="T29" fmla="*/ 8 h 17"/>
                <a:gd name="T30" fmla="*/ 13 w 17"/>
                <a:gd name="T31" fmla="*/ 0 h 17"/>
                <a:gd name="T32" fmla="*/ 16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0"/>
                  </a:moveTo>
                  <a:lnTo>
                    <a:pt x="13" y="0"/>
                  </a:lnTo>
                  <a:lnTo>
                    <a:pt x="11" y="0"/>
                  </a:lnTo>
                  <a:lnTo>
                    <a:pt x="9" y="0"/>
                  </a:lnTo>
                  <a:lnTo>
                    <a:pt x="6" y="0"/>
                  </a:lnTo>
                  <a:lnTo>
                    <a:pt x="4" y="8"/>
                  </a:lnTo>
                  <a:lnTo>
                    <a:pt x="2" y="8"/>
                  </a:lnTo>
                  <a:lnTo>
                    <a:pt x="0" y="8"/>
                  </a:lnTo>
                  <a:lnTo>
                    <a:pt x="2" y="16"/>
                  </a:lnTo>
                  <a:lnTo>
                    <a:pt x="4" y="16"/>
                  </a:lnTo>
                  <a:lnTo>
                    <a:pt x="6" y="16"/>
                  </a:lnTo>
                  <a:lnTo>
                    <a:pt x="9" y="8"/>
                  </a:lnTo>
                  <a:lnTo>
                    <a:pt x="11" y="8"/>
                  </a:lnTo>
                  <a:lnTo>
                    <a:pt x="13" y="0"/>
                  </a:lnTo>
                  <a:lnTo>
                    <a:pt x="16" y="0"/>
                  </a:lnTo>
                </a:path>
              </a:pathLst>
            </a:custGeom>
            <a:solidFill>
              <a:srgbClr val="828282"/>
            </a:solidFill>
            <a:ln w="9525">
              <a:noFill/>
              <a:miter lim="800000"/>
              <a:headEnd/>
              <a:tailEnd/>
            </a:ln>
          </p:spPr>
          <p:txBody>
            <a:bodyPr/>
            <a:lstStyle/>
            <a:p>
              <a:endParaRPr lang="en-US"/>
            </a:p>
          </p:txBody>
        </p:sp>
        <p:sp>
          <p:nvSpPr>
            <p:cNvPr id="5527776" name="Freeform 107"/>
            <p:cNvSpPr>
              <a:spLocks/>
            </p:cNvSpPr>
            <p:nvPr/>
          </p:nvSpPr>
          <p:spPr bwMode="auto">
            <a:xfrm>
              <a:off x="1222" y="3966"/>
              <a:ext cx="17" cy="17"/>
            </a:xfrm>
            <a:custGeom>
              <a:avLst/>
              <a:gdLst>
                <a:gd name="T0" fmla="*/ 16 w 17"/>
                <a:gd name="T1" fmla="*/ 0 h 17"/>
                <a:gd name="T2" fmla="*/ 13 w 17"/>
                <a:gd name="T3" fmla="*/ 3 h 17"/>
                <a:gd name="T4" fmla="*/ 13 w 17"/>
                <a:gd name="T5" fmla="*/ 5 h 17"/>
                <a:gd name="T6" fmla="*/ 10 w 17"/>
                <a:gd name="T7" fmla="*/ 7 h 17"/>
                <a:gd name="T8" fmla="*/ 10 w 17"/>
                <a:gd name="T9" fmla="*/ 8 h 17"/>
                <a:gd name="T10" fmla="*/ 8 w 17"/>
                <a:gd name="T11" fmla="*/ 12 h 17"/>
                <a:gd name="T12" fmla="*/ 5 w 17"/>
                <a:gd name="T13" fmla="*/ 12 h 17"/>
                <a:gd name="T14" fmla="*/ 2 w 17"/>
                <a:gd name="T15" fmla="*/ 14 h 17"/>
                <a:gd name="T16" fmla="*/ 0 w 17"/>
                <a:gd name="T17" fmla="*/ 16 h 17"/>
                <a:gd name="T18" fmla="*/ 2 w 17"/>
                <a:gd name="T19" fmla="*/ 14 h 17"/>
                <a:gd name="T20" fmla="*/ 2 w 17"/>
                <a:gd name="T21" fmla="*/ 12 h 17"/>
                <a:gd name="T22" fmla="*/ 5 w 17"/>
                <a:gd name="T23" fmla="*/ 8 h 17"/>
                <a:gd name="T24" fmla="*/ 5 w 17"/>
                <a:gd name="T25" fmla="*/ 7 h 17"/>
                <a:gd name="T26" fmla="*/ 8 w 17"/>
                <a:gd name="T27" fmla="*/ 5 h 17"/>
                <a:gd name="T28" fmla="*/ 10 w 17"/>
                <a:gd name="T29" fmla="*/ 3 h 17"/>
                <a:gd name="T30" fmla="*/ 13 w 17"/>
                <a:gd name="T31" fmla="*/ 1 h 17"/>
                <a:gd name="T32" fmla="*/ 16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6" y="0"/>
                  </a:moveTo>
                  <a:lnTo>
                    <a:pt x="13" y="3"/>
                  </a:lnTo>
                  <a:lnTo>
                    <a:pt x="13" y="5"/>
                  </a:lnTo>
                  <a:lnTo>
                    <a:pt x="10" y="7"/>
                  </a:lnTo>
                  <a:lnTo>
                    <a:pt x="10" y="8"/>
                  </a:lnTo>
                  <a:lnTo>
                    <a:pt x="8" y="12"/>
                  </a:lnTo>
                  <a:lnTo>
                    <a:pt x="5" y="12"/>
                  </a:lnTo>
                  <a:lnTo>
                    <a:pt x="2" y="14"/>
                  </a:lnTo>
                  <a:lnTo>
                    <a:pt x="0" y="16"/>
                  </a:lnTo>
                  <a:lnTo>
                    <a:pt x="2" y="14"/>
                  </a:lnTo>
                  <a:lnTo>
                    <a:pt x="2" y="12"/>
                  </a:lnTo>
                  <a:lnTo>
                    <a:pt x="5" y="8"/>
                  </a:lnTo>
                  <a:lnTo>
                    <a:pt x="5" y="7"/>
                  </a:lnTo>
                  <a:lnTo>
                    <a:pt x="8" y="5"/>
                  </a:lnTo>
                  <a:lnTo>
                    <a:pt x="10" y="3"/>
                  </a:lnTo>
                  <a:lnTo>
                    <a:pt x="13" y="1"/>
                  </a:lnTo>
                  <a:lnTo>
                    <a:pt x="16" y="0"/>
                  </a:lnTo>
                </a:path>
              </a:pathLst>
            </a:custGeom>
            <a:solidFill>
              <a:srgbClr val="828282"/>
            </a:solidFill>
            <a:ln w="9525">
              <a:noFill/>
              <a:miter lim="800000"/>
              <a:headEnd/>
              <a:tailEnd/>
            </a:ln>
          </p:spPr>
          <p:txBody>
            <a:bodyPr/>
            <a:lstStyle/>
            <a:p>
              <a:endParaRPr lang="en-US"/>
            </a:p>
          </p:txBody>
        </p:sp>
        <p:sp>
          <p:nvSpPr>
            <p:cNvPr id="5527777" name="Freeform 108"/>
            <p:cNvSpPr>
              <a:spLocks/>
            </p:cNvSpPr>
            <p:nvPr/>
          </p:nvSpPr>
          <p:spPr bwMode="auto">
            <a:xfrm>
              <a:off x="1125" y="3990"/>
              <a:ext cx="49" cy="17"/>
            </a:xfrm>
            <a:custGeom>
              <a:avLst/>
              <a:gdLst>
                <a:gd name="T0" fmla="*/ 40 w 49"/>
                <a:gd name="T1" fmla="*/ 10 h 17"/>
                <a:gd name="T2" fmla="*/ 48 w 49"/>
                <a:gd name="T3" fmla="*/ 9 h 17"/>
                <a:gd name="T4" fmla="*/ 46 w 49"/>
                <a:gd name="T5" fmla="*/ 12 h 17"/>
                <a:gd name="T6" fmla="*/ 44 w 49"/>
                <a:gd name="T7" fmla="*/ 14 h 17"/>
                <a:gd name="T8" fmla="*/ 40 w 49"/>
                <a:gd name="T9" fmla="*/ 16 h 17"/>
                <a:gd name="T10" fmla="*/ 36 w 49"/>
                <a:gd name="T11" fmla="*/ 16 h 17"/>
                <a:gd name="T12" fmla="*/ 33 w 49"/>
                <a:gd name="T13" fmla="*/ 16 h 17"/>
                <a:gd name="T14" fmla="*/ 28 w 49"/>
                <a:gd name="T15" fmla="*/ 16 h 17"/>
                <a:gd name="T16" fmla="*/ 25 w 49"/>
                <a:gd name="T17" fmla="*/ 14 h 17"/>
                <a:gd name="T18" fmla="*/ 20 w 49"/>
                <a:gd name="T19" fmla="*/ 14 h 17"/>
                <a:gd name="T20" fmla="*/ 19 w 49"/>
                <a:gd name="T21" fmla="*/ 14 h 17"/>
                <a:gd name="T22" fmla="*/ 15 w 49"/>
                <a:gd name="T23" fmla="*/ 13 h 17"/>
                <a:gd name="T24" fmla="*/ 12 w 49"/>
                <a:gd name="T25" fmla="*/ 13 h 17"/>
                <a:gd name="T26" fmla="*/ 10 w 49"/>
                <a:gd name="T27" fmla="*/ 12 h 17"/>
                <a:gd name="T28" fmla="*/ 7 w 49"/>
                <a:gd name="T29" fmla="*/ 11 h 17"/>
                <a:gd name="T30" fmla="*/ 4 w 49"/>
                <a:gd name="T31" fmla="*/ 11 h 17"/>
                <a:gd name="T32" fmla="*/ 2 w 49"/>
                <a:gd name="T33" fmla="*/ 10 h 17"/>
                <a:gd name="T34" fmla="*/ 0 w 49"/>
                <a:gd name="T35" fmla="*/ 9 h 17"/>
                <a:gd name="T36" fmla="*/ 0 w 49"/>
                <a:gd name="T37" fmla="*/ 0 h 17"/>
                <a:gd name="T38" fmla="*/ 2 w 49"/>
                <a:gd name="T39" fmla="*/ 1 h 17"/>
                <a:gd name="T40" fmla="*/ 4 w 49"/>
                <a:gd name="T41" fmla="*/ 2 h 17"/>
                <a:gd name="T42" fmla="*/ 7 w 49"/>
                <a:gd name="T43" fmla="*/ 3 h 17"/>
                <a:gd name="T44" fmla="*/ 9 w 49"/>
                <a:gd name="T45" fmla="*/ 4 h 17"/>
                <a:gd name="T46" fmla="*/ 12 w 49"/>
                <a:gd name="T47" fmla="*/ 4 h 17"/>
                <a:gd name="T48" fmla="*/ 14 w 49"/>
                <a:gd name="T49" fmla="*/ 5 h 17"/>
                <a:gd name="T50" fmla="*/ 17 w 49"/>
                <a:gd name="T51" fmla="*/ 6 h 17"/>
                <a:gd name="T52" fmla="*/ 19 w 49"/>
                <a:gd name="T53" fmla="*/ 6 h 17"/>
                <a:gd name="T54" fmla="*/ 21 w 49"/>
                <a:gd name="T55" fmla="*/ 7 h 17"/>
                <a:gd name="T56" fmla="*/ 24 w 49"/>
                <a:gd name="T57" fmla="*/ 8 h 17"/>
                <a:gd name="T58" fmla="*/ 27 w 49"/>
                <a:gd name="T59" fmla="*/ 8 h 17"/>
                <a:gd name="T60" fmla="*/ 29 w 49"/>
                <a:gd name="T61" fmla="*/ 9 h 17"/>
                <a:gd name="T62" fmla="*/ 32 w 49"/>
                <a:gd name="T63" fmla="*/ 9 h 17"/>
                <a:gd name="T64" fmla="*/ 35 w 49"/>
                <a:gd name="T65" fmla="*/ 9 h 17"/>
                <a:gd name="T66" fmla="*/ 37 w 49"/>
                <a:gd name="T67" fmla="*/ 9 h 17"/>
                <a:gd name="T68" fmla="*/ 40 w 49"/>
                <a:gd name="T69" fmla="*/ 10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7"/>
                <a:gd name="T107" fmla="*/ 49 w 4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7">
                  <a:moveTo>
                    <a:pt x="40" y="10"/>
                  </a:moveTo>
                  <a:lnTo>
                    <a:pt x="48" y="9"/>
                  </a:lnTo>
                  <a:lnTo>
                    <a:pt x="46" y="12"/>
                  </a:lnTo>
                  <a:lnTo>
                    <a:pt x="44" y="14"/>
                  </a:lnTo>
                  <a:lnTo>
                    <a:pt x="40" y="16"/>
                  </a:lnTo>
                  <a:lnTo>
                    <a:pt x="36" y="16"/>
                  </a:lnTo>
                  <a:lnTo>
                    <a:pt x="33" y="16"/>
                  </a:lnTo>
                  <a:lnTo>
                    <a:pt x="28" y="16"/>
                  </a:lnTo>
                  <a:lnTo>
                    <a:pt x="25" y="14"/>
                  </a:lnTo>
                  <a:lnTo>
                    <a:pt x="20" y="14"/>
                  </a:lnTo>
                  <a:lnTo>
                    <a:pt x="19" y="14"/>
                  </a:lnTo>
                  <a:lnTo>
                    <a:pt x="15" y="13"/>
                  </a:lnTo>
                  <a:lnTo>
                    <a:pt x="12" y="13"/>
                  </a:lnTo>
                  <a:lnTo>
                    <a:pt x="10" y="12"/>
                  </a:lnTo>
                  <a:lnTo>
                    <a:pt x="7" y="11"/>
                  </a:lnTo>
                  <a:lnTo>
                    <a:pt x="4" y="11"/>
                  </a:lnTo>
                  <a:lnTo>
                    <a:pt x="2" y="10"/>
                  </a:lnTo>
                  <a:lnTo>
                    <a:pt x="0" y="9"/>
                  </a:lnTo>
                  <a:lnTo>
                    <a:pt x="0" y="0"/>
                  </a:lnTo>
                  <a:lnTo>
                    <a:pt x="2" y="1"/>
                  </a:lnTo>
                  <a:lnTo>
                    <a:pt x="4" y="2"/>
                  </a:lnTo>
                  <a:lnTo>
                    <a:pt x="7" y="3"/>
                  </a:lnTo>
                  <a:lnTo>
                    <a:pt x="9" y="4"/>
                  </a:lnTo>
                  <a:lnTo>
                    <a:pt x="12" y="4"/>
                  </a:lnTo>
                  <a:lnTo>
                    <a:pt x="14" y="5"/>
                  </a:lnTo>
                  <a:lnTo>
                    <a:pt x="17" y="6"/>
                  </a:lnTo>
                  <a:lnTo>
                    <a:pt x="19" y="6"/>
                  </a:lnTo>
                  <a:lnTo>
                    <a:pt x="21" y="7"/>
                  </a:lnTo>
                  <a:lnTo>
                    <a:pt x="24" y="8"/>
                  </a:lnTo>
                  <a:lnTo>
                    <a:pt x="27" y="8"/>
                  </a:lnTo>
                  <a:lnTo>
                    <a:pt x="29" y="9"/>
                  </a:lnTo>
                  <a:lnTo>
                    <a:pt x="32" y="9"/>
                  </a:lnTo>
                  <a:lnTo>
                    <a:pt x="35" y="9"/>
                  </a:lnTo>
                  <a:lnTo>
                    <a:pt x="37" y="9"/>
                  </a:lnTo>
                  <a:lnTo>
                    <a:pt x="40" y="10"/>
                  </a:lnTo>
                </a:path>
              </a:pathLst>
            </a:custGeom>
            <a:solidFill>
              <a:srgbClr val="999999"/>
            </a:solidFill>
            <a:ln w="9525">
              <a:noFill/>
              <a:miter lim="800000"/>
              <a:headEnd/>
              <a:tailEnd/>
            </a:ln>
          </p:spPr>
          <p:txBody>
            <a:bodyPr/>
            <a:lstStyle/>
            <a:p>
              <a:endParaRPr lang="en-US"/>
            </a:p>
          </p:txBody>
        </p:sp>
        <p:sp>
          <p:nvSpPr>
            <p:cNvPr id="5527778" name="Freeform 109"/>
            <p:cNvSpPr>
              <a:spLocks/>
            </p:cNvSpPr>
            <p:nvPr/>
          </p:nvSpPr>
          <p:spPr bwMode="auto">
            <a:xfrm>
              <a:off x="1044" y="3993"/>
              <a:ext cx="70" cy="17"/>
            </a:xfrm>
            <a:custGeom>
              <a:avLst/>
              <a:gdLst>
                <a:gd name="T0" fmla="*/ 69 w 70"/>
                <a:gd name="T1" fmla="*/ 0 h 17"/>
                <a:gd name="T2" fmla="*/ 69 w 70"/>
                <a:gd name="T3" fmla="*/ 1 h 17"/>
                <a:gd name="T4" fmla="*/ 69 w 70"/>
                <a:gd name="T5" fmla="*/ 3 h 17"/>
                <a:gd name="T6" fmla="*/ 69 w 70"/>
                <a:gd name="T7" fmla="*/ 4 h 17"/>
                <a:gd name="T8" fmla="*/ 69 w 70"/>
                <a:gd name="T9" fmla="*/ 6 h 17"/>
                <a:gd name="T10" fmla="*/ 69 w 70"/>
                <a:gd name="T11" fmla="*/ 8 h 17"/>
                <a:gd name="T12" fmla="*/ 68 w 70"/>
                <a:gd name="T13" fmla="*/ 9 h 17"/>
                <a:gd name="T14" fmla="*/ 67 w 70"/>
                <a:gd name="T15" fmla="*/ 10 h 17"/>
                <a:gd name="T16" fmla="*/ 65 w 70"/>
                <a:gd name="T17" fmla="*/ 10 h 17"/>
                <a:gd name="T18" fmla="*/ 63 w 70"/>
                <a:gd name="T19" fmla="*/ 11 h 17"/>
                <a:gd name="T20" fmla="*/ 59 w 70"/>
                <a:gd name="T21" fmla="*/ 12 h 17"/>
                <a:gd name="T22" fmla="*/ 55 w 70"/>
                <a:gd name="T23" fmla="*/ 12 h 17"/>
                <a:gd name="T24" fmla="*/ 52 w 70"/>
                <a:gd name="T25" fmla="*/ 12 h 17"/>
                <a:gd name="T26" fmla="*/ 48 w 70"/>
                <a:gd name="T27" fmla="*/ 13 h 17"/>
                <a:gd name="T28" fmla="*/ 45 w 70"/>
                <a:gd name="T29" fmla="*/ 13 h 17"/>
                <a:gd name="T30" fmla="*/ 41 w 70"/>
                <a:gd name="T31" fmla="*/ 14 h 17"/>
                <a:gd name="T32" fmla="*/ 38 w 70"/>
                <a:gd name="T33" fmla="*/ 14 h 17"/>
                <a:gd name="T34" fmla="*/ 34 w 70"/>
                <a:gd name="T35" fmla="*/ 14 h 17"/>
                <a:gd name="T36" fmla="*/ 30 w 70"/>
                <a:gd name="T37" fmla="*/ 14 h 17"/>
                <a:gd name="T38" fmla="*/ 28 w 70"/>
                <a:gd name="T39" fmla="*/ 14 h 17"/>
                <a:gd name="T40" fmla="*/ 24 w 70"/>
                <a:gd name="T41" fmla="*/ 16 h 17"/>
                <a:gd name="T42" fmla="*/ 20 w 70"/>
                <a:gd name="T43" fmla="*/ 16 h 17"/>
                <a:gd name="T44" fmla="*/ 17 w 70"/>
                <a:gd name="T45" fmla="*/ 14 h 17"/>
                <a:gd name="T46" fmla="*/ 13 w 70"/>
                <a:gd name="T47" fmla="*/ 14 h 17"/>
                <a:gd name="T48" fmla="*/ 8 w 70"/>
                <a:gd name="T49" fmla="*/ 14 h 17"/>
                <a:gd name="T50" fmla="*/ 6 w 70"/>
                <a:gd name="T51" fmla="*/ 14 h 17"/>
                <a:gd name="T52" fmla="*/ 6 w 70"/>
                <a:gd name="T53" fmla="*/ 13 h 17"/>
                <a:gd name="T54" fmla="*/ 4 w 70"/>
                <a:gd name="T55" fmla="*/ 12 h 17"/>
                <a:gd name="T56" fmla="*/ 3 w 70"/>
                <a:gd name="T57" fmla="*/ 12 h 17"/>
                <a:gd name="T58" fmla="*/ 2 w 70"/>
                <a:gd name="T59" fmla="*/ 10 h 17"/>
                <a:gd name="T60" fmla="*/ 1 w 70"/>
                <a:gd name="T61" fmla="*/ 9 h 17"/>
                <a:gd name="T62" fmla="*/ 0 w 70"/>
                <a:gd name="T63" fmla="*/ 6 h 17"/>
                <a:gd name="T64" fmla="*/ 0 w 70"/>
                <a:gd name="T65" fmla="*/ 5 h 17"/>
                <a:gd name="T66" fmla="*/ 0 w 70"/>
                <a:gd name="T67" fmla="*/ 3 h 17"/>
                <a:gd name="T68" fmla="*/ 2 w 70"/>
                <a:gd name="T69" fmla="*/ 4 h 17"/>
                <a:gd name="T70" fmla="*/ 3 w 70"/>
                <a:gd name="T71" fmla="*/ 4 h 17"/>
                <a:gd name="T72" fmla="*/ 4 w 70"/>
                <a:gd name="T73" fmla="*/ 4 h 17"/>
                <a:gd name="T74" fmla="*/ 6 w 70"/>
                <a:gd name="T75" fmla="*/ 4 h 17"/>
                <a:gd name="T76" fmla="*/ 6 w 70"/>
                <a:gd name="T77" fmla="*/ 5 h 17"/>
                <a:gd name="T78" fmla="*/ 8 w 70"/>
                <a:gd name="T79" fmla="*/ 6 h 17"/>
                <a:gd name="T80" fmla="*/ 9 w 70"/>
                <a:gd name="T81" fmla="*/ 6 h 17"/>
                <a:gd name="T82" fmla="*/ 13 w 70"/>
                <a:gd name="T83" fmla="*/ 6 h 17"/>
                <a:gd name="T84" fmla="*/ 17 w 70"/>
                <a:gd name="T85" fmla="*/ 6 h 17"/>
                <a:gd name="T86" fmla="*/ 21 w 70"/>
                <a:gd name="T87" fmla="*/ 6 h 17"/>
                <a:gd name="T88" fmla="*/ 25 w 70"/>
                <a:gd name="T89" fmla="*/ 6 h 17"/>
                <a:gd name="T90" fmla="*/ 29 w 70"/>
                <a:gd name="T91" fmla="*/ 6 h 17"/>
                <a:gd name="T92" fmla="*/ 33 w 70"/>
                <a:gd name="T93" fmla="*/ 6 h 17"/>
                <a:gd name="T94" fmla="*/ 37 w 70"/>
                <a:gd name="T95" fmla="*/ 6 h 17"/>
                <a:gd name="T96" fmla="*/ 40 w 70"/>
                <a:gd name="T97" fmla="*/ 6 h 17"/>
                <a:gd name="T98" fmla="*/ 44 w 70"/>
                <a:gd name="T99" fmla="*/ 6 h 17"/>
                <a:gd name="T100" fmla="*/ 48 w 70"/>
                <a:gd name="T101" fmla="*/ 6 h 17"/>
                <a:gd name="T102" fmla="*/ 52 w 70"/>
                <a:gd name="T103" fmla="*/ 5 h 17"/>
                <a:gd name="T104" fmla="*/ 55 w 70"/>
                <a:gd name="T105" fmla="*/ 4 h 17"/>
                <a:gd name="T106" fmla="*/ 59 w 70"/>
                <a:gd name="T107" fmla="*/ 4 h 17"/>
                <a:gd name="T108" fmla="*/ 63 w 70"/>
                <a:gd name="T109" fmla="*/ 3 h 17"/>
                <a:gd name="T110" fmla="*/ 66 w 70"/>
                <a:gd name="T111" fmla="*/ 1 h 17"/>
                <a:gd name="T112" fmla="*/ 69 w 70"/>
                <a:gd name="T113" fmla="*/ 0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17"/>
                <a:gd name="T173" fmla="*/ 70 w 70"/>
                <a:gd name="T174" fmla="*/ 17 h 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17">
                  <a:moveTo>
                    <a:pt x="69" y="0"/>
                  </a:moveTo>
                  <a:lnTo>
                    <a:pt x="69" y="1"/>
                  </a:lnTo>
                  <a:lnTo>
                    <a:pt x="69" y="3"/>
                  </a:lnTo>
                  <a:lnTo>
                    <a:pt x="69" y="4"/>
                  </a:lnTo>
                  <a:lnTo>
                    <a:pt x="69" y="6"/>
                  </a:lnTo>
                  <a:lnTo>
                    <a:pt x="69" y="8"/>
                  </a:lnTo>
                  <a:lnTo>
                    <a:pt x="68" y="9"/>
                  </a:lnTo>
                  <a:lnTo>
                    <a:pt x="67" y="10"/>
                  </a:lnTo>
                  <a:lnTo>
                    <a:pt x="65" y="10"/>
                  </a:lnTo>
                  <a:lnTo>
                    <a:pt x="63" y="11"/>
                  </a:lnTo>
                  <a:lnTo>
                    <a:pt x="59" y="12"/>
                  </a:lnTo>
                  <a:lnTo>
                    <a:pt x="55" y="12"/>
                  </a:lnTo>
                  <a:lnTo>
                    <a:pt x="52" y="12"/>
                  </a:lnTo>
                  <a:lnTo>
                    <a:pt x="48" y="13"/>
                  </a:lnTo>
                  <a:lnTo>
                    <a:pt x="45" y="13"/>
                  </a:lnTo>
                  <a:lnTo>
                    <a:pt x="41" y="14"/>
                  </a:lnTo>
                  <a:lnTo>
                    <a:pt x="38" y="14"/>
                  </a:lnTo>
                  <a:lnTo>
                    <a:pt x="34" y="14"/>
                  </a:lnTo>
                  <a:lnTo>
                    <a:pt x="30" y="14"/>
                  </a:lnTo>
                  <a:lnTo>
                    <a:pt x="28" y="14"/>
                  </a:lnTo>
                  <a:lnTo>
                    <a:pt x="24" y="16"/>
                  </a:lnTo>
                  <a:lnTo>
                    <a:pt x="20" y="16"/>
                  </a:lnTo>
                  <a:lnTo>
                    <a:pt x="17" y="14"/>
                  </a:lnTo>
                  <a:lnTo>
                    <a:pt x="13" y="14"/>
                  </a:lnTo>
                  <a:lnTo>
                    <a:pt x="8" y="14"/>
                  </a:lnTo>
                  <a:lnTo>
                    <a:pt x="6" y="14"/>
                  </a:lnTo>
                  <a:lnTo>
                    <a:pt x="6" y="13"/>
                  </a:lnTo>
                  <a:lnTo>
                    <a:pt x="4" y="12"/>
                  </a:lnTo>
                  <a:lnTo>
                    <a:pt x="3" y="12"/>
                  </a:lnTo>
                  <a:lnTo>
                    <a:pt x="2" y="10"/>
                  </a:lnTo>
                  <a:lnTo>
                    <a:pt x="1" y="9"/>
                  </a:lnTo>
                  <a:lnTo>
                    <a:pt x="0" y="6"/>
                  </a:lnTo>
                  <a:lnTo>
                    <a:pt x="0" y="5"/>
                  </a:lnTo>
                  <a:lnTo>
                    <a:pt x="0" y="3"/>
                  </a:lnTo>
                  <a:lnTo>
                    <a:pt x="2" y="4"/>
                  </a:lnTo>
                  <a:lnTo>
                    <a:pt x="3" y="4"/>
                  </a:lnTo>
                  <a:lnTo>
                    <a:pt x="4" y="4"/>
                  </a:lnTo>
                  <a:lnTo>
                    <a:pt x="6" y="4"/>
                  </a:lnTo>
                  <a:lnTo>
                    <a:pt x="6" y="5"/>
                  </a:lnTo>
                  <a:lnTo>
                    <a:pt x="8" y="6"/>
                  </a:lnTo>
                  <a:lnTo>
                    <a:pt x="9" y="6"/>
                  </a:lnTo>
                  <a:lnTo>
                    <a:pt x="13" y="6"/>
                  </a:lnTo>
                  <a:lnTo>
                    <a:pt x="17" y="6"/>
                  </a:lnTo>
                  <a:lnTo>
                    <a:pt x="21" y="6"/>
                  </a:lnTo>
                  <a:lnTo>
                    <a:pt x="25" y="6"/>
                  </a:lnTo>
                  <a:lnTo>
                    <a:pt x="29" y="6"/>
                  </a:lnTo>
                  <a:lnTo>
                    <a:pt x="33" y="6"/>
                  </a:lnTo>
                  <a:lnTo>
                    <a:pt x="37" y="6"/>
                  </a:lnTo>
                  <a:lnTo>
                    <a:pt x="40" y="6"/>
                  </a:lnTo>
                  <a:lnTo>
                    <a:pt x="44" y="6"/>
                  </a:lnTo>
                  <a:lnTo>
                    <a:pt x="48" y="6"/>
                  </a:lnTo>
                  <a:lnTo>
                    <a:pt x="52" y="5"/>
                  </a:lnTo>
                  <a:lnTo>
                    <a:pt x="55" y="4"/>
                  </a:lnTo>
                  <a:lnTo>
                    <a:pt x="59" y="4"/>
                  </a:lnTo>
                  <a:lnTo>
                    <a:pt x="63" y="3"/>
                  </a:lnTo>
                  <a:lnTo>
                    <a:pt x="66" y="1"/>
                  </a:lnTo>
                  <a:lnTo>
                    <a:pt x="69" y="0"/>
                  </a:lnTo>
                </a:path>
              </a:pathLst>
            </a:custGeom>
            <a:solidFill>
              <a:srgbClr val="999999"/>
            </a:solidFill>
            <a:ln w="9525">
              <a:noFill/>
              <a:miter lim="800000"/>
              <a:headEnd/>
              <a:tailEnd/>
            </a:ln>
          </p:spPr>
          <p:txBody>
            <a:bodyPr/>
            <a:lstStyle/>
            <a:p>
              <a:endParaRPr lang="en-US"/>
            </a:p>
          </p:txBody>
        </p:sp>
        <p:sp>
          <p:nvSpPr>
            <p:cNvPr id="5527779" name="Freeform 110"/>
            <p:cNvSpPr>
              <a:spLocks/>
            </p:cNvSpPr>
            <p:nvPr/>
          </p:nvSpPr>
          <p:spPr bwMode="auto">
            <a:xfrm>
              <a:off x="911" y="3997"/>
              <a:ext cx="123" cy="17"/>
            </a:xfrm>
            <a:custGeom>
              <a:avLst/>
              <a:gdLst>
                <a:gd name="T0" fmla="*/ 122 w 123"/>
                <a:gd name="T1" fmla="*/ 3 h 17"/>
                <a:gd name="T2" fmla="*/ 115 w 123"/>
                <a:gd name="T3" fmla="*/ 3 h 17"/>
                <a:gd name="T4" fmla="*/ 109 w 123"/>
                <a:gd name="T5" fmla="*/ 3 h 17"/>
                <a:gd name="T6" fmla="*/ 103 w 123"/>
                <a:gd name="T7" fmla="*/ 3 h 17"/>
                <a:gd name="T8" fmla="*/ 96 w 123"/>
                <a:gd name="T9" fmla="*/ 3 h 17"/>
                <a:gd name="T10" fmla="*/ 91 w 123"/>
                <a:gd name="T11" fmla="*/ 3 h 17"/>
                <a:gd name="T12" fmla="*/ 84 w 123"/>
                <a:gd name="T13" fmla="*/ 3 h 17"/>
                <a:gd name="T14" fmla="*/ 78 w 123"/>
                <a:gd name="T15" fmla="*/ 5 h 17"/>
                <a:gd name="T16" fmla="*/ 71 w 123"/>
                <a:gd name="T17" fmla="*/ 7 h 17"/>
                <a:gd name="T18" fmla="*/ 66 w 123"/>
                <a:gd name="T19" fmla="*/ 7 h 17"/>
                <a:gd name="T20" fmla="*/ 59 w 123"/>
                <a:gd name="T21" fmla="*/ 7 h 17"/>
                <a:gd name="T22" fmla="*/ 53 w 123"/>
                <a:gd name="T23" fmla="*/ 8 h 17"/>
                <a:gd name="T24" fmla="*/ 48 w 123"/>
                <a:gd name="T25" fmla="*/ 8 h 17"/>
                <a:gd name="T26" fmla="*/ 41 w 123"/>
                <a:gd name="T27" fmla="*/ 10 h 17"/>
                <a:gd name="T28" fmla="*/ 35 w 123"/>
                <a:gd name="T29" fmla="*/ 12 h 17"/>
                <a:gd name="T30" fmla="*/ 29 w 123"/>
                <a:gd name="T31" fmla="*/ 12 h 17"/>
                <a:gd name="T32" fmla="*/ 22 w 123"/>
                <a:gd name="T33" fmla="*/ 14 h 17"/>
                <a:gd name="T34" fmla="*/ 19 w 123"/>
                <a:gd name="T35" fmla="*/ 14 h 17"/>
                <a:gd name="T36" fmla="*/ 16 w 123"/>
                <a:gd name="T37" fmla="*/ 14 h 17"/>
                <a:gd name="T38" fmla="*/ 13 w 123"/>
                <a:gd name="T39" fmla="*/ 14 h 17"/>
                <a:gd name="T40" fmla="*/ 10 w 123"/>
                <a:gd name="T41" fmla="*/ 14 h 17"/>
                <a:gd name="T42" fmla="*/ 8 w 123"/>
                <a:gd name="T43" fmla="*/ 16 h 17"/>
                <a:gd name="T44" fmla="*/ 5 w 123"/>
                <a:gd name="T45" fmla="*/ 16 h 17"/>
                <a:gd name="T46" fmla="*/ 2 w 123"/>
                <a:gd name="T47" fmla="*/ 14 h 17"/>
                <a:gd name="T48" fmla="*/ 0 w 123"/>
                <a:gd name="T49" fmla="*/ 12 h 17"/>
                <a:gd name="T50" fmla="*/ 8 w 123"/>
                <a:gd name="T51" fmla="*/ 12 h 17"/>
                <a:gd name="T52" fmla="*/ 15 w 123"/>
                <a:gd name="T53" fmla="*/ 10 h 17"/>
                <a:gd name="T54" fmla="*/ 23 w 123"/>
                <a:gd name="T55" fmla="*/ 8 h 17"/>
                <a:gd name="T56" fmla="*/ 31 w 123"/>
                <a:gd name="T57" fmla="*/ 8 h 17"/>
                <a:gd name="T58" fmla="*/ 38 w 123"/>
                <a:gd name="T59" fmla="*/ 7 h 17"/>
                <a:gd name="T60" fmla="*/ 46 w 123"/>
                <a:gd name="T61" fmla="*/ 7 h 17"/>
                <a:gd name="T62" fmla="*/ 53 w 123"/>
                <a:gd name="T63" fmla="*/ 5 h 17"/>
                <a:gd name="T64" fmla="*/ 61 w 123"/>
                <a:gd name="T65" fmla="*/ 3 h 17"/>
                <a:gd name="T66" fmla="*/ 69 w 123"/>
                <a:gd name="T67" fmla="*/ 3 h 17"/>
                <a:gd name="T68" fmla="*/ 76 w 123"/>
                <a:gd name="T69" fmla="*/ 3 h 17"/>
                <a:gd name="T70" fmla="*/ 84 w 123"/>
                <a:gd name="T71" fmla="*/ 1 h 17"/>
                <a:gd name="T72" fmla="*/ 92 w 123"/>
                <a:gd name="T73" fmla="*/ 1 h 17"/>
                <a:gd name="T74" fmla="*/ 99 w 123"/>
                <a:gd name="T75" fmla="*/ 1 h 17"/>
                <a:gd name="T76" fmla="*/ 107 w 123"/>
                <a:gd name="T77" fmla="*/ 1 h 17"/>
                <a:gd name="T78" fmla="*/ 114 w 123"/>
                <a:gd name="T79" fmla="*/ 1 h 17"/>
                <a:gd name="T80" fmla="*/ 122 w 123"/>
                <a:gd name="T81" fmla="*/ 0 h 17"/>
                <a:gd name="T82" fmla="*/ 122 w 123"/>
                <a:gd name="T83" fmla="*/ 3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
                <a:gd name="T127" fmla="*/ 0 h 17"/>
                <a:gd name="T128" fmla="*/ 123 w 123"/>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 h="17">
                  <a:moveTo>
                    <a:pt x="122" y="3"/>
                  </a:moveTo>
                  <a:lnTo>
                    <a:pt x="115" y="3"/>
                  </a:lnTo>
                  <a:lnTo>
                    <a:pt x="109" y="3"/>
                  </a:lnTo>
                  <a:lnTo>
                    <a:pt x="103" y="3"/>
                  </a:lnTo>
                  <a:lnTo>
                    <a:pt x="96" y="3"/>
                  </a:lnTo>
                  <a:lnTo>
                    <a:pt x="91" y="3"/>
                  </a:lnTo>
                  <a:lnTo>
                    <a:pt x="84" y="3"/>
                  </a:lnTo>
                  <a:lnTo>
                    <a:pt x="78" y="5"/>
                  </a:lnTo>
                  <a:lnTo>
                    <a:pt x="71" y="7"/>
                  </a:lnTo>
                  <a:lnTo>
                    <a:pt x="66" y="7"/>
                  </a:lnTo>
                  <a:lnTo>
                    <a:pt x="59" y="7"/>
                  </a:lnTo>
                  <a:lnTo>
                    <a:pt x="53" y="8"/>
                  </a:lnTo>
                  <a:lnTo>
                    <a:pt x="48" y="8"/>
                  </a:lnTo>
                  <a:lnTo>
                    <a:pt x="41" y="10"/>
                  </a:lnTo>
                  <a:lnTo>
                    <a:pt x="35" y="12"/>
                  </a:lnTo>
                  <a:lnTo>
                    <a:pt x="29" y="12"/>
                  </a:lnTo>
                  <a:lnTo>
                    <a:pt x="22" y="14"/>
                  </a:lnTo>
                  <a:lnTo>
                    <a:pt x="19" y="14"/>
                  </a:lnTo>
                  <a:lnTo>
                    <a:pt x="16" y="14"/>
                  </a:lnTo>
                  <a:lnTo>
                    <a:pt x="13" y="14"/>
                  </a:lnTo>
                  <a:lnTo>
                    <a:pt x="10" y="14"/>
                  </a:lnTo>
                  <a:lnTo>
                    <a:pt x="8" y="16"/>
                  </a:lnTo>
                  <a:lnTo>
                    <a:pt x="5" y="16"/>
                  </a:lnTo>
                  <a:lnTo>
                    <a:pt x="2" y="14"/>
                  </a:lnTo>
                  <a:lnTo>
                    <a:pt x="0" y="12"/>
                  </a:lnTo>
                  <a:lnTo>
                    <a:pt x="8" y="12"/>
                  </a:lnTo>
                  <a:lnTo>
                    <a:pt x="15" y="10"/>
                  </a:lnTo>
                  <a:lnTo>
                    <a:pt x="23" y="8"/>
                  </a:lnTo>
                  <a:lnTo>
                    <a:pt x="31" y="8"/>
                  </a:lnTo>
                  <a:lnTo>
                    <a:pt x="38" y="7"/>
                  </a:lnTo>
                  <a:lnTo>
                    <a:pt x="46" y="7"/>
                  </a:lnTo>
                  <a:lnTo>
                    <a:pt x="53" y="5"/>
                  </a:lnTo>
                  <a:lnTo>
                    <a:pt x="61" y="3"/>
                  </a:lnTo>
                  <a:lnTo>
                    <a:pt x="69" y="3"/>
                  </a:lnTo>
                  <a:lnTo>
                    <a:pt x="76" y="3"/>
                  </a:lnTo>
                  <a:lnTo>
                    <a:pt x="84" y="1"/>
                  </a:lnTo>
                  <a:lnTo>
                    <a:pt x="92" y="1"/>
                  </a:lnTo>
                  <a:lnTo>
                    <a:pt x="99" y="1"/>
                  </a:lnTo>
                  <a:lnTo>
                    <a:pt x="107" y="1"/>
                  </a:lnTo>
                  <a:lnTo>
                    <a:pt x="114" y="1"/>
                  </a:lnTo>
                  <a:lnTo>
                    <a:pt x="122" y="0"/>
                  </a:lnTo>
                  <a:lnTo>
                    <a:pt x="122" y="3"/>
                  </a:lnTo>
                </a:path>
              </a:pathLst>
            </a:custGeom>
            <a:solidFill>
              <a:srgbClr val="999999"/>
            </a:solidFill>
            <a:ln w="9525">
              <a:noFill/>
              <a:miter lim="800000"/>
              <a:headEnd/>
              <a:tailEnd/>
            </a:ln>
          </p:spPr>
          <p:txBody>
            <a:bodyPr/>
            <a:lstStyle/>
            <a:p>
              <a:endParaRPr lang="en-US"/>
            </a:p>
          </p:txBody>
        </p:sp>
        <p:sp>
          <p:nvSpPr>
            <p:cNvPr id="5527780" name="Freeform 111"/>
            <p:cNvSpPr>
              <a:spLocks/>
            </p:cNvSpPr>
            <p:nvPr/>
          </p:nvSpPr>
          <p:spPr bwMode="auto">
            <a:xfrm>
              <a:off x="1187" y="4003"/>
              <a:ext cx="136" cy="34"/>
            </a:xfrm>
            <a:custGeom>
              <a:avLst/>
              <a:gdLst>
                <a:gd name="T0" fmla="*/ 47 w 136"/>
                <a:gd name="T1" fmla="*/ 11 h 34"/>
                <a:gd name="T2" fmla="*/ 58 w 136"/>
                <a:gd name="T3" fmla="*/ 14 h 34"/>
                <a:gd name="T4" fmla="*/ 70 w 136"/>
                <a:gd name="T5" fmla="*/ 17 h 34"/>
                <a:gd name="T6" fmla="*/ 81 w 136"/>
                <a:gd name="T7" fmla="*/ 20 h 34"/>
                <a:gd name="T8" fmla="*/ 94 w 136"/>
                <a:gd name="T9" fmla="*/ 24 h 34"/>
                <a:gd name="T10" fmla="*/ 105 w 136"/>
                <a:gd name="T11" fmla="*/ 27 h 34"/>
                <a:gd name="T12" fmla="*/ 117 w 136"/>
                <a:gd name="T13" fmla="*/ 30 h 34"/>
                <a:gd name="T14" fmla="*/ 129 w 136"/>
                <a:gd name="T15" fmla="*/ 32 h 34"/>
                <a:gd name="T16" fmla="*/ 130 w 136"/>
                <a:gd name="T17" fmla="*/ 33 h 34"/>
                <a:gd name="T18" fmla="*/ 121 w 136"/>
                <a:gd name="T19" fmla="*/ 31 h 34"/>
                <a:gd name="T20" fmla="*/ 111 w 136"/>
                <a:gd name="T21" fmla="*/ 30 h 34"/>
                <a:gd name="T22" fmla="*/ 101 w 136"/>
                <a:gd name="T23" fmla="*/ 27 h 34"/>
                <a:gd name="T24" fmla="*/ 92 w 136"/>
                <a:gd name="T25" fmla="*/ 25 h 34"/>
                <a:gd name="T26" fmla="*/ 81 w 136"/>
                <a:gd name="T27" fmla="*/ 23 h 34"/>
                <a:gd name="T28" fmla="*/ 73 w 136"/>
                <a:gd name="T29" fmla="*/ 20 h 34"/>
                <a:gd name="T30" fmla="*/ 62 w 136"/>
                <a:gd name="T31" fmla="*/ 18 h 34"/>
                <a:gd name="T32" fmla="*/ 55 w 136"/>
                <a:gd name="T33" fmla="*/ 16 h 34"/>
                <a:gd name="T34" fmla="*/ 49 w 136"/>
                <a:gd name="T35" fmla="*/ 14 h 34"/>
                <a:gd name="T36" fmla="*/ 42 w 136"/>
                <a:gd name="T37" fmla="*/ 13 h 34"/>
                <a:gd name="T38" fmla="*/ 35 w 136"/>
                <a:gd name="T39" fmla="*/ 11 h 34"/>
                <a:gd name="T40" fmla="*/ 29 w 136"/>
                <a:gd name="T41" fmla="*/ 9 h 34"/>
                <a:gd name="T42" fmla="*/ 22 w 136"/>
                <a:gd name="T43" fmla="*/ 8 h 34"/>
                <a:gd name="T44" fmla="*/ 15 w 136"/>
                <a:gd name="T45" fmla="*/ 7 h 34"/>
                <a:gd name="T46" fmla="*/ 10 w 136"/>
                <a:gd name="T47" fmla="*/ 5 h 34"/>
                <a:gd name="T48" fmla="*/ 5 w 136"/>
                <a:gd name="T49" fmla="*/ 3 h 34"/>
                <a:gd name="T50" fmla="*/ 1 w 136"/>
                <a:gd name="T51" fmla="*/ 1 h 34"/>
                <a:gd name="T52" fmla="*/ 3 w 136"/>
                <a:gd name="T53" fmla="*/ 0 h 34"/>
                <a:gd name="T54" fmla="*/ 9 w 136"/>
                <a:gd name="T55" fmla="*/ 1 h 34"/>
                <a:gd name="T56" fmla="*/ 13 w 136"/>
                <a:gd name="T57" fmla="*/ 3 h 34"/>
                <a:gd name="T58" fmla="*/ 18 w 136"/>
                <a:gd name="T59" fmla="*/ 3 h 34"/>
                <a:gd name="T60" fmla="*/ 23 w 136"/>
                <a:gd name="T61" fmla="*/ 5 h 34"/>
                <a:gd name="T62" fmla="*/ 29 w 136"/>
                <a:gd name="T63" fmla="*/ 6 h 34"/>
                <a:gd name="T64" fmla="*/ 34 w 136"/>
                <a:gd name="T65" fmla="*/ 8 h 34"/>
                <a:gd name="T66" fmla="*/ 38 w 136"/>
                <a:gd name="T67" fmla="*/ 9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34"/>
                <a:gd name="T104" fmla="*/ 136 w 136"/>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34">
                  <a:moveTo>
                    <a:pt x="40" y="9"/>
                  </a:moveTo>
                  <a:lnTo>
                    <a:pt x="47" y="11"/>
                  </a:lnTo>
                  <a:lnTo>
                    <a:pt x="53" y="13"/>
                  </a:lnTo>
                  <a:lnTo>
                    <a:pt x="58" y="14"/>
                  </a:lnTo>
                  <a:lnTo>
                    <a:pt x="64" y="15"/>
                  </a:lnTo>
                  <a:lnTo>
                    <a:pt x="70" y="17"/>
                  </a:lnTo>
                  <a:lnTo>
                    <a:pt x="76" y="19"/>
                  </a:lnTo>
                  <a:lnTo>
                    <a:pt x="81" y="20"/>
                  </a:lnTo>
                  <a:lnTo>
                    <a:pt x="88" y="22"/>
                  </a:lnTo>
                  <a:lnTo>
                    <a:pt x="94" y="24"/>
                  </a:lnTo>
                  <a:lnTo>
                    <a:pt x="100" y="25"/>
                  </a:lnTo>
                  <a:lnTo>
                    <a:pt x="105" y="27"/>
                  </a:lnTo>
                  <a:lnTo>
                    <a:pt x="111" y="28"/>
                  </a:lnTo>
                  <a:lnTo>
                    <a:pt x="117" y="30"/>
                  </a:lnTo>
                  <a:lnTo>
                    <a:pt x="124" y="31"/>
                  </a:lnTo>
                  <a:lnTo>
                    <a:pt x="129" y="32"/>
                  </a:lnTo>
                  <a:lnTo>
                    <a:pt x="135" y="33"/>
                  </a:lnTo>
                  <a:lnTo>
                    <a:pt x="130" y="33"/>
                  </a:lnTo>
                  <a:lnTo>
                    <a:pt x="125" y="32"/>
                  </a:lnTo>
                  <a:lnTo>
                    <a:pt x="121" y="31"/>
                  </a:lnTo>
                  <a:lnTo>
                    <a:pt x="116" y="30"/>
                  </a:lnTo>
                  <a:lnTo>
                    <a:pt x="111" y="30"/>
                  </a:lnTo>
                  <a:lnTo>
                    <a:pt x="106" y="29"/>
                  </a:lnTo>
                  <a:lnTo>
                    <a:pt x="101" y="27"/>
                  </a:lnTo>
                  <a:lnTo>
                    <a:pt x="97" y="26"/>
                  </a:lnTo>
                  <a:lnTo>
                    <a:pt x="92" y="25"/>
                  </a:lnTo>
                  <a:lnTo>
                    <a:pt x="87" y="24"/>
                  </a:lnTo>
                  <a:lnTo>
                    <a:pt x="81" y="23"/>
                  </a:lnTo>
                  <a:lnTo>
                    <a:pt x="77" y="21"/>
                  </a:lnTo>
                  <a:lnTo>
                    <a:pt x="73" y="20"/>
                  </a:lnTo>
                  <a:lnTo>
                    <a:pt x="67" y="19"/>
                  </a:lnTo>
                  <a:lnTo>
                    <a:pt x="62" y="18"/>
                  </a:lnTo>
                  <a:lnTo>
                    <a:pt x="57" y="17"/>
                  </a:lnTo>
                  <a:lnTo>
                    <a:pt x="55" y="16"/>
                  </a:lnTo>
                  <a:lnTo>
                    <a:pt x="52" y="15"/>
                  </a:lnTo>
                  <a:lnTo>
                    <a:pt x="49" y="14"/>
                  </a:lnTo>
                  <a:lnTo>
                    <a:pt x="45" y="14"/>
                  </a:lnTo>
                  <a:lnTo>
                    <a:pt x="42" y="13"/>
                  </a:lnTo>
                  <a:lnTo>
                    <a:pt x="39" y="12"/>
                  </a:lnTo>
                  <a:lnTo>
                    <a:pt x="35" y="11"/>
                  </a:lnTo>
                  <a:lnTo>
                    <a:pt x="33" y="10"/>
                  </a:lnTo>
                  <a:lnTo>
                    <a:pt x="29" y="9"/>
                  </a:lnTo>
                  <a:lnTo>
                    <a:pt x="26" y="8"/>
                  </a:lnTo>
                  <a:lnTo>
                    <a:pt x="22" y="8"/>
                  </a:lnTo>
                  <a:lnTo>
                    <a:pt x="19" y="8"/>
                  </a:lnTo>
                  <a:lnTo>
                    <a:pt x="15" y="7"/>
                  </a:lnTo>
                  <a:lnTo>
                    <a:pt x="12" y="6"/>
                  </a:lnTo>
                  <a:lnTo>
                    <a:pt x="10" y="5"/>
                  </a:lnTo>
                  <a:lnTo>
                    <a:pt x="6" y="4"/>
                  </a:lnTo>
                  <a:lnTo>
                    <a:pt x="5" y="3"/>
                  </a:lnTo>
                  <a:lnTo>
                    <a:pt x="3" y="3"/>
                  </a:lnTo>
                  <a:lnTo>
                    <a:pt x="1" y="1"/>
                  </a:lnTo>
                  <a:lnTo>
                    <a:pt x="0" y="0"/>
                  </a:lnTo>
                  <a:lnTo>
                    <a:pt x="3" y="0"/>
                  </a:lnTo>
                  <a:lnTo>
                    <a:pt x="6" y="1"/>
                  </a:lnTo>
                  <a:lnTo>
                    <a:pt x="9" y="1"/>
                  </a:lnTo>
                  <a:lnTo>
                    <a:pt x="11" y="2"/>
                  </a:lnTo>
                  <a:lnTo>
                    <a:pt x="13" y="3"/>
                  </a:lnTo>
                  <a:lnTo>
                    <a:pt x="16" y="3"/>
                  </a:lnTo>
                  <a:lnTo>
                    <a:pt x="18" y="3"/>
                  </a:lnTo>
                  <a:lnTo>
                    <a:pt x="21" y="4"/>
                  </a:lnTo>
                  <a:lnTo>
                    <a:pt x="23" y="5"/>
                  </a:lnTo>
                  <a:lnTo>
                    <a:pt x="26" y="6"/>
                  </a:lnTo>
                  <a:lnTo>
                    <a:pt x="29" y="6"/>
                  </a:lnTo>
                  <a:lnTo>
                    <a:pt x="31" y="7"/>
                  </a:lnTo>
                  <a:lnTo>
                    <a:pt x="34" y="8"/>
                  </a:lnTo>
                  <a:lnTo>
                    <a:pt x="35" y="8"/>
                  </a:lnTo>
                  <a:lnTo>
                    <a:pt x="38" y="9"/>
                  </a:lnTo>
                  <a:lnTo>
                    <a:pt x="40" y="9"/>
                  </a:lnTo>
                </a:path>
              </a:pathLst>
            </a:custGeom>
            <a:solidFill>
              <a:srgbClr val="999999"/>
            </a:solidFill>
            <a:ln w="9525">
              <a:noFill/>
              <a:miter lim="800000"/>
              <a:headEnd/>
              <a:tailEnd/>
            </a:ln>
          </p:spPr>
          <p:txBody>
            <a:bodyPr/>
            <a:lstStyle/>
            <a:p>
              <a:endParaRPr lang="en-US"/>
            </a:p>
          </p:txBody>
        </p:sp>
        <p:sp>
          <p:nvSpPr>
            <p:cNvPr id="5527781" name="Freeform 112"/>
            <p:cNvSpPr>
              <a:spLocks/>
            </p:cNvSpPr>
            <p:nvPr/>
          </p:nvSpPr>
          <p:spPr bwMode="auto">
            <a:xfrm>
              <a:off x="1086" y="3510"/>
              <a:ext cx="17" cy="25"/>
            </a:xfrm>
            <a:custGeom>
              <a:avLst/>
              <a:gdLst>
                <a:gd name="T0" fmla="*/ 16 w 17"/>
                <a:gd name="T1" fmla="*/ 0 h 25"/>
                <a:gd name="T2" fmla="*/ 14 w 17"/>
                <a:gd name="T3" fmla="*/ 3 h 25"/>
                <a:gd name="T4" fmla="*/ 13 w 17"/>
                <a:gd name="T5" fmla="*/ 6 h 25"/>
                <a:gd name="T6" fmla="*/ 11 w 17"/>
                <a:gd name="T7" fmla="*/ 10 h 25"/>
                <a:gd name="T8" fmla="*/ 10 w 17"/>
                <a:gd name="T9" fmla="*/ 13 h 25"/>
                <a:gd name="T10" fmla="*/ 8 w 17"/>
                <a:gd name="T11" fmla="*/ 16 h 25"/>
                <a:gd name="T12" fmla="*/ 7 w 17"/>
                <a:gd name="T13" fmla="*/ 19 h 25"/>
                <a:gd name="T14" fmla="*/ 4 w 17"/>
                <a:gd name="T15" fmla="*/ 22 h 25"/>
                <a:gd name="T16" fmla="*/ 1 w 17"/>
                <a:gd name="T17" fmla="*/ 24 h 25"/>
                <a:gd name="T18" fmla="*/ 0 w 17"/>
                <a:gd name="T19" fmla="*/ 23 h 25"/>
                <a:gd name="T20" fmla="*/ 0 w 17"/>
                <a:gd name="T21" fmla="*/ 22 h 25"/>
                <a:gd name="T22" fmla="*/ 1 w 17"/>
                <a:gd name="T23" fmla="*/ 22 h 25"/>
                <a:gd name="T24" fmla="*/ 1 w 17"/>
                <a:gd name="T25" fmla="*/ 22 h 25"/>
                <a:gd name="T26" fmla="*/ 1 w 17"/>
                <a:gd name="T27" fmla="*/ 22 h 25"/>
                <a:gd name="T28" fmla="*/ 1 w 17"/>
                <a:gd name="T29" fmla="*/ 21 h 25"/>
                <a:gd name="T30" fmla="*/ 2 w 17"/>
                <a:gd name="T31" fmla="*/ 21 h 25"/>
                <a:gd name="T32" fmla="*/ 4 w 17"/>
                <a:gd name="T33" fmla="*/ 21 h 25"/>
                <a:gd name="T34" fmla="*/ 4 w 17"/>
                <a:gd name="T35" fmla="*/ 20 h 25"/>
                <a:gd name="T36" fmla="*/ 5 w 17"/>
                <a:gd name="T37" fmla="*/ 18 h 25"/>
                <a:gd name="T38" fmla="*/ 7 w 17"/>
                <a:gd name="T39" fmla="*/ 15 h 25"/>
                <a:gd name="T40" fmla="*/ 8 w 17"/>
                <a:gd name="T41" fmla="*/ 13 h 25"/>
                <a:gd name="T42" fmla="*/ 8 w 17"/>
                <a:gd name="T43" fmla="*/ 10 h 25"/>
                <a:gd name="T44" fmla="*/ 11 w 17"/>
                <a:gd name="T45" fmla="*/ 7 h 25"/>
                <a:gd name="T46" fmla="*/ 11 w 17"/>
                <a:gd name="T47" fmla="*/ 5 h 25"/>
                <a:gd name="T48" fmla="*/ 14 w 17"/>
                <a:gd name="T49" fmla="*/ 2 h 25"/>
                <a:gd name="T50" fmla="*/ 16 w 17"/>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5"/>
                <a:gd name="T80" fmla="*/ 17 w 1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5">
                  <a:moveTo>
                    <a:pt x="16" y="0"/>
                  </a:moveTo>
                  <a:lnTo>
                    <a:pt x="14" y="3"/>
                  </a:lnTo>
                  <a:lnTo>
                    <a:pt x="13" y="6"/>
                  </a:lnTo>
                  <a:lnTo>
                    <a:pt x="11" y="10"/>
                  </a:lnTo>
                  <a:lnTo>
                    <a:pt x="10" y="13"/>
                  </a:lnTo>
                  <a:lnTo>
                    <a:pt x="8" y="16"/>
                  </a:lnTo>
                  <a:lnTo>
                    <a:pt x="7" y="19"/>
                  </a:lnTo>
                  <a:lnTo>
                    <a:pt x="4" y="22"/>
                  </a:lnTo>
                  <a:lnTo>
                    <a:pt x="1" y="24"/>
                  </a:lnTo>
                  <a:lnTo>
                    <a:pt x="0" y="23"/>
                  </a:lnTo>
                  <a:lnTo>
                    <a:pt x="0" y="22"/>
                  </a:lnTo>
                  <a:lnTo>
                    <a:pt x="1" y="22"/>
                  </a:lnTo>
                  <a:lnTo>
                    <a:pt x="1" y="21"/>
                  </a:lnTo>
                  <a:lnTo>
                    <a:pt x="2" y="21"/>
                  </a:lnTo>
                  <a:lnTo>
                    <a:pt x="4" y="21"/>
                  </a:lnTo>
                  <a:lnTo>
                    <a:pt x="4" y="20"/>
                  </a:lnTo>
                  <a:lnTo>
                    <a:pt x="5" y="18"/>
                  </a:lnTo>
                  <a:lnTo>
                    <a:pt x="7" y="15"/>
                  </a:lnTo>
                  <a:lnTo>
                    <a:pt x="8" y="13"/>
                  </a:lnTo>
                  <a:lnTo>
                    <a:pt x="8" y="10"/>
                  </a:lnTo>
                  <a:lnTo>
                    <a:pt x="11" y="7"/>
                  </a:lnTo>
                  <a:lnTo>
                    <a:pt x="11" y="5"/>
                  </a:lnTo>
                  <a:lnTo>
                    <a:pt x="14" y="2"/>
                  </a:lnTo>
                  <a:lnTo>
                    <a:pt x="16" y="0"/>
                  </a:lnTo>
                </a:path>
              </a:pathLst>
            </a:custGeom>
            <a:solidFill>
              <a:srgbClr val="000000"/>
            </a:solidFill>
            <a:ln w="9525">
              <a:noFill/>
              <a:miter lim="800000"/>
              <a:headEnd/>
              <a:tailEnd/>
            </a:ln>
          </p:spPr>
          <p:txBody>
            <a:bodyPr/>
            <a:lstStyle/>
            <a:p>
              <a:endParaRPr lang="en-US"/>
            </a:p>
          </p:txBody>
        </p:sp>
        <p:sp>
          <p:nvSpPr>
            <p:cNvPr id="5527782" name="Freeform 113"/>
            <p:cNvSpPr>
              <a:spLocks/>
            </p:cNvSpPr>
            <p:nvPr/>
          </p:nvSpPr>
          <p:spPr bwMode="auto">
            <a:xfrm>
              <a:off x="1098" y="3520"/>
              <a:ext cx="17" cy="23"/>
            </a:xfrm>
            <a:custGeom>
              <a:avLst/>
              <a:gdLst>
                <a:gd name="T0" fmla="*/ 3 w 17"/>
                <a:gd name="T1" fmla="*/ 22 h 23"/>
                <a:gd name="T2" fmla="*/ 1 w 17"/>
                <a:gd name="T3" fmla="*/ 22 h 23"/>
                <a:gd name="T4" fmla="*/ 1 w 17"/>
                <a:gd name="T5" fmla="*/ 22 h 23"/>
                <a:gd name="T6" fmla="*/ 0 w 17"/>
                <a:gd name="T7" fmla="*/ 21 h 23"/>
                <a:gd name="T8" fmla="*/ 0 w 17"/>
                <a:gd name="T9" fmla="*/ 20 h 23"/>
                <a:gd name="T10" fmla="*/ 1 w 17"/>
                <a:gd name="T11" fmla="*/ 20 h 23"/>
                <a:gd name="T12" fmla="*/ 3 w 17"/>
                <a:gd name="T13" fmla="*/ 19 h 23"/>
                <a:gd name="T14" fmla="*/ 3 w 17"/>
                <a:gd name="T15" fmla="*/ 18 h 23"/>
                <a:gd name="T16" fmla="*/ 5 w 17"/>
                <a:gd name="T17" fmla="*/ 17 h 23"/>
                <a:gd name="T18" fmla="*/ 5 w 17"/>
                <a:gd name="T19" fmla="*/ 16 h 23"/>
                <a:gd name="T20" fmla="*/ 7 w 17"/>
                <a:gd name="T21" fmla="*/ 15 h 23"/>
                <a:gd name="T22" fmla="*/ 7 w 17"/>
                <a:gd name="T23" fmla="*/ 13 h 23"/>
                <a:gd name="T24" fmla="*/ 8 w 17"/>
                <a:gd name="T25" fmla="*/ 13 h 23"/>
                <a:gd name="T26" fmla="*/ 8 w 17"/>
                <a:gd name="T27" fmla="*/ 11 h 23"/>
                <a:gd name="T28" fmla="*/ 8 w 17"/>
                <a:gd name="T29" fmla="*/ 9 h 23"/>
                <a:gd name="T30" fmla="*/ 10 w 17"/>
                <a:gd name="T31" fmla="*/ 7 h 23"/>
                <a:gd name="T32" fmla="*/ 12 w 17"/>
                <a:gd name="T33" fmla="*/ 6 h 23"/>
                <a:gd name="T34" fmla="*/ 12 w 17"/>
                <a:gd name="T35" fmla="*/ 4 h 23"/>
                <a:gd name="T36" fmla="*/ 12 w 17"/>
                <a:gd name="T37" fmla="*/ 2 h 23"/>
                <a:gd name="T38" fmla="*/ 14 w 17"/>
                <a:gd name="T39" fmla="*/ 1 h 23"/>
                <a:gd name="T40" fmla="*/ 16 w 17"/>
                <a:gd name="T41" fmla="*/ 0 h 23"/>
                <a:gd name="T42" fmla="*/ 14 w 17"/>
                <a:gd name="T43" fmla="*/ 2 h 23"/>
                <a:gd name="T44" fmla="*/ 14 w 17"/>
                <a:gd name="T45" fmla="*/ 6 h 23"/>
                <a:gd name="T46" fmla="*/ 12 w 17"/>
                <a:gd name="T47" fmla="*/ 8 h 23"/>
                <a:gd name="T48" fmla="*/ 10 w 17"/>
                <a:gd name="T49" fmla="*/ 11 h 23"/>
                <a:gd name="T50" fmla="*/ 8 w 17"/>
                <a:gd name="T51" fmla="*/ 14 h 23"/>
                <a:gd name="T52" fmla="*/ 7 w 17"/>
                <a:gd name="T53" fmla="*/ 17 h 23"/>
                <a:gd name="T54" fmla="*/ 5 w 17"/>
                <a:gd name="T55" fmla="*/ 20 h 23"/>
                <a:gd name="T56" fmla="*/ 3 w 17"/>
                <a:gd name="T57" fmla="*/ 22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3"/>
                <a:gd name="T89" fmla="*/ 17 w 17"/>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3">
                  <a:moveTo>
                    <a:pt x="3" y="22"/>
                  </a:moveTo>
                  <a:lnTo>
                    <a:pt x="1" y="22"/>
                  </a:lnTo>
                  <a:lnTo>
                    <a:pt x="0" y="21"/>
                  </a:lnTo>
                  <a:lnTo>
                    <a:pt x="0" y="20"/>
                  </a:lnTo>
                  <a:lnTo>
                    <a:pt x="1" y="20"/>
                  </a:lnTo>
                  <a:lnTo>
                    <a:pt x="3" y="19"/>
                  </a:lnTo>
                  <a:lnTo>
                    <a:pt x="3" y="18"/>
                  </a:lnTo>
                  <a:lnTo>
                    <a:pt x="5" y="17"/>
                  </a:lnTo>
                  <a:lnTo>
                    <a:pt x="5" y="16"/>
                  </a:lnTo>
                  <a:lnTo>
                    <a:pt x="7" y="15"/>
                  </a:lnTo>
                  <a:lnTo>
                    <a:pt x="7" y="13"/>
                  </a:lnTo>
                  <a:lnTo>
                    <a:pt x="8" y="13"/>
                  </a:lnTo>
                  <a:lnTo>
                    <a:pt x="8" y="11"/>
                  </a:lnTo>
                  <a:lnTo>
                    <a:pt x="8" y="9"/>
                  </a:lnTo>
                  <a:lnTo>
                    <a:pt x="10" y="7"/>
                  </a:lnTo>
                  <a:lnTo>
                    <a:pt x="12" y="6"/>
                  </a:lnTo>
                  <a:lnTo>
                    <a:pt x="12" y="4"/>
                  </a:lnTo>
                  <a:lnTo>
                    <a:pt x="12" y="2"/>
                  </a:lnTo>
                  <a:lnTo>
                    <a:pt x="14" y="1"/>
                  </a:lnTo>
                  <a:lnTo>
                    <a:pt x="16" y="0"/>
                  </a:lnTo>
                  <a:lnTo>
                    <a:pt x="14" y="2"/>
                  </a:lnTo>
                  <a:lnTo>
                    <a:pt x="14" y="6"/>
                  </a:lnTo>
                  <a:lnTo>
                    <a:pt x="12" y="8"/>
                  </a:lnTo>
                  <a:lnTo>
                    <a:pt x="10" y="11"/>
                  </a:lnTo>
                  <a:lnTo>
                    <a:pt x="8" y="14"/>
                  </a:lnTo>
                  <a:lnTo>
                    <a:pt x="7" y="17"/>
                  </a:lnTo>
                  <a:lnTo>
                    <a:pt x="5" y="20"/>
                  </a:lnTo>
                  <a:lnTo>
                    <a:pt x="3" y="22"/>
                  </a:lnTo>
                </a:path>
              </a:pathLst>
            </a:custGeom>
            <a:solidFill>
              <a:srgbClr val="000000"/>
            </a:solidFill>
            <a:ln w="9525">
              <a:noFill/>
              <a:miter lim="800000"/>
              <a:headEnd/>
              <a:tailEnd/>
            </a:ln>
          </p:spPr>
          <p:txBody>
            <a:bodyPr/>
            <a:lstStyle/>
            <a:p>
              <a:endParaRPr lang="en-US"/>
            </a:p>
          </p:txBody>
        </p:sp>
        <p:sp>
          <p:nvSpPr>
            <p:cNvPr id="5527783" name="Freeform 114"/>
            <p:cNvSpPr>
              <a:spLocks/>
            </p:cNvSpPr>
            <p:nvPr/>
          </p:nvSpPr>
          <p:spPr bwMode="auto">
            <a:xfrm>
              <a:off x="1098" y="3521"/>
              <a:ext cx="17" cy="17"/>
            </a:xfrm>
            <a:custGeom>
              <a:avLst/>
              <a:gdLst>
                <a:gd name="T0" fmla="*/ 0 w 17"/>
                <a:gd name="T1" fmla="*/ 0 h 17"/>
                <a:gd name="T2" fmla="*/ 0 w 17"/>
                <a:gd name="T3" fmla="*/ 1 h 17"/>
                <a:gd name="T4" fmla="*/ 0 w 17"/>
                <a:gd name="T5" fmla="*/ 3 h 17"/>
                <a:gd name="T6" fmla="*/ 0 w 17"/>
                <a:gd name="T7" fmla="*/ 7 h 17"/>
                <a:gd name="T8" fmla="*/ 0 w 17"/>
                <a:gd name="T9" fmla="*/ 8 h 17"/>
                <a:gd name="T10" fmla="*/ 0 w 17"/>
                <a:gd name="T11" fmla="*/ 10 h 17"/>
                <a:gd name="T12" fmla="*/ 16 w 17"/>
                <a:gd name="T13" fmla="*/ 12 h 17"/>
                <a:gd name="T14" fmla="*/ 16 w 17"/>
                <a:gd name="T15" fmla="*/ 14 h 17"/>
                <a:gd name="T16" fmla="*/ 16 w 17"/>
                <a:gd name="T17" fmla="*/ 16 h 17"/>
                <a:gd name="T18" fmla="*/ 16 w 17"/>
                <a:gd name="T19" fmla="*/ 14 h 17"/>
                <a:gd name="T20" fmla="*/ 16 w 17"/>
                <a:gd name="T21" fmla="*/ 12 h 17"/>
                <a:gd name="T22" fmla="*/ 16 w 17"/>
                <a:gd name="T23" fmla="*/ 10 h 17"/>
                <a:gd name="T24" fmla="*/ 16 w 17"/>
                <a:gd name="T25" fmla="*/ 7 h 17"/>
                <a:gd name="T26" fmla="*/ 16 w 17"/>
                <a:gd name="T27" fmla="*/ 5 h 17"/>
                <a:gd name="T28" fmla="*/ 0 w 17"/>
                <a:gd name="T29" fmla="*/ 3 h 17"/>
                <a:gd name="T30" fmla="*/ 0 w 17"/>
                <a:gd name="T31" fmla="*/ 1 h 17"/>
                <a:gd name="T32" fmla="*/ 0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0" y="0"/>
                  </a:moveTo>
                  <a:lnTo>
                    <a:pt x="0" y="1"/>
                  </a:lnTo>
                  <a:lnTo>
                    <a:pt x="0" y="3"/>
                  </a:lnTo>
                  <a:lnTo>
                    <a:pt x="0" y="7"/>
                  </a:lnTo>
                  <a:lnTo>
                    <a:pt x="0" y="8"/>
                  </a:lnTo>
                  <a:lnTo>
                    <a:pt x="0" y="10"/>
                  </a:lnTo>
                  <a:lnTo>
                    <a:pt x="16" y="12"/>
                  </a:lnTo>
                  <a:lnTo>
                    <a:pt x="16" y="14"/>
                  </a:lnTo>
                  <a:lnTo>
                    <a:pt x="16" y="16"/>
                  </a:lnTo>
                  <a:lnTo>
                    <a:pt x="16" y="14"/>
                  </a:lnTo>
                  <a:lnTo>
                    <a:pt x="16" y="12"/>
                  </a:lnTo>
                  <a:lnTo>
                    <a:pt x="16" y="10"/>
                  </a:lnTo>
                  <a:lnTo>
                    <a:pt x="16" y="7"/>
                  </a:lnTo>
                  <a:lnTo>
                    <a:pt x="16" y="5"/>
                  </a:lnTo>
                  <a:lnTo>
                    <a:pt x="0" y="3"/>
                  </a:lnTo>
                  <a:lnTo>
                    <a:pt x="0" y="1"/>
                  </a:lnTo>
                  <a:lnTo>
                    <a:pt x="0" y="0"/>
                  </a:lnTo>
                </a:path>
              </a:pathLst>
            </a:custGeom>
            <a:solidFill>
              <a:srgbClr val="000000"/>
            </a:solidFill>
            <a:ln w="9525">
              <a:noFill/>
              <a:miter lim="800000"/>
              <a:headEnd/>
              <a:tailEnd/>
            </a:ln>
          </p:spPr>
          <p:txBody>
            <a:bodyPr/>
            <a:lstStyle/>
            <a:p>
              <a:endParaRPr lang="en-US"/>
            </a:p>
          </p:txBody>
        </p:sp>
        <p:sp>
          <p:nvSpPr>
            <p:cNvPr id="5527784" name="Freeform 115"/>
            <p:cNvSpPr>
              <a:spLocks/>
            </p:cNvSpPr>
            <p:nvPr/>
          </p:nvSpPr>
          <p:spPr bwMode="auto">
            <a:xfrm>
              <a:off x="1106" y="3526"/>
              <a:ext cx="17" cy="23"/>
            </a:xfrm>
            <a:custGeom>
              <a:avLst/>
              <a:gdLst>
                <a:gd name="T0" fmla="*/ 13 w 17"/>
                <a:gd name="T1" fmla="*/ 11 h 23"/>
                <a:gd name="T2" fmla="*/ 11 w 17"/>
                <a:gd name="T3" fmla="*/ 13 h 23"/>
                <a:gd name="T4" fmla="*/ 11 w 17"/>
                <a:gd name="T5" fmla="*/ 15 h 23"/>
                <a:gd name="T6" fmla="*/ 9 w 17"/>
                <a:gd name="T7" fmla="*/ 17 h 23"/>
                <a:gd name="T8" fmla="*/ 9 w 17"/>
                <a:gd name="T9" fmla="*/ 18 h 23"/>
                <a:gd name="T10" fmla="*/ 6 w 17"/>
                <a:gd name="T11" fmla="*/ 20 h 23"/>
                <a:gd name="T12" fmla="*/ 4 w 17"/>
                <a:gd name="T13" fmla="*/ 20 h 23"/>
                <a:gd name="T14" fmla="*/ 2 w 17"/>
                <a:gd name="T15" fmla="*/ 22 h 23"/>
                <a:gd name="T16" fmla="*/ 0 w 17"/>
                <a:gd name="T17" fmla="*/ 22 h 23"/>
                <a:gd name="T18" fmla="*/ 4 w 17"/>
                <a:gd name="T19" fmla="*/ 20 h 23"/>
                <a:gd name="T20" fmla="*/ 6 w 17"/>
                <a:gd name="T21" fmla="*/ 18 h 23"/>
                <a:gd name="T22" fmla="*/ 9 w 17"/>
                <a:gd name="T23" fmla="*/ 15 h 23"/>
                <a:gd name="T24" fmla="*/ 11 w 17"/>
                <a:gd name="T25" fmla="*/ 13 h 23"/>
                <a:gd name="T26" fmla="*/ 11 w 17"/>
                <a:gd name="T27" fmla="*/ 9 h 23"/>
                <a:gd name="T28" fmla="*/ 13 w 17"/>
                <a:gd name="T29" fmla="*/ 6 h 23"/>
                <a:gd name="T30" fmla="*/ 13 w 17"/>
                <a:gd name="T31" fmla="*/ 3 h 23"/>
                <a:gd name="T32" fmla="*/ 16 w 17"/>
                <a:gd name="T33" fmla="*/ 0 h 23"/>
                <a:gd name="T34" fmla="*/ 16 w 17"/>
                <a:gd name="T35" fmla="*/ 1 h 23"/>
                <a:gd name="T36" fmla="*/ 16 w 17"/>
                <a:gd name="T37" fmla="*/ 2 h 23"/>
                <a:gd name="T38" fmla="*/ 16 w 17"/>
                <a:gd name="T39" fmla="*/ 4 h 23"/>
                <a:gd name="T40" fmla="*/ 16 w 17"/>
                <a:gd name="T41" fmla="*/ 6 h 23"/>
                <a:gd name="T42" fmla="*/ 16 w 17"/>
                <a:gd name="T43" fmla="*/ 7 h 23"/>
                <a:gd name="T44" fmla="*/ 13 w 17"/>
                <a:gd name="T45" fmla="*/ 9 h 23"/>
                <a:gd name="T46" fmla="*/ 13 w 17"/>
                <a:gd name="T47" fmla="*/ 10 h 23"/>
                <a:gd name="T48" fmla="*/ 13 w 17"/>
                <a:gd name="T49" fmla="*/ 1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3"/>
                <a:gd name="T77" fmla="*/ 17 w 17"/>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3">
                  <a:moveTo>
                    <a:pt x="13" y="11"/>
                  </a:moveTo>
                  <a:lnTo>
                    <a:pt x="11" y="13"/>
                  </a:lnTo>
                  <a:lnTo>
                    <a:pt x="11" y="15"/>
                  </a:lnTo>
                  <a:lnTo>
                    <a:pt x="9" y="17"/>
                  </a:lnTo>
                  <a:lnTo>
                    <a:pt x="9" y="18"/>
                  </a:lnTo>
                  <a:lnTo>
                    <a:pt x="6" y="20"/>
                  </a:lnTo>
                  <a:lnTo>
                    <a:pt x="4" y="20"/>
                  </a:lnTo>
                  <a:lnTo>
                    <a:pt x="2" y="22"/>
                  </a:lnTo>
                  <a:lnTo>
                    <a:pt x="0" y="22"/>
                  </a:lnTo>
                  <a:lnTo>
                    <a:pt x="4" y="20"/>
                  </a:lnTo>
                  <a:lnTo>
                    <a:pt x="6" y="18"/>
                  </a:lnTo>
                  <a:lnTo>
                    <a:pt x="9" y="15"/>
                  </a:lnTo>
                  <a:lnTo>
                    <a:pt x="11" y="13"/>
                  </a:lnTo>
                  <a:lnTo>
                    <a:pt x="11" y="9"/>
                  </a:lnTo>
                  <a:lnTo>
                    <a:pt x="13" y="6"/>
                  </a:lnTo>
                  <a:lnTo>
                    <a:pt x="13" y="3"/>
                  </a:lnTo>
                  <a:lnTo>
                    <a:pt x="16" y="0"/>
                  </a:lnTo>
                  <a:lnTo>
                    <a:pt x="16" y="1"/>
                  </a:lnTo>
                  <a:lnTo>
                    <a:pt x="16" y="2"/>
                  </a:lnTo>
                  <a:lnTo>
                    <a:pt x="16" y="4"/>
                  </a:lnTo>
                  <a:lnTo>
                    <a:pt x="16" y="6"/>
                  </a:lnTo>
                  <a:lnTo>
                    <a:pt x="16" y="7"/>
                  </a:lnTo>
                  <a:lnTo>
                    <a:pt x="13" y="9"/>
                  </a:lnTo>
                  <a:lnTo>
                    <a:pt x="13" y="10"/>
                  </a:lnTo>
                  <a:lnTo>
                    <a:pt x="13" y="11"/>
                  </a:lnTo>
                </a:path>
              </a:pathLst>
            </a:custGeom>
            <a:solidFill>
              <a:srgbClr val="000000"/>
            </a:solidFill>
            <a:ln w="9525">
              <a:noFill/>
              <a:miter lim="800000"/>
              <a:headEnd/>
              <a:tailEnd/>
            </a:ln>
          </p:spPr>
          <p:txBody>
            <a:bodyPr/>
            <a:lstStyle/>
            <a:p>
              <a:endParaRPr lang="en-US"/>
            </a:p>
          </p:txBody>
        </p:sp>
        <p:sp>
          <p:nvSpPr>
            <p:cNvPr id="5527785" name="Freeform 116"/>
            <p:cNvSpPr>
              <a:spLocks/>
            </p:cNvSpPr>
            <p:nvPr/>
          </p:nvSpPr>
          <p:spPr bwMode="auto">
            <a:xfrm>
              <a:off x="1107" y="3533"/>
              <a:ext cx="17" cy="17"/>
            </a:xfrm>
            <a:custGeom>
              <a:avLst/>
              <a:gdLst>
                <a:gd name="T0" fmla="*/ 0 w 17"/>
                <a:gd name="T1" fmla="*/ 2 h 17"/>
                <a:gd name="T2" fmla="*/ 16 w 17"/>
                <a:gd name="T3" fmla="*/ 16 h 17"/>
                <a:gd name="T4" fmla="*/ 16 w 17"/>
                <a:gd name="T5" fmla="*/ 13 h 17"/>
                <a:gd name="T6" fmla="*/ 16 w 17"/>
                <a:gd name="T7" fmla="*/ 11 h 17"/>
                <a:gd name="T8" fmla="*/ 16 w 17"/>
                <a:gd name="T9" fmla="*/ 9 h 17"/>
                <a:gd name="T10" fmla="*/ 16 w 17"/>
                <a:gd name="T11" fmla="*/ 6 h 17"/>
                <a:gd name="T12" fmla="*/ 16 w 17"/>
                <a:gd name="T13" fmla="*/ 4 h 17"/>
                <a:gd name="T14" fmla="*/ 0 w 17"/>
                <a:gd name="T15" fmla="*/ 4 h 17"/>
                <a:gd name="T16" fmla="*/ 0 w 17"/>
                <a:gd name="T17" fmla="*/ 2 h 17"/>
                <a:gd name="T18" fmla="*/ 0 w 17"/>
                <a:gd name="T19" fmla="*/ 0 h 17"/>
                <a:gd name="T20" fmla="*/ 0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2"/>
                  </a:moveTo>
                  <a:lnTo>
                    <a:pt x="16" y="16"/>
                  </a:lnTo>
                  <a:lnTo>
                    <a:pt x="16" y="13"/>
                  </a:lnTo>
                  <a:lnTo>
                    <a:pt x="16" y="11"/>
                  </a:lnTo>
                  <a:lnTo>
                    <a:pt x="16" y="9"/>
                  </a:lnTo>
                  <a:lnTo>
                    <a:pt x="16" y="6"/>
                  </a:lnTo>
                  <a:lnTo>
                    <a:pt x="16" y="4"/>
                  </a:lnTo>
                  <a:lnTo>
                    <a:pt x="0" y="4"/>
                  </a:lnTo>
                  <a:lnTo>
                    <a:pt x="0" y="2"/>
                  </a:lnTo>
                  <a:lnTo>
                    <a:pt x="0" y="0"/>
                  </a:lnTo>
                  <a:lnTo>
                    <a:pt x="0" y="2"/>
                  </a:lnTo>
                </a:path>
              </a:pathLst>
            </a:custGeom>
            <a:solidFill>
              <a:srgbClr val="000000"/>
            </a:solidFill>
            <a:ln w="9525">
              <a:noFill/>
              <a:miter lim="800000"/>
              <a:headEnd/>
              <a:tailEnd/>
            </a:ln>
          </p:spPr>
          <p:txBody>
            <a:bodyPr/>
            <a:lstStyle/>
            <a:p>
              <a:endParaRPr lang="en-US"/>
            </a:p>
          </p:txBody>
        </p:sp>
        <p:sp>
          <p:nvSpPr>
            <p:cNvPr id="5527786" name="Freeform 117"/>
            <p:cNvSpPr>
              <a:spLocks/>
            </p:cNvSpPr>
            <p:nvPr/>
          </p:nvSpPr>
          <p:spPr bwMode="auto">
            <a:xfrm>
              <a:off x="1117" y="3545"/>
              <a:ext cx="17" cy="17"/>
            </a:xfrm>
            <a:custGeom>
              <a:avLst/>
              <a:gdLst>
                <a:gd name="T0" fmla="*/ 0 w 17"/>
                <a:gd name="T1" fmla="*/ 16 h 17"/>
                <a:gd name="T2" fmla="*/ 0 w 17"/>
                <a:gd name="T3" fmla="*/ 16 h 17"/>
                <a:gd name="T4" fmla="*/ 16 w 17"/>
                <a:gd name="T5" fmla="*/ 16 h 17"/>
                <a:gd name="T6" fmla="*/ 16 w 17"/>
                <a:gd name="T7" fmla="*/ 16 h 17"/>
                <a:gd name="T8" fmla="*/ 16 w 17"/>
                <a:gd name="T9" fmla="*/ 16 h 17"/>
                <a:gd name="T10" fmla="*/ 0 w 17"/>
                <a:gd name="T11" fmla="*/ 0 h 17"/>
                <a:gd name="T12" fmla="*/ 0 w 17"/>
                <a:gd name="T13" fmla="*/ 0 h 17"/>
                <a:gd name="T14" fmla="*/ 0 w 17"/>
                <a:gd name="T15" fmla="*/ 0 h 17"/>
                <a:gd name="T16" fmla="*/ 0 w 17"/>
                <a:gd name="T17" fmla="*/ 8 h 17"/>
                <a:gd name="T18" fmla="*/ 0 w 17"/>
                <a:gd name="T19" fmla="*/ 8 h 17"/>
                <a:gd name="T20" fmla="*/ 0 w 17"/>
                <a:gd name="T21" fmla="*/ 8 h 17"/>
                <a:gd name="T22" fmla="*/ 0 w 17"/>
                <a:gd name="T23" fmla="*/ 8 h 17"/>
                <a:gd name="T24" fmla="*/ 0 w 17"/>
                <a:gd name="T25" fmla="*/ 16 h 17"/>
                <a:gd name="T26" fmla="*/ 0 w 17"/>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16"/>
                  </a:moveTo>
                  <a:lnTo>
                    <a:pt x="0" y="16"/>
                  </a:lnTo>
                  <a:lnTo>
                    <a:pt x="16" y="16"/>
                  </a:lnTo>
                  <a:lnTo>
                    <a:pt x="0" y="0"/>
                  </a:lnTo>
                  <a:lnTo>
                    <a:pt x="0" y="8"/>
                  </a:lnTo>
                  <a:lnTo>
                    <a:pt x="0" y="16"/>
                  </a:lnTo>
                </a:path>
              </a:pathLst>
            </a:custGeom>
            <a:solidFill>
              <a:srgbClr val="000000"/>
            </a:solidFill>
            <a:ln w="9525">
              <a:noFill/>
              <a:miter lim="800000"/>
              <a:headEnd/>
              <a:tailEnd/>
            </a:ln>
          </p:spPr>
          <p:txBody>
            <a:bodyPr/>
            <a:lstStyle/>
            <a:p>
              <a:endParaRPr lang="en-US"/>
            </a:p>
          </p:txBody>
        </p:sp>
        <p:sp>
          <p:nvSpPr>
            <p:cNvPr id="5527787" name="Freeform 118"/>
            <p:cNvSpPr>
              <a:spLocks/>
            </p:cNvSpPr>
            <p:nvPr/>
          </p:nvSpPr>
          <p:spPr bwMode="auto">
            <a:xfrm>
              <a:off x="1046" y="3349"/>
              <a:ext cx="17" cy="20"/>
            </a:xfrm>
            <a:custGeom>
              <a:avLst/>
              <a:gdLst>
                <a:gd name="T0" fmla="*/ 10 w 17"/>
                <a:gd name="T1" fmla="*/ 19 h 20"/>
                <a:gd name="T2" fmla="*/ 5 w 17"/>
                <a:gd name="T3" fmla="*/ 18 h 20"/>
                <a:gd name="T4" fmla="*/ 5 w 17"/>
                <a:gd name="T5" fmla="*/ 18 h 20"/>
                <a:gd name="T6" fmla="*/ 5 w 17"/>
                <a:gd name="T7" fmla="*/ 17 h 20"/>
                <a:gd name="T8" fmla="*/ 0 w 17"/>
                <a:gd name="T9" fmla="*/ 16 h 20"/>
                <a:gd name="T10" fmla="*/ 0 w 17"/>
                <a:gd name="T11" fmla="*/ 14 h 20"/>
                <a:gd name="T12" fmla="*/ 0 w 17"/>
                <a:gd name="T13" fmla="*/ 13 h 20"/>
                <a:gd name="T14" fmla="*/ 0 w 17"/>
                <a:gd name="T15" fmla="*/ 11 h 20"/>
                <a:gd name="T16" fmla="*/ 0 w 17"/>
                <a:gd name="T17" fmla="*/ 9 h 20"/>
                <a:gd name="T18" fmla="*/ 0 w 17"/>
                <a:gd name="T19" fmla="*/ 7 h 20"/>
                <a:gd name="T20" fmla="*/ 0 w 17"/>
                <a:gd name="T21" fmla="*/ 5 h 20"/>
                <a:gd name="T22" fmla="*/ 0 w 17"/>
                <a:gd name="T23" fmla="*/ 4 h 20"/>
                <a:gd name="T24" fmla="*/ 0 w 17"/>
                <a:gd name="T25" fmla="*/ 2 h 20"/>
                <a:gd name="T26" fmla="*/ 5 w 17"/>
                <a:gd name="T27" fmla="*/ 2 h 20"/>
                <a:gd name="T28" fmla="*/ 5 w 17"/>
                <a:gd name="T29" fmla="*/ 0 h 20"/>
                <a:gd name="T30" fmla="*/ 5 w 17"/>
                <a:gd name="T31" fmla="*/ 0 h 20"/>
                <a:gd name="T32" fmla="*/ 10 w 17"/>
                <a:gd name="T33" fmla="*/ 0 h 20"/>
                <a:gd name="T34" fmla="*/ 10 w 17"/>
                <a:gd name="T35" fmla="*/ 0 h 20"/>
                <a:gd name="T36" fmla="*/ 10 w 17"/>
                <a:gd name="T37" fmla="*/ 2 h 20"/>
                <a:gd name="T38" fmla="*/ 16 w 17"/>
                <a:gd name="T39" fmla="*/ 2 h 20"/>
                <a:gd name="T40" fmla="*/ 16 w 17"/>
                <a:gd name="T41" fmla="*/ 4 h 20"/>
                <a:gd name="T42" fmla="*/ 16 w 17"/>
                <a:gd name="T43" fmla="*/ 5 h 20"/>
                <a:gd name="T44" fmla="*/ 16 w 17"/>
                <a:gd name="T45" fmla="*/ 7 h 20"/>
                <a:gd name="T46" fmla="*/ 16 w 17"/>
                <a:gd name="T47" fmla="*/ 9 h 20"/>
                <a:gd name="T48" fmla="*/ 16 w 17"/>
                <a:gd name="T49" fmla="*/ 11 h 20"/>
                <a:gd name="T50" fmla="*/ 16 w 17"/>
                <a:gd name="T51" fmla="*/ 13 h 20"/>
                <a:gd name="T52" fmla="*/ 16 w 17"/>
                <a:gd name="T53" fmla="*/ 14 h 20"/>
                <a:gd name="T54" fmla="*/ 16 w 17"/>
                <a:gd name="T55" fmla="*/ 16 h 20"/>
                <a:gd name="T56" fmla="*/ 10 w 17"/>
                <a:gd name="T57" fmla="*/ 17 h 20"/>
                <a:gd name="T58" fmla="*/ 10 w 17"/>
                <a:gd name="T59" fmla="*/ 18 h 20"/>
                <a:gd name="T60" fmla="*/ 10 w 17"/>
                <a:gd name="T61" fmla="*/ 19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20"/>
                <a:gd name="T95" fmla="*/ 17 w 17"/>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20">
                  <a:moveTo>
                    <a:pt x="10" y="19"/>
                  </a:moveTo>
                  <a:lnTo>
                    <a:pt x="5" y="18"/>
                  </a:lnTo>
                  <a:lnTo>
                    <a:pt x="5" y="17"/>
                  </a:lnTo>
                  <a:lnTo>
                    <a:pt x="0" y="16"/>
                  </a:lnTo>
                  <a:lnTo>
                    <a:pt x="0" y="14"/>
                  </a:lnTo>
                  <a:lnTo>
                    <a:pt x="0" y="13"/>
                  </a:lnTo>
                  <a:lnTo>
                    <a:pt x="0" y="11"/>
                  </a:lnTo>
                  <a:lnTo>
                    <a:pt x="0" y="9"/>
                  </a:lnTo>
                  <a:lnTo>
                    <a:pt x="0" y="7"/>
                  </a:lnTo>
                  <a:lnTo>
                    <a:pt x="0" y="5"/>
                  </a:lnTo>
                  <a:lnTo>
                    <a:pt x="0" y="4"/>
                  </a:lnTo>
                  <a:lnTo>
                    <a:pt x="0" y="2"/>
                  </a:lnTo>
                  <a:lnTo>
                    <a:pt x="5" y="2"/>
                  </a:lnTo>
                  <a:lnTo>
                    <a:pt x="5" y="0"/>
                  </a:lnTo>
                  <a:lnTo>
                    <a:pt x="10" y="0"/>
                  </a:lnTo>
                  <a:lnTo>
                    <a:pt x="10" y="2"/>
                  </a:lnTo>
                  <a:lnTo>
                    <a:pt x="16" y="2"/>
                  </a:lnTo>
                  <a:lnTo>
                    <a:pt x="16" y="4"/>
                  </a:lnTo>
                  <a:lnTo>
                    <a:pt x="16" y="5"/>
                  </a:lnTo>
                  <a:lnTo>
                    <a:pt x="16" y="7"/>
                  </a:lnTo>
                  <a:lnTo>
                    <a:pt x="16" y="9"/>
                  </a:lnTo>
                  <a:lnTo>
                    <a:pt x="16" y="11"/>
                  </a:lnTo>
                  <a:lnTo>
                    <a:pt x="16" y="13"/>
                  </a:lnTo>
                  <a:lnTo>
                    <a:pt x="16" y="14"/>
                  </a:lnTo>
                  <a:lnTo>
                    <a:pt x="16" y="16"/>
                  </a:lnTo>
                  <a:lnTo>
                    <a:pt x="10" y="17"/>
                  </a:lnTo>
                  <a:lnTo>
                    <a:pt x="10" y="18"/>
                  </a:lnTo>
                  <a:lnTo>
                    <a:pt x="10" y="19"/>
                  </a:lnTo>
                </a:path>
              </a:pathLst>
            </a:custGeom>
            <a:solidFill>
              <a:srgbClr val="B5B5B5"/>
            </a:solidFill>
            <a:ln w="9525">
              <a:noFill/>
              <a:miter lim="800000"/>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5527558"/>
                                        </p:tgtEl>
                                        <p:attrNameLst>
                                          <p:attrName>style.visibility</p:attrName>
                                        </p:attrNameLst>
                                      </p:cBhvr>
                                      <p:to>
                                        <p:strVal val="visible"/>
                                      </p:to>
                                    </p:set>
                                    <p:animEffect transition="in" filter="fade">
                                      <p:cBhvr>
                                        <p:cTn id="7" dur="1000"/>
                                        <p:tgtEl>
                                          <p:spTgt spid="5527558"/>
                                        </p:tgtEl>
                                      </p:cBhvr>
                                    </p:animEffect>
                                    <p:anim calcmode="lin" valueType="num">
                                      <p:cBhvr>
                                        <p:cTn id="8" dur="1000" fill="hold"/>
                                        <p:tgtEl>
                                          <p:spTgt spid="5527558"/>
                                        </p:tgtEl>
                                        <p:attrNameLst>
                                          <p:attrName>ppt_x</p:attrName>
                                        </p:attrNameLst>
                                      </p:cBhvr>
                                      <p:tavLst>
                                        <p:tav tm="0">
                                          <p:val>
                                            <p:strVal val="#ppt_x-.1"/>
                                          </p:val>
                                        </p:tav>
                                        <p:tav tm="100000">
                                          <p:val>
                                            <p:strVal val="#ppt_x"/>
                                          </p:val>
                                        </p:tav>
                                      </p:tavLst>
                                    </p:anim>
                                    <p:anim calcmode="lin" valueType="num">
                                      <p:cBhvr>
                                        <p:cTn id="9" dur="1000" fill="hold"/>
                                        <p:tgtEl>
                                          <p:spTgt spid="552755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00"/>
                            </p:stCondLst>
                            <p:childTnLst>
                              <p:par>
                                <p:cTn id="11" presetID="10" presetClass="entr" presetSubtype="0" fill="hold" nodeType="afterEffect">
                                  <p:stCondLst>
                                    <p:cond delay="0"/>
                                  </p:stCondLst>
                                  <p:childTnLst>
                                    <p:set>
                                      <p:cBhvr>
                                        <p:cTn id="12" dur="1" fill="hold">
                                          <p:stCondLst>
                                            <p:cond delay="0"/>
                                          </p:stCondLst>
                                        </p:cTn>
                                        <p:tgtEl>
                                          <p:spTgt spid="5527556"/>
                                        </p:tgtEl>
                                        <p:attrNameLst>
                                          <p:attrName>style.visibility</p:attrName>
                                        </p:attrNameLst>
                                      </p:cBhvr>
                                      <p:to>
                                        <p:strVal val="visible"/>
                                      </p:to>
                                    </p:set>
                                    <p:animEffect transition="in" filter="fade">
                                      <p:cBhvr>
                                        <p:cTn id="13" dur="2000"/>
                                        <p:tgtEl>
                                          <p:spTgt spid="5527556"/>
                                        </p:tgtEl>
                                      </p:cBhvr>
                                    </p:animEffect>
                                  </p:childTnLst>
                                </p:cTn>
                              </p:par>
                              <p:par>
                                <p:cTn id="14" presetID="34" presetClass="entr" presetSubtype="0" fill="hold" grpId="0" nodeType="withEffect">
                                  <p:stCondLst>
                                    <p:cond delay="0"/>
                                  </p:stCondLst>
                                  <p:childTnLst>
                                    <p:set>
                                      <p:cBhvr>
                                        <p:cTn id="15" dur="1" fill="hold">
                                          <p:stCondLst>
                                            <p:cond delay="0"/>
                                          </p:stCondLst>
                                        </p:cTn>
                                        <p:tgtEl>
                                          <p:spTgt spid="5527557"/>
                                        </p:tgtEl>
                                        <p:attrNameLst>
                                          <p:attrName>style.visibility</p:attrName>
                                        </p:attrNameLst>
                                      </p:cBhvr>
                                      <p:to>
                                        <p:strVal val="visible"/>
                                      </p:to>
                                    </p:set>
                                    <p:anim from="(-#ppt_w/2)" to="(#ppt_x)" calcmode="lin" valueType="num">
                                      <p:cBhvr>
                                        <p:cTn id="16" dur="600" fill="hold">
                                          <p:stCondLst>
                                            <p:cond delay="0"/>
                                          </p:stCondLst>
                                        </p:cTn>
                                        <p:tgtEl>
                                          <p:spTgt spid="5527557"/>
                                        </p:tgtEl>
                                        <p:attrNameLst>
                                          <p:attrName>ppt_x</p:attrName>
                                        </p:attrNameLst>
                                      </p:cBhvr>
                                    </p:anim>
                                    <p:anim from="0" to="-1.0" calcmode="lin" valueType="num">
                                      <p:cBhvr>
                                        <p:cTn id="17" dur="200" decel="50000" autoRev="1" fill="hold">
                                          <p:stCondLst>
                                            <p:cond delay="600"/>
                                          </p:stCondLst>
                                        </p:cTn>
                                        <p:tgtEl>
                                          <p:spTgt spid="5527557"/>
                                        </p:tgtEl>
                                        <p:attrNameLst>
                                          <p:attrName>xshear</p:attrName>
                                        </p:attrNameLst>
                                      </p:cBhvr>
                                    </p:anim>
                                    <p:animScale>
                                      <p:cBhvr>
                                        <p:cTn id="18" dur="200" decel="100000" autoRev="1" fill="hold">
                                          <p:stCondLst>
                                            <p:cond delay="600"/>
                                          </p:stCondLst>
                                        </p:cTn>
                                        <p:tgtEl>
                                          <p:spTgt spid="5527557"/>
                                        </p:tgtEl>
                                      </p:cBhvr>
                                      <p:from x="100000" y="100000"/>
                                      <p:to x="80000" y="100000"/>
                                    </p:animScale>
                                    <p:anim by="(#ppt_h/3+#ppt_w*0.1)" calcmode="lin" valueType="num">
                                      <p:cBhvr additive="sum">
                                        <p:cTn id="19" dur="200" decel="100000" autoRev="1" fill="hold">
                                          <p:stCondLst>
                                            <p:cond delay="600"/>
                                          </p:stCondLst>
                                        </p:cTn>
                                        <p:tgtEl>
                                          <p:spTgt spid="55275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755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02" name="Rectangle 2"/>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Criterios de inclusión</a:t>
            </a:r>
          </a:p>
        </p:txBody>
      </p:sp>
      <p:sp>
        <p:nvSpPr>
          <p:cNvPr id="5529603" name="Rectangle 3"/>
          <p:cNvSpPr>
            <a:spLocks noGrp="1" noChangeArrowheads="1"/>
          </p:cNvSpPr>
          <p:nvPr>
            <p:ph type="body" idx="1"/>
          </p:nvPr>
        </p:nvSpPr>
        <p:spPr>
          <a:xfrm>
            <a:off x="457200" y="2209800"/>
            <a:ext cx="8305800" cy="4419600"/>
          </a:xfrm>
          <a:ln w="38100">
            <a:solidFill>
              <a:schemeClr val="bg1"/>
            </a:solidFill>
          </a:ln>
        </p:spPr>
        <p:txBody>
          <a:bodyPr/>
          <a:lstStyle/>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Edad entre 18 - 80 años. </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Diagnóstico clínico de ictus isquémico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Déficit neurológico - NIH &gt; 9</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Síntomas neurológicos están presentes &gt; 30 minutos y no presentan una mejoría significativa (NIH &lt;11) antes del tratamiento.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Inicio de los síntomas &lt; 6h antes de la administración del tratamiento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Debe haber consentimiento informado.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29602"/>
                                        </p:tgtEl>
                                        <p:attrNameLst>
                                          <p:attrName>style.visibility</p:attrName>
                                        </p:attrNameLst>
                                      </p:cBhvr>
                                      <p:to>
                                        <p:strVal val="visible"/>
                                      </p:to>
                                    </p:set>
                                    <p:anim calcmode="lin" valueType="num">
                                      <p:cBhvr>
                                        <p:cTn id="7" dur="1000" fill="hold"/>
                                        <p:tgtEl>
                                          <p:spTgt spid="5529602"/>
                                        </p:tgtEl>
                                        <p:attrNameLst>
                                          <p:attrName>ppt_x</p:attrName>
                                        </p:attrNameLst>
                                      </p:cBhvr>
                                      <p:tavLst>
                                        <p:tav tm="0">
                                          <p:val>
                                            <p:strVal val="#ppt_x-.2"/>
                                          </p:val>
                                        </p:tav>
                                        <p:tav tm="100000">
                                          <p:val>
                                            <p:strVal val="#ppt_x"/>
                                          </p:val>
                                        </p:tav>
                                      </p:tavLst>
                                    </p:anim>
                                    <p:anim calcmode="lin" valueType="num">
                                      <p:cBhvr>
                                        <p:cTn id="8" dur="1000" fill="hold"/>
                                        <p:tgtEl>
                                          <p:spTgt spid="5529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60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529603">
                                            <p:txEl>
                                              <p:pRg st="0" end="0"/>
                                            </p:txEl>
                                          </p:spTgt>
                                        </p:tgtEl>
                                        <p:attrNameLst>
                                          <p:attrName>style.visibility</p:attrName>
                                        </p:attrNameLst>
                                      </p:cBhvr>
                                      <p:to>
                                        <p:strVal val="visible"/>
                                      </p:to>
                                    </p:set>
                                    <p:anim calcmode="lin" valueType="num">
                                      <p:cBhvr>
                                        <p:cTn id="12" dur="1000" fill="hold"/>
                                        <p:tgtEl>
                                          <p:spTgt spid="552960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5296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52960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529603">
                                            <p:txEl>
                                              <p:pRg st="1" end="1"/>
                                            </p:txEl>
                                          </p:spTgt>
                                        </p:tgtEl>
                                        <p:attrNameLst>
                                          <p:attrName>style.visibility</p:attrName>
                                        </p:attrNameLst>
                                      </p:cBhvr>
                                      <p:to>
                                        <p:strVal val="visible"/>
                                      </p:to>
                                    </p:set>
                                    <p:anim calcmode="lin" valueType="num">
                                      <p:cBhvr>
                                        <p:cTn id="17" dur="1000" fill="hold"/>
                                        <p:tgtEl>
                                          <p:spTgt spid="552960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5296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529603">
                                            <p:txEl>
                                              <p:pRg st="1" end="1"/>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529603">
                                            <p:txEl>
                                              <p:pRg st="2" end="2"/>
                                            </p:txEl>
                                          </p:spTgt>
                                        </p:tgtEl>
                                        <p:attrNameLst>
                                          <p:attrName>style.visibility</p:attrName>
                                        </p:attrNameLst>
                                      </p:cBhvr>
                                      <p:to>
                                        <p:strVal val="visible"/>
                                      </p:to>
                                    </p:set>
                                    <p:anim calcmode="lin" valueType="num">
                                      <p:cBhvr>
                                        <p:cTn id="22" dur="1000" fill="hold"/>
                                        <p:tgtEl>
                                          <p:spTgt spid="5529603">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55296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529603">
                                            <p:txEl>
                                              <p:pRg st="2" end="2"/>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529603">
                                            <p:txEl>
                                              <p:pRg st="3" end="3"/>
                                            </p:txEl>
                                          </p:spTgt>
                                        </p:tgtEl>
                                        <p:attrNameLst>
                                          <p:attrName>style.visibility</p:attrName>
                                        </p:attrNameLst>
                                      </p:cBhvr>
                                      <p:to>
                                        <p:strVal val="visible"/>
                                      </p:to>
                                    </p:set>
                                    <p:anim calcmode="lin" valueType="num">
                                      <p:cBhvr>
                                        <p:cTn id="27" dur="1000" fill="hold"/>
                                        <p:tgtEl>
                                          <p:spTgt spid="5529603">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552960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529603">
                                            <p:txEl>
                                              <p:pRg st="3" end="3"/>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529603">
                                            <p:txEl>
                                              <p:pRg st="4" end="4"/>
                                            </p:txEl>
                                          </p:spTgt>
                                        </p:tgtEl>
                                        <p:attrNameLst>
                                          <p:attrName>style.visibility</p:attrName>
                                        </p:attrNameLst>
                                      </p:cBhvr>
                                      <p:to>
                                        <p:strVal val="visible"/>
                                      </p:to>
                                    </p:set>
                                    <p:anim calcmode="lin" valueType="num">
                                      <p:cBhvr>
                                        <p:cTn id="32" dur="1000" fill="hold"/>
                                        <p:tgtEl>
                                          <p:spTgt spid="5529603">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552960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529603">
                                            <p:txEl>
                                              <p:pRg st="4" end="4"/>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5529603">
                                            <p:txEl>
                                              <p:pRg st="5" end="5"/>
                                            </p:txEl>
                                          </p:spTgt>
                                        </p:tgtEl>
                                        <p:attrNameLst>
                                          <p:attrName>style.visibility</p:attrName>
                                        </p:attrNameLst>
                                      </p:cBhvr>
                                      <p:to>
                                        <p:strVal val="visible"/>
                                      </p:to>
                                    </p:set>
                                    <p:anim calcmode="lin" valueType="num">
                                      <p:cBhvr>
                                        <p:cTn id="37" dur="1000" fill="hold"/>
                                        <p:tgtEl>
                                          <p:spTgt spid="552960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552960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529603">
                                            <p:txEl>
                                              <p:pRg st="5" end="5"/>
                                            </p:txEl>
                                          </p:spTgt>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5529603">
                                            <p:bg/>
                                          </p:spTgt>
                                        </p:tgtEl>
                                        <p:attrNameLst>
                                          <p:attrName>style.visibility</p:attrName>
                                        </p:attrNameLst>
                                      </p:cBhvr>
                                      <p:to>
                                        <p:strVal val="visible"/>
                                      </p:to>
                                    </p:set>
                                    <p:anim calcmode="lin" valueType="num">
                                      <p:cBhvr>
                                        <p:cTn id="42" dur="1000" fill="hold"/>
                                        <p:tgtEl>
                                          <p:spTgt spid="5529603">
                                            <p:bg/>
                                          </p:spTgt>
                                        </p:tgtEl>
                                        <p:attrNameLst>
                                          <p:attrName>ppt_x</p:attrName>
                                        </p:attrNameLst>
                                      </p:cBhvr>
                                      <p:tavLst>
                                        <p:tav tm="0">
                                          <p:val>
                                            <p:strVal val="#ppt_x-.2"/>
                                          </p:val>
                                        </p:tav>
                                        <p:tav tm="100000">
                                          <p:val>
                                            <p:strVal val="#ppt_x"/>
                                          </p:val>
                                        </p:tav>
                                      </p:tavLst>
                                    </p:anim>
                                    <p:anim calcmode="lin" valueType="num">
                                      <p:cBhvr>
                                        <p:cTn id="43" dur="1000" fill="hold"/>
                                        <p:tgtEl>
                                          <p:spTgt spid="5529603">
                                            <p:bg/>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52960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02" grpId="0"/>
      <p:bldP spid="5529603"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7362" name="Rectangle 2"/>
          <p:cNvSpPr>
            <a:spLocks noGrp="1" noChangeArrowheads="1"/>
          </p:cNvSpPr>
          <p:nvPr>
            <p:ph type="title"/>
          </p:nvPr>
        </p:nvSpPr>
        <p:spPr/>
        <p:txBody>
          <a:bodyPr/>
          <a:lstStyle/>
          <a:p>
            <a:pPr algn="ctr" eaLnBrk="1" hangingPunct="1">
              <a:defRPr/>
            </a:pPr>
            <a:r>
              <a:rPr lang="es-ES" b="1">
                <a:effectLst>
                  <a:outerShdw blurRad="38100" dist="38100" dir="2700000" algn="tl">
                    <a:srgbClr val="000000"/>
                  </a:outerShdw>
                </a:effectLst>
              </a:rPr>
              <a:t>Criterios de inclusión</a:t>
            </a:r>
          </a:p>
        </p:txBody>
      </p:sp>
      <p:sp>
        <p:nvSpPr>
          <p:cNvPr id="5647363" name="Rectangle 3"/>
          <p:cNvSpPr>
            <a:spLocks noGrp="1" noChangeArrowheads="1"/>
          </p:cNvSpPr>
          <p:nvPr>
            <p:ph type="body" idx="1"/>
          </p:nvPr>
        </p:nvSpPr>
        <p:spPr>
          <a:xfrm>
            <a:off x="457200" y="2209800"/>
            <a:ext cx="8305800" cy="4419600"/>
          </a:xfrm>
          <a:ln w="38100">
            <a:solidFill>
              <a:schemeClr val="bg1"/>
            </a:solidFill>
          </a:ln>
        </p:spPr>
        <p:txBody>
          <a:bodyPr/>
          <a:lstStyle/>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Edad entre 18 - 80 años. </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Diagnóstico clínico de ictus isquémico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Déficit neurológico - </a:t>
            </a:r>
            <a:r>
              <a:rPr lang="es-ES" sz="2800" b="1">
                <a:solidFill>
                  <a:srgbClr val="CC3300"/>
                </a:solidFill>
                <a:effectLst>
                  <a:outerShdw blurRad="38100" dist="38100" dir="2700000" algn="tl">
                    <a:srgbClr val="000000"/>
                  </a:outerShdw>
                </a:effectLst>
              </a:rPr>
              <a:t>NIH &gt; 9</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Síntomas neurológicos están presentes &gt; 30 minutos y no presentan una mejoría significativa (NIH &lt;11) antes del tratamiento.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Inicio de los síntomas </a:t>
            </a:r>
            <a:r>
              <a:rPr lang="es-ES" sz="2800" b="1">
                <a:solidFill>
                  <a:srgbClr val="CC3300"/>
                </a:solidFill>
                <a:effectLst>
                  <a:outerShdw blurRad="38100" dist="38100" dir="2700000" algn="tl">
                    <a:srgbClr val="000000"/>
                  </a:outerShdw>
                </a:effectLst>
              </a:rPr>
              <a:t>&lt; 6h antes</a:t>
            </a:r>
            <a:r>
              <a:rPr lang="es-ES" sz="2800" b="1">
                <a:effectLst>
                  <a:outerShdw blurRad="38100" dist="38100" dir="2700000" algn="tl">
                    <a:srgbClr val="000000"/>
                  </a:outerShdw>
                </a:effectLst>
              </a:rPr>
              <a:t> de la administración del tratamiento</a:t>
            </a:r>
          </a:p>
          <a:p>
            <a:pPr marL="457200" indent="-457200" eaLnBrk="1" hangingPunct="1">
              <a:lnSpc>
                <a:spcPct val="90000"/>
              </a:lnSpc>
              <a:buClr>
                <a:schemeClr val="tx2"/>
              </a:buClr>
              <a:buSzPct val="80000"/>
              <a:defRPr/>
            </a:pPr>
            <a:r>
              <a:rPr lang="es-ES" sz="2800" b="1">
                <a:effectLst>
                  <a:outerShdw blurRad="38100" dist="38100" dir="2700000" algn="tl">
                    <a:srgbClr val="000000"/>
                  </a:outerShdw>
                </a:effectLst>
              </a:rPr>
              <a:t>Debe haber </a:t>
            </a:r>
            <a:r>
              <a:rPr lang="es-ES" sz="2800" b="1">
                <a:solidFill>
                  <a:srgbClr val="CC3300"/>
                </a:solidFill>
                <a:effectLst>
                  <a:outerShdw blurRad="38100" dist="38100" dir="2700000" algn="tl">
                    <a:srgbClr val="000000"/>
                  </a:outerShdw>
                </a:effectLst>
              </a:rPr>
              <a:t>consentimiento informado</a:t>
            </a:r>
            <a:r>
              <a:rPr lang="es-ES" sz="2800" b="1">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56593" name="Picture 4"/>
          <p:cNvPicPr>
            <a:picLocks noChangeAspect="1" noChangeArrowheads="1"/>
          </p:cNvPicPr>
          <p:nvPr/>
        </p:nvPicPr>
        <p:blipFill>
          <a:blip r:embed="rId3"/>
          <a:srcRect l="3247" t="22148" r="50189" b="12920"/>
          <a:stretch>
            <a:fillRect/>
          </a:stretch>
        </p:blipFill>
        <p:spPr bwMode="auto">
          <a:xfrm>
            <a:off x="3238500" y="304800"/>
            <a:ext cx="5676900" cy="6332538"/>
          </a:xfrm>
          <a:prstGeom prst="rect">
            <a:avLst/>
          </a:prstGeom>
          <a:noFill/>
          <a:ln w="9525">
            <a:noFill/>
            <a:miter lim="800000"/>
            <a:headEnd/>
            <a:tailEnd/>
          </a:ln>
        </p:spPr>
      </p:pic>
      <p:graphicFrame>
        <p:nvGraphicFramePr>
          <p:cNvPr id="5656581" name="Object 16"/>
          <p:cNvGraphicFramePr>
            <a:graphicFrameLocks noChangeAspect="1"/>
          </p:cNvGraphicFramePr>
          <p:nvPr/>
        </p:nvGraphicFramePr>
        <p:xfrm>
          <a:off x="381000" y="5105400"/>
          <a:ext cx="2374900" cy="1462088"/>
        </p:xfrm>
        <a:graphic>
          <a:graphicData uri="http://schemas.openxmlformats.org/presentationml/2006/ole">
            <p:oleObj spid="_x0000_s5656592" name="Clip" r:id="rId4" imgW="1827360" imgH="1132200" progId="MS_ClipArt_Gallery.2">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5656581"/>
                                        </p:tgtEl>
                                        <p:attrNameLst>
                                          <p:attrName>style.visibility</p:attrName>
                                        </p:attrNameLst>
                                      </p:cBhvr>
                                      <p:to>
                                        <p:strVal val="visible"/>
                                      </p:to>
                                    </p:set>
                                    <p:anim calcmode="lin" valueType="num">
                                      <p:cBhvr>
                                        <p:cTn id="7" dur="1000" fill="hold"/>
                                        <p:tgtEl>
                                          <p:spTgt spid="56565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65658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656581"/>
                                        </p:tgtEl>
                                        <p:attrNameLst>
                                          <p:attrName>ppt_y</p:attrName>
                                        </p:attrNameLst>
                                      </p:cBhvr>
                                      <p:tavLst>
                                        <p:tav tm="0">
                                          <p:val>
                                            <p:strVal val="#ppt_y"/>
                                          </p:val>
                                        </p:tav>
                                        <p:tav tm="100000">
                                          <p:val>
                                            <p:strVal val="#ppt_y"/>
                                          </p:val>
                                        </p:tav>
                                      </p:tavLst>
                                    </p:anim>
                                    <p:animEffect transition="in" filter="fade">
                                      <p:cBhvr>
                                        <p:cTn id="10" dur="1000"/>
                                        <p:tgtEl>
                                          <p:spTgt spid="565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805634" name="Rectangle 2"/>
          <p:cNvSpPr>
            <a:spLocks noGrp="1" noChangeArrowheads="1"/>
          </p:cNvSpPr>
          <p:nvPr>
            <p:ph type="body" idx="1"/>
          </p:nvPr>
        </p:nvSpPr>
        <p:spPr>
          <a:xfrm>
            <a:off x="685800" y="2819400"/>
            <a:ext cx="7772400" cy="1371600"/>
          </a:xfrm>
        </p:spPr>
        <p:txBody>
          <a:bodyPr/>
          <a:lstStyle/>
          <a:p>
            <a:pPr algn="ctr" eaLnBrk="1" hangingPunct="1">
              <a:buFont typeface="Wingdings" pitchFamily="2" charset="2"/>
              <a:buNone/>
            </a:pPr>
            <a:r>
              <a:rPr lang="ca-ES" sz="7200" b="1" smtClean="0"/>
              <a:t>CASO CLINICO</a:t>
            </a:r>
          </a:p>
        </p:txBody>
      </p:sp>
      <p:sp>
        <p:nvSpPr>
          <p:cNvPr id="4805635" name="Rectangle 3"/>
          <p:cNvSpPr>
            <a:spLocks noChangeArrowheads="1"/>
          </p:cNvSpPr>
          <p:nvPr/>
        </p:nvSpPr>
        <p:spPr bwMode="auto">
          <a:xfrm>
            <a:off x="685800" y="6019800"/>
            <a:ext cx="8001000" cy="609600"/>
          </a:xfrm>
          <a:prstGeom prst="rect">
            <a:avLst/>
          </a:prstGeom>
          <a:noFill/>
          <a:ln w="9525">
            <a:noFill/>
            <a:miter lim="800000"/>
            <a:headEnd/>
            <a:tailEnd/>
          </a:ln>
        </p:spPr>
        <p:txBody>
          <a:bodyPr/>
          <a:lstStyle/>
          <a:p>
            <a:pPr marL="342900" indent="-342900" algn="r">
              <a:lnSpc>
                <a:spcPct val="90000"/>
              </a:lnSpc>
              <a:spcBef>
                <a:spcPct val="20000"/>
              </a:spcBef>
              <a:buClr>
                <a:srgbClr val="ECEAAC"/>
              </a:buClr>
              <a:buSzPct val="60000"/>
              <a:buFont typeface="Wingdings" pitchFamily="2" charset="2"/>
              <a:buNone/>
            </a:pPr>
            <a:r>
              <a:rPr lang="ca-ES" sz="2800" b="1">
                <a:solidFill>
                  <a:srgbClr val="91AFBF"/>
                </a:solidFill>
                <a:latin typeface="Tahoma" pitchFamily="34" charset="0"/>
              </a:rPr>
              <a:t>Y si...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05634">
                                            <p:txEl>
                                              <p:pRg st="0" end="0"/>
                                            </p:txEl>
                                          </p:spTgt>
                                        </p:tgtEl>
                                        <p:attrNameLst>
                                          <p:attrName>style.visibility</p:attrName>
                                        </p:attrNameLst>
                                      </p:cBhvr>
                                      <p:to>
                                        <p:strVal val="visible"/>
                                      </p:to>
                                    </p:set>
                                    <p:animScale>
                                      <p:cBhvr>
                                        <p:cTn id="7" dur="1000" decel="50000" fill="hold">
                                          <p:stCondLst>
                                            <p:cond delay="0"/>
                                          </p:stCondLst>
                                        </p:cTn>
                                        <p:tgtEl>
                                          <p:spTgt spid="48056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05634">
                                            <p:txEl>
                                              <p:pRg st="0" end="0"/>
                                            </p:txEl>
                                          </p:spTgt>
                                        </p:tgtEl>
                                        <p:attrNameLst>
                                          <p:attrName>ppt_x</p:attrName>
                                          <p:attrName>ppt_y</p:attrName>
                                        </p:attrNameLst>
                                      </p:cBhvr>
                                    </p:animMotion>
                                    <p:animEffect transition="in" filter="fade">
                                      <p:cBhvr>
                                        <p:cTn id="9" dur="1000"/>
                                        <p:tgtEl>
                                          <p:spTgt spid="4805634">
                                            <p:txEl>
                                              <p:pRg st="0" end="0"/>
                                            </p:txEl>
                                          </p:spTgt>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4805635">
                                            <p:txEl>
                                              <p:pRg st="0" end="0"/>
                                            </p:txEl>
                                          </p:spTgt>
                                        </p:tgtEl>
                                        <p:attrNameLst>
                                          <p:attrName>style.visibility</p:attrName>
                                        </p:attrNameLst>
                                      </p:cBhvr>
                                      <p:to>
                                        <p:strVal val="visible"/>
                                      </p:to>
                                    </p:set>
                                    <p:animEffect transition="in" filter="fade">
                                      <p:cBhvr>
                                        <p:cTn id="13" dur="500"/>
                                        <p:tgtEl>
                                          <p:spTgt spid="4805635">
                                            <p:txEl>
                                              <p:pRg st="0" end="0"/>
                                            </p:txEl>
                                          </p:spTgt>
                                        </p:tgtEl>
                                      </p:cBhvr>
                                    </p:animEffect>
                                    <p:anim calcmode="lin" valueType="num">
                                      <p:cBhvr>
                                        <p:cTn id="14" dur="500" fill="hold"/>
                                        <p:tgtEl>
                                          <p:spTgt spid="480563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80563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5634" grpId="0" build="p"/>
      <p:bldP spid="480563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682" name="Text Box 2"/>
          <p:cNvSpPr txBox="1">
            <a:spLocks noChangeArrowheads="1"/>
          </p:cNvSpPr>
          <p:nvPr/>
        </p:nvSpPr>
        <p:spPr bwMode="auto">
          <a:xfrm>
            <a:off x="3708400" y="1270000"/>
            <a:ext cx="1778000" cy="701675"/>
          </a:xfrm>
          <a:prstGeom prst="rect">
            <a:avLst/>
          </a:prstGeom>
          <a:noFill/>
          <a:ln>
            <a:noFill/>
          </a:ln>
          <a:effectLst/>
          <a:extLst/>
        </p:spPr>
        <p:txBody>
          <a:bodyPr>
            <a:spAutoFit/>
          </a:bodyPr>
          <a:lstStyle/>
          <a:p>
            <a:pPr algn="ctr">
              <a:defRPr/>
            </a:pPr>
            <a:r>
              <a:rPr lang="es-ES" sz="2000" b="1">
                <a:effectLst>
                  <a:outerShdw blurRad="38100" dist="38100" dir="2700000" algn="tl">
                    <a:srgbClr val="000000"/>
                  </a:outerShdw>
                </a:effectLst>
              </a:rPr>
              <a:t>CONFIRMAR ISQUEMIA</a:t>
            </a:r>
          </a:p>
        </p:txBody>
      </p:sp>
      <p:sp>
        <p:nvSpPr>
          <p:cNvPr id="5659650" name="AutoShape 3"/>
          <p:cNvSpPr>
            <a:spLocks/>
          </p:cNvSpPr>
          <p:nvPr/>
        </p:nvSpPr>
        <p:spPr bwMode="auto">
          <a:xfrm>
            <a:off x="5486400" y="609600"/>
            <a:ext cx="152400" cy="1828800"/>
          </a:xfrm>
          <a:prstGeom prst="leftBrace">
            <a:avLst>
              <a:gd name="adj1" fmla="val 100000"/>
              <a:gd name="adj2" fmla="val 50000"/>
            </a:avLst>
          </a:prstGeom>
          <a:noFill/>
          <a:ln w="38100">
            <a:solidFill>
              <a:schemeClr val="bg1"/>
            </a:solidFill>
            <a:round/>
            <a:headEnd/>
            <a:tailEnd/>
          </a:ln>
        </p:spPr>
        <p:txBody>
          <a:bodyPr wrap="none" anchor="ctr"/>
          <a:lstStyle/>
          <a:p>
            <a:endParaRPr lang="ca-ES"/>
          </a:p>
        </p:txBody>
      </p:sp>
      <p:sp>
        <p:nvSpPr>
          <p:cNvPr id="3143684" name="Text Box 4"/>
          <p:cNvSpPr txBox="1">
            <a:spLocks noChangeArrowheads="1"/>
          </p:cNvSpPr>
          <p:nvPr/>
        </p:nvSpPr>
        <p:spPr bwMode="auto">
          <a:xfrm>
            <a:off x="5715000" y="304800"/>
            <a:ext cx="3429000" cy="2530475"/>
          </a:xfrm>
          <a:prstGeom prst="rect">
            <a:avLst/>
          </a:prstGeom>
          <a:noFill/>
          <a:ln>
            <a:noFill/>
          </a:ln>
          <a:effectLst/>
          <a:extLst/>
        </p:spPr>
        <p:txBody>
          <a:bodyPr>
            <a:spAutoFit/>
          </a:bodyPr>
          <a:lstStyle/>
          <a:p>
            <a:pPr>
              <a:defRPr/>
            </a:pPr>
            <a:r>
              <a:rPr lang="es-ES" sz="2000" b="1">
                <a:solidFill>
                  <a:schemeClr val="tx2"/>
                </a:solidFill>
                <a:effectLst>
                  <a:outerShdw blurRad="38100" dist="38100" dir="2700000" algn="tl">
                    <a:srgbClr val="000000"/>
                  </a:outerShdw>
                </a:effectLst>
              </a:rPr>
              <a:t>Alt. metabólicas</a:t>
            </a:r>
          </a:p>
          <a:p>
            <a:pPr>
              <a:defRPr/>
            </a:pPr>
            <a:r>
              <a:rPr lang="es-ES" sz="2000" b="1">
                <a:solidFill>
                  <a:schemeClr val="tx2"/>
                </a:solidFill>
                <a:effectLst>
                  <a:outerShdw blurRad="38100" dist="38100" dir="2700000" algn="tl">
                    <a:srgbClr val="000000"/>
                  </a:outerShdw>
                </a:effectLst>
              </a:rPr>
              <a:t>Crisis comicial</a:t>
            </a:r>
          </a:p>
          <a:p>
            <a:pPr>
              <a:defRPr/>
            </a:pPr>
            <a:r>
              <a:rPr lang="es-ES" sz="2000" b="1">
                <a:solidFill>
                  <a:schemeClr val="tx2"/>
                </a:solidFill>
                <a:effectLst>
                  <a:outerShdw blurRad="38100" dist="38100" dir="2700000" algn="tl">
                    <a:srgbClr val="000000"/>
                  </a:outerShdw>
                </a:effectLst>
              </a:rPr>
              <a:t>Lesión expansiva</a:t>
            </a:r>
          </a:p>
          <a:p>
            <a:pPr>
              <a:defRPr/>
            </a:pPr>
            <a:r>
              <a:rPr lang="es-ES" sz="2000" b="1">
                <a:solidFill>
                  <a:schemeClr val="tx2"/>
                </a:solidFill>
                <a:effectLst>
                  <a:outerShdw blurRad="38100" dist="38100" dir="2700000" algn="tl">
                    <a:srgbClr val="000000"/>
                  </a:outerShdw>
                </a:effectLst>
              </a:rPr>
              <a:t>Migraña</a:t>
            </a:r>
          </a:p>
          <a:p>
            <a:pPr>
              <a:defRPr/>
            </a:pPr>
            <a:r>
              <a:rPr lang="es-ES" sz="2000" b="1">
                <a:solidFill>
                  <a:schemeClr val="tx2"/>
                </a:solidFill>
                <a:effectLst>
                  <a:outerShdw blurRad="38100" dist="38100" dir="2700000" algn="tl">
                    <a:srgbClr val="000000"/>
                  </a:outerShdw>
                </a:effectLst>
              </a:rPr>
              <a:t>Sd conversivo</a:t>
            </a:r>
          </a:p>
          <a:p>
            <a:pPr>
              <a:defRPr/>
            </a:pPr>
            <a:r>
              <a:rPr lang="es-ES" sz="2000" b="1">
                <a:solidFill>
                  <a:schemeClr val="tx2"/>
                </a:solidFill>
                <a:effectLst>
                  <a:outerShdw blurRad="38100" dist="38100" dir="2700000" algn="tl">
                    <a:srgbClr val="000000"/>
                  </a:outerShdw>
                </a:effectLst>
              </a:rPr>
              <a:t>Síncope</a:t>
            </a:r>
          </a:p>
          <a:p>
            <a:pPr>
              <a:defRPr/>
            </a:pPr>
            <a:r>
              <a:rPr lang="es-ES" sz="2000" b="1">
                <a:solidFill>
                  <a:schemeClr val="tx2"/>
                </a:solidFill>
                <a:effectLst>
                  <a:outerShdw blurRad="38100" dist="38100" dir="2700000" algn="tl">
                    <a:srgbClr val="000000"/>
                  </a:outerShdw>
                </a:effectLst>
              </a:rPr>
              <a:t>Parálisis facial periférica</a:t>
            </a:r>
          </a:p>
          <a:p>
            <a:pPr>
              <a:defRPr/>
            </a:pPr>
            <a:r>
              <a:rPr lang="es-ES" sz="2000" b="1">
                <a:solidFill>
                  <a:schemeClr val="tx2"/>
                </a:solidFill>
                <a:effectLst>
                  <a:outerShdw blurRad="38100" dist="38100" dir="2700000" algn="tl">
                    <a:srgbClr val="000000"/>
                  </a:outerShdw>
                </a:effectLst>
              </a:rPr>
              <a:t>Vértigo periférico</a:t>
            </a:r>
          </a:p>
        </p:txBody>
      </p:sp>
      <p:sp>
        <p:nvSpPr>
          <p:cNvPr id="3143685" name="Text Box 5"/>
          <p:cNvSpPr txBox="1">
            <a:spLocks noChangeArrowheads="1"/>
          </p:cNvSpPr>
          <p:nvPr/>
        </p:nvSpPr>
        <p:spPr bwMode="auto">
          <a:xfrm>
            <a:off x="304800" y="1143000"/>
            <a:ext cx="2590800" cy="1082675"/>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000" b="1">
                <a:solidFill>
                  <a:srgbClr val="003366"/>
                </a:solidFill>
                <a:effectLst>
                  <a:outerShdw blurRad="38100" dist="38100" dir="2700000" algn="tl">
                    <a:srgbClr val="000000"/>
                  </a:outerShdw>
                </a:effectLst>
              </a:rPr>
              <a:t>DIAGNÓSTICO CLÍNICO DE AIT-ICTUS</a:t>
            </a:r>
          </a:p>
        </p:txBody>
      </p:sp>
      <p:sp>
        <p:nvSpPr>
          <p:cNvPr id="5659653" name="AutoShape 6"/>
          <p:cNvSpPr>
            <a:spLocks noChangeArrowheads="1"/>
          </p:cNvSpPr>
          <p:nvPr/>
        </p:nvSpPr>
        <p:spPr bwMode="auto">
          <a:xfrm flipH="1">
            <a:off x="3048000" y="1295400"/>
            <a:ext cx="609600" cy="533400"/>
          </a:xfrm>
          <a:prstGeom prst="leftArrow">
            <a:avLst>
              <a:gd name="adj1" fmla="val 56250"/>
              <a:gd name="adj2" fmla="val 4081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5659654" name="AutoShape 7"/>
          <p:cNvSpPr>
            <a:spLocks noChangeArrowheads="1"/>
          </p:cNvSpPr>
          <p:nvPr/>
        </p:nvSpPr>
        <p:spPr bwMode="auto">
          <a:xfrm rot="5397480" flipH="1">
            <a:off x="4152900" y="2246313"/>
            <a:ext cx="914400" cy="533400"/>
          </a:xfrm>
          <a:prstGeom prst="leftArrow">
            <a:avLst>
              <a:gd name="adj1" fmla="val 56250"/>
              <a:gd name="adj2" fmla="val 61222"/>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3143688" name="Text Box 8"/>
          <p:cNvSpPr txBox="1">
            <a:spLocks noChangeArrowheads="1"/>
          </p:cNvSpPr>
          <p:nvPr/>
        </p:nvSpPr>
        <p:spPr bwMode="auto">
          <a:xfrm>
            <a:off x="2743200" y="3200400"/>
            <a:ext cx="3733800" cy="528638"/>
          </a:xfrm>
          <a:prstGeom prst="rect">
            <a:avLst/>
          </a:prstGeom>
          <a:noFill/>
          <a:ln w="9525">
            <a:solidFill>
              <a:schemeClr val="tx2"/>
            </a:solidFill>
            <a:miter lim="800000"/>
            <a:headEnd/>
            <a:tailEnd/>
          </a:ln>
          <a:effectLst/>
          <a:extLst/>
        </p:spPr>
        <p:txBody>
          <a:bodyPr>
            <a:spAutoFit/>
          </a:bodyPr>
          <a:lstStyle/>
          <a:p>
            <a:pPr algn="ctr">
              <a:spcBef>
                <a:spcPct val="50000"/>
              </a:spcBef>
              <a:defRPr/>
            </a:pPr>
            <a:r>
              <a:rPr lang="es-ES" sz="2800" b="1">
                <a:effectLst>
                  <a:outerShdw blurRad="38100" dist="38100" dir="2700000" algn="tl">
                    <a:srgbClr val="000000"/>
                  </a:outerShdw>
                </a:effectLst>
                <a:latin typeface="Tahoma" pitchFamily="34" charset="0"/>
              </a:rPr>
              <a:t>SIEMPRE TC</a:t>
            </a:r>
          </a:p>
        </p:txBody>
      </p:sp>
      <p:sp>
        <p:nvSpPr>
          <p:cNvPr id="3143689" name="Rectangle 9"/>
          <p:cNvSpPr>
            <a:spLocks noChangeArrowheads="1"/>
          </p:cNvSpPr>
          <p:nvPr/>
        </p:nvSpPr>
        <p:spPr bwMode="auto">
          <a:xfrm>
            <a:off x="2286000" y="3810000"/>
            <a:ext cx="5486400" cy="533400"/>
          </a:xfrm>
          <a:prstGeom prst="rect">
            <a:avLst/>
          </a:prstGeom>
          <a:noFill/>
          <a:ln>
            <a:noFill/>
          </a:ln>
          <a:effectLst/>
          <a:extLst/>
        </p:spPr>
        <p:txBody>
          <a:bodyPr/>
          <a:lstStyle/>
          <a:p>
            <a:pPr marL="342900" indent="-342900" algn="ctr">
              <a:spcBef>
                <a:spcPct val="20000"/>
              </a:spcBef>
              <a:buClr>
                <a:schemeClr val="folHlink"/>
              </a:buClr>
              <a:buSzPct val="60000"/>
              <a:buFont typeface="Wingdings" pitchFamily="2" charset="2"/>
              <a:buNone/>
              <a:defRPr/>
            </a:pPr>
            <a:r>
              <a:rPr lang="es-ES" sz="2800" b="1">
                <a:effectLst>
                  <a:outerShdw blurRad="38100" dist="38100" dir="2700000" algn="tl">
                    <a:srgbClr val="000000"/>
                  </a:outerShdw>
                </a:effectLst>
                <a:latin typeface="Tahoma" pitchFamily="34" charset="0"/>
              </a:rPr>
              <a:t>Analítica + Rx tórax + ECG</a:t>
            </a:r>
            <a:endParaRPr lang="es-ES" sz="3200" b="1">
              <a:effectLst>
                <a:outerShdw blurRad="38100" dist="38100" dir="2700000" algn="tl">
                  <a:srgbClr val="000000"/>
                </a:outerShdw>
              </a:effectLst>
              <a:latin typeface="Tahoma" pitchFamily="34" charset="0"/>
            </a:endParaRPr>
          </a:p>
        </p:txBody>
      </p:sp>
      <p:sp>
        <p:nvSpPr>
          <p:cNvPr id="3143691" name="Text Box 11"/>
          <p:cNvSpPr txBox="1">
            <a:spLocks noChangeArrowheads="1"/>
          </p:cNvSpPr>
          <p:nvPr/>
        </p:nvSpPr>
        <p:spPr bwMode="auto">
          <a:xfrm>
            <a:off x="6553200" y="5181600"/>
            <a:ext cx="914400" cy="595313"/>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rPr>
              <a:t>SI</a:t>
            </a:r>
          </a:p>
        </p:txBody>
      </p:sp>
      <p:sp>
        <p:nvSpPr>
          <p:cNvPr id="3143692" name="Text Box 12"/>
          <p:cNvSpPr txBox="1">
            <a:spLocks noChangeArrowheads="1"/>
          </p:cNvSpPr>
          <p:nvPr/>
        </p:nvSpPr>
        <p:spPr bwMode="auto">
          <a:xfrm>
            <a:off x="3429000" y="4495800"/>
            <a:ext cx="2514600" cy="466725"/>
          </a:xfrm>
          <a:prstGeom prst="rect">
            <a:avLst/>
          </a:prstGeom>
          <a:noFill/>
          <a:ln w="9525">
            <a:solidFill>
              <a:schemeClr val="bg1"/>
            </a:solidFill>
            <a:miter lim="800000"/>
            <a:headEnd/>
            <a:tailEnd/>
          </a:ln>
          <a:effectLst/>
          <a:extLst/>
        </p:spPr>
        <p:txBody>
          <a:bodyPr>
            <a:spAutoFit/>
          </a:bodyPr>
          <a:lstStyle/>
          <a:p>
            <a:pPr algn="ctr">
              <a:spcBef>
                <a:spcPct val="50000"/>
              </a:spcBef>
              <a:buClr>
                <a:schemeClr val="tx2"/>
              </a:buClr>
              <a:buSzPct val="60000"/>
              <a:buFont typeface="Wingdings" pitchFamily="2" charset="2"/>
              <a:buNone/>
              <a:defRPr/>
            </a:pPr>
            <a:r>
              <a:rPr lang="es-ES" sz="2400" b="1">
                <a:effectLst>
                  <a:outerShdw blurRad="38100" dist="38100" dir="2700000" algn="tl">
                    <a:srgbClr val="000000"/>
                  </a:outerShdw>
                </a:effectLst>
              </a:rPr>
              <a:t>Hemorragia?</a:t>
            </a:r>
          </a:p>
        </p:txBody>
      </p:sp>
      <p:sp>
        <p:nvSpPr>
          <p:cNvPr id="3143693" name="AutoShape 13"/>
          <p:cNvSpPr>
            <a:spLocks noChangeArrowheads="1"/>
          </p:cNvSpPr>
          <p:nvPr/>
        </p:nvSpPr>
        <p:spPr bwMode="auto">
          <a:xfrm flipH="1">
            <a:off x="5715000" y="5243513"/>
            <a:ext cx="609600" cy="533400"/>
          </a:xfrm>
          <a:prstGeom prst="leftArrow">
            <a:avLst>
              <a:gd name="adj1" fmla="val 56250"/>
              <a:gd name="adj2" fmla="val 4081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pic>
        <p:nvPicPr>
          <p:cNvPr id="3143696" name="Picture 16"/>
          <p:cNvPicPr>
            <a:picLocks noChangeAspect="1" noChangeArrowheads="1"/>
          </p:cNvPicPr>
          <p:nvPr/>
        </p:nvPicPr>
        <p:blipFill>
          <a:blip r:embed="rId3"/>
          <a:srcRect/>
          <a:stretch>
            <a:fillRect/>
          </a:stretch>
        </p:blipFill>
        <p:spPr bwMode="auto">
          <a:xfrm>
            <a:off x="981075" y="4419600"/>
            <a:ext cx="2062163" cy="2362200"/>
          </a:xfrm>
          <a:prstGeom prst="rect">
            <a:avLst/>
          </a:prstGeom>
          <a:noFill/>
          <a:ln w="9525">
            <a:solidFill>
              <a:schemeClr val="bg1"/>
            </a:solidFill>
            <a:miter lim="800000"/>
            <a:headEnd/>
            <a:tailEnd/>
          </a:ln>
        </p:spPr>
      </p:pic>
      <p:sp>
        <p:nvSpPr>
          <p:cNvPr id="3143697" name="Rectangle 17"/>
          <p:cNvSpPr>
            <a:spLocks noChangeArrowheads="1"/>
          </p:cNvSpPr>
          <p:nvPr/>
        </p:nvSpPr>
        <p:spPr bwMode="auto">
          <a:xfrm>
            <a:off x="152400" y="2819400"/>
            <a:ext cx="2438400" cy="1465263"/>
          </a:xfrm>
          <a:prstGeom prst="rect">
            <a:avLst/>
          </a:prstGeom>
          <a:noFill/>
          <a:ln>
            <a:noFill/>
          </a:ln>
          <a:effectLst/>
          <a:extLst/>
        </p:spPr>
        <p:txBody>
          <a:bodyPr>
            <a:spAutoFit/>
          </a:bodyPr>
          <a:lstStyle/>
          <a:p>
            <a:pPr algn="ctr">
              <a:defRPr/>
            </a:pPr>
            <a:r>
              <a:rPr lang="en-US" b="1">
                <a:effectLst>
                  <a:outerShdw blurRad="38100" dist="38100" dir="2700000" algn="tl">
                    <a:srgbClr val="000000"/>
                  </a:outerShdw>
                </a:effectLst>
              </a:rPr>
              <a:t>Tensión arterial</a:t>
            </a:r>
          </a:p>
          <a:p>
            <a:pPr algn="ctr">
              <a:defRPr/>
            </a:pPr>
            <a:r>
              <a:rPr lang="en-US" b="1">
                <a:effectLst>
                  <a:outerShdw blurRad="38100" dist="38100" dir="2700000" algn="tl">
                    <a:srgbClr val="000000"/>
                  </a:outerShdw>
                </a:effectLst>
              </a:rPr>
              <a:t>Frecuencia cardíaca</a:t>
            </a:r>
          </a:p>
          <a:p>
            <a:pPr algn="ctr">
              <a:defRPr/>
            </a:pPr>
            <a:r>
              <a:rPr lang="en-US" b="1">
                <a:effectLst>
                  <a:outerShdw blurRad="38100" dist="38100" dir="2700000" algn="tl">
                    <a:srgbClr val="000000"/>
                  </a:outerShdw>
                </a:effectLst>
              </a:rPr>
              <a:t>Pulsioximetría</a:t>
            </a:r>
          </a:p>
          <a:p>
            <a:pPr algn="ctr">
              <a:defRPr/>
            </a:pPr>
            <a:r>
              <a:rPr lang="en-US" b="1">
                <a:effectLst>
                  <a:outerShdw blurRad="38100" dist="38100" dir="2700000" algn="tl">
                    <a:srgbClr val="000000"/>
                  </a:outerShdw>
                </a:effectLst>
              </a:rPr>
              <a:t>Glucemia capilar</a:t>
            </a:r>
          </a:p>
          <a:p>
            <a:pPr algn="ctr">
              <a:defRPr/>
            </a:pPr>
            <a:r>
              <a:rPr lang="en-US" b="1">
                <a:effectLst>
                  <a:outerShdw blurRad="38100" dist="38100" dir="2700000" algn="tl">
                    <a:srgbClr val="000000"/>
                  </a:outerShdw>
                </a:effectLst>
              </a:rPr>
              <a:t>Temperatura</a:t>
            </a:r>
          </a:p>
        </p:txBody>
      </p:sp>
      <p:sp>
        <p:nvSpPr>
          <p:cNvPr id="3143698" name="Text Box 18"/>
          <p:cNvSpPr txBox="1">
            <a:spLocks noChangeArrowheads="1"/>
          </p:cNvSpPr>
          <p:nvPr/>
        </p:nvSpPr>
        <p:spPr bwMode="auto">
          <a:xfrm>
            <a:off x="5257800" y="6096000"/>
            <a:ext cx="3276600" cy="466725"/>
          </a:xfrm>
          <a:prstGeom prst="rect">
            <a:avLst/>
          </a:prstGeom>
          <a:noFill/>
          <a:ln w="9525">
            <a:solidFill>
              <a:schemeClr val="bg1"/>
            </a:solidFill>
            <a:miter lim="800000"/>
            <a:headEnd/>
            <a:tailEnd/>
          </a:ln>
          <a:effectLst/>
          <a:extLst/>
        </p:spPr>
        <p:txBody>
          <a:bodyPr>
            <a:spAutoFit/>
          </a:bodyPr>
          <a:lstStyle/>
          <a:p>
            <a:pPr algn="ctr">
              <a:spcBef>
                <a:spcPct val="50000"/>
              </a:spcBef>
              <a:buClr>
                <a:schemeClr val="tx2"/>
              </a:buClr>
              <a:buSzPct val="60000"/>
              <a:buFont typeface="Wingdings" pitchFamily="2" charset="2"/>
              <a:buNone/>
              <a:defRPr/>
            </a:pPr>
            <a:r>
              <a:rPr lang="es-ES" sz="2400" b="1">
                <a:effectLst>
                  <a:outerShdw blurRad="38100" dist="38100" dir="2700000" algn="tl">
                    <a:srgbClr val="000000"/>
                  </a:outerShdw>
                </a:effectLst>
              </a:rPr>
              <a:t>Intraparenquimatosa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43692"/>
                                        </p:tgtEl>
                                        <p:attrNameLst>
                                          <p:attrName>style.visibility</p:attrName>
                                        </p:attrNameLst>
                                      </p:cBhvr>
                                      <p:to>
                                        <p:strVal val="visible"/>
                                      </p:to>
                                    </p:set>
                                    <p:anim calcmode="lin" valueType="num">
                                      <p:cBhvr>
                                        <p:cTn id="7" dur="500" fill="hold"/>
                                        <p:tgtEl>
                                          <p:spTgt spid="31436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43692"/>
                                        </p:tgtEl>
                                        <p:attrNameLst>
                                          <p:attrName>ppt_y</p:attrName>
                                        </p:attrNameLst>
                                      </p:cBhvr>
                                      <p:tavLst>
                                        <p:tav tm="0">
                                          <p:val>
                                            <p:strVal val="#ppt_y"/>
                                          </p:val>
                                        </p:tav>
                                        <p:tav tm="100000">
                                          <p:val>
                                            <p:strVal val="#ppt_y"/>
                                          </p:val>
                                        </p:tav>
                                      </p:tavLst>
                                    </p:anim>
                                    <p:anim calcmode="lin" valueType="num">
                                      <p:cBhvr>
                                        <p:cTn id="9" dur="500" fill="hold"/>
                                        <p:tgtEl>
                                          <p:spTgt spid="31436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436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43692"/>
                                        </p:tgtEl>
                                      </p:cBhvr>
                                    </p:animEffect>
                                  </p:childTnLst>
                                </p:cTn>
                              </p:par>
                              <p:par>
                                <p:cTn id="12" presetID="10" presetClass="entr" presetSubtype="0" fill="hold" nodeType="withEffect">
                                  <p:stCondLst>
                                    <p:cond delay="0"/>
                                  </p:stCondLst>
                                  <p:childTnLst>
                                    <p:set>
                                      <p:cBhvr>
                                        <p:cTn id="13" dur="1" fill="hold">
                                          <p:stCondLst>
                                            <p:cond delay="0"/>
                                          </p:stCondLst>
                                        </p:cTn>
                                        <p:tgtEl>
                                          <p:spTgt spid="3143696"/>
                                        </p:tgtEl>
                                        <p:attrNameLst>
                                          <p:attrName>style.visibility</p:attrName>
                                        </p:attrNameLst>
                                      </p:cBhvr>
                                      <p:to>
                                        <p:strVal val="visible"/>
                                      </p:to>
                                    </p:set>
                                    <p:animEffect transition="in" filter="fade">
                                      <p:cBhvr>
                                        <p:cTn id="14" dur="2000"/>
                                        <p:tgtEl>
                                          <p:spTgt spid="3143696"/>
                                        </p:tgtEl>
                                      </p:cBhvr>
                                    </p:animEffect>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143693"/>
                                        </p:tgtEl>
                                        <p:attrNameLst>
                                          <p:attrName>style.visibility</p:attrName>
                                        </p:attrNameLst>
                                      </p:cBhvr>
                                      <p:to>
                                        <p:strVal val="visible"/>
                                      </p:to>
                                    </p:set>
                                    <p:animEffect transition="in" filter="fade">
                                      <p:cBhvr>
                                        <p:cTn id="18" dur="1000"/>
                                        <p:tgtEl>
                                          <p:spTgt spid="3143693"/>
                                        </p:tgtEl>
                                      </p:cBhvr>
                                    </p:animEffect>
                                    <p:anim calcmode="lin" valueType="num">
                                      <p:cBhvr>
                                        <p:cTn id="19" dur="1000" fill="hold"/>
                                        <p:tgtEl>
                                          <p:spTgt spid="3143693"/>
                                        </p:tgtEl>
                                        <p:attrNameLst>
                                          <p:attrName>ppt_x</p:attrName>
                                        </p:attrNameLst>
                                      </p:cBhvr>
                                      <p:tavLst>
                                        <p:tav tm="0">
                                          <p:val>
                                            <p:strVal val="#ppt_x"/>
                                          </p:val>
                                        </p:tav>
                                        <p:tav tm="100000">
                                          <p:val>
                                            <p:strVal val="#ppt_x"/>
                                          </p:val>
                                        </p:tav>
                                      </p:tavLst>
                                    </p:anim>
                                    <p:anim calcmode="lin" valueType="num">
                                      <p:cBhvr>
                                        <p:cTn id="20" dur="1000" fill="hold"/>
                                        <p:tgtEl>
                                          <p:spTgt spid="314369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3" presetClass="entr" presetSubtype="16" fill="hold" grpId="0" nodeType="afterEffect">
                                  <p:stCondLst>
                                    <p:cond delay="0"/>
                                  </p:stCondLst>
                                  <p:childTnLst>
                                    <p:set>
                                      <p:cBhvr>
                                        <p:cTn id="23" dur="1" fill="hold">
                                          <p:stCondLst>
                                            <p:cond delay="0"/>
                                          </p:stCondLst>
                                        </p:cTn>
                                        <p:tgtEl>
                                          <p:spTgt spid="3143691"/>
                                        </p:tgtEl>
                                        <p:attrNameLst>
                                          <p:attrName>style.visibility</p:attrName>
                                        </p:attrNameLst>
                                      </p:cBhvr>
                                      <p:to>
                                        <p:strVal val="visible"/>
                                      </p:to>
                                    </p:set>
                                    <p:anim calcmode="lin" valueType="num">
                                      <p:cBhvr>
                                        <p:cTn id="24" dur="1000" fill="hold"/>
                                        <p:tgtEl>
                                          <p:spTgt spid="3143691"/>
                                        </p:tgtEl>
                                        <p:attrNameLst>
                                          <p:attrName>ppt_w</p:attrName>
                                        </p:attrNameLst>
                                      </p:cBhvr>
                                      <p:tavLst>
                                        <p:tav tm="0">
                                          <p:val>
                                            <p:fltVal val="0"/>
                                          </p:val>
                                        </p:tav>
                                        <p:tav tm="100000">
                                          <p:val>
                                            <p:strVal val="#ppt_w"/>
                                          </p:val>
                                        </p:tav>
                                      </p:tavLst>
                                    </p:anim>
                                    <p:anim calcmode="lin" valueType="num">
                                      <p:cBhvr>
                                        <p:cTn id="25" dur="1000" fill="hold"/>
                                        <p:tgtEl>
                                          <p:spTgt spid="3143691"/>
                                        </p:tgtEl>
                                        <p:attrNameLst>
                                          <p:attrName>ppt_h</p:attrName>
                                        </p:attrNameLst>
                                      </p:cBhvr>
                                      <p:tavLst>
                                        <p:tav tm="0">
                                          <p:val>
                                            <p:fltVal val="0"/>
                                          </p:val>
                                        </p:tav>
                                        <p:tav tm="100000">
                                          <p:val>
                                            <p:strVal val="#ppt_h"/>
                                          </p:val>
                                        </p:tav>
                                      </p:tavLst>
                                    </p:anim>
                                  </p:childTnLst>
                                </p:cTn>
                              </p:par>
                            </p:childTnLst>
                          </p:cTn>
                        </p:par>
                        <p:par>
                          <p:cTn id="26" fill="hold" nodeType="afterGroup">
                            <p:stCondLst>
                              <p:cond delay="4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43698"/>
                                        </p:tgtEl>
                                        <p:attrNameLst>
                                          <p:attrName>style.visibility</p:attrName>
                                        </p:attrNameLst>
                                      </p:cBhvr>
                                      <p:to>
                                        <p:strVal val="visible"/>
                                      </p:to>
                                    </p:set>
                                    <p:anim calcmode="lin" valueType="num">
                                      <p:cBhvr>
                                        <p:cTn id="29" dur="500" fill="hold"/>
                                        <p:tgtEl>
                                          <p:spTgt spid="314369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43698"/>
                                        </p:tgtEl>
                                        <p:attrNameLst>
                                          <p:attrName>ppt_y</p:attrName>
                                        </p:attrNameLst>
                                      </p:cBhvr>
                                      <p:tavLst>
                                        <p:tav tm="0">
                                          <p:val>
                                            <p:strVal val="#ppt_y"/>
                                          </p:val>
                                        </p:tav>
                                        <p:tav tm="100000">
                                          <p:val>
                                            <p:strVal val="#ppt_y"/>
                                          </p:val>
                                        </p:tav>
                                      </p:tavLst>
                                    </p:anim>
                                    <p:anim calcmode="lin" valueType="num">
                                      <p:cBhvr>
                                        <p:cTn id="31" dur="500" fill="hold"/>
                                        <p:tgtEl>
                                          <p:spTgt spid="314369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4369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4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1" grpId="0" animBg="1"/>
      <p:bldP spid="3143692" grpId="0" animBg="1"/>
      <p:bldP spid="3143693" grpId="0" animBg="1"/>
      <p:bldP spid="314369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2882"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000066"/>
                </a:solidFill>
                <a:effectLst>
                  <a:outerShdw blurRad="38100" dist="38100" dir="2700000" algn="tl">
                    <a:srgbClr val="000000"/>
                  </a:outerShdw>
                </a:effectLst>
              </a:rPr>
              <a:t>¿Qué es un ICTUS?</a:t>
            </a:r>
          </a:p>
        </p:txBody>
      </p:sp>
      <p:sp>
        <p:nvSpPr>
          <p:cNvPr id="4602883"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rPr>
              <a:t>Ictus isquémico</a:t>
            </a:r>
          </a:p>
        </p:txBody>
      </p:sp>
      <p:sp>
        <p:nvSpPr>
          <p:cNvPr id="4602884" name="Text Box 4"/>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rPr>
              <a:t>Ictus hemorrágico</a:t>
            </a:r>
          </a:p>
        </p:txBody>
      </p:sp>
      <p:sp>
        <p:nvSpPr>
          <p:cNvPr id="4602885" name="AutoShape 5"/>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4602886" name="Text Box 6"/>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chemeClr val="folHlink"/>
              </a:buClr>
              <a:buSzPct val="60000"/>
              <a:buFont typeface="Wingdings" pitchFamily="2" charset="2"/>
              <a:buNone/>
              <a:defRPr/>
            </a:pPr>
            <a:r>
              <a:rPr lang="en-US" sz="2000" b="1">
                <a:solidFill>
                  <a:schemeClr val="bg1"/>
                </a:solidFill>
                <a:effectLst>
                  <a:outerShdw blurRad="38100" dist="38100" dir="2700000" algn="tl">
                    <a:srgbClr val="000000"/>
                  </a:outerShdw>
                </a:effectLst>
                <a:latin typeface="Tahoma" pitchFamily="34" charset="0"/>
                <a:cs typeface="Tahoma" pitchFamily="34" charset="0"/>
              </a:rPr>
              <a:t>20%</a:t>
            </a:r>
            <a:endParaRPr lang="es-ES_tradnl" sz="2000" b="1">
              <a:solidFill>
                <a:schemeClr val="bg1"/>
              </a:solidFill>
              <a:effectLst>
                <a:outerShdw blurRad="38100" dist="38100" dir="2700000" algn="tl">
                  <a:srgbClr val="000000"/>
                </a:outerShdw>
              </a:effectLst>
            </a:endParaRPr>
          </a:p>
        </p:txBody>
      </p:sp>
      <p:sp>
        <p:nvSpPr>
          <p:cNvPr id="4602887" name="Text Box 7"/>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chemeClr val="folHlink"/>
              </a:buClr>
              <a:buSzPct val="60000"/>
              <a:buFont typeface="Wingdings" pitchFamily="2" charset="2"/>
              <a:buNone/>
              <a:defRPr/>
            </a:pPr>
            <a:r>
              <a:rPr lang="en-US" sz="2000" b="1">
                <a:solidFill>
                  <a:schemeClr val="bg1"/>
                </a:solidFill>
                <a:effectLst>
                  <a:outerShdw blurRad="38100" dist="38100" dir="2700000" algn="tl">
                    <a:srgbClr val="000000"/>
                  </a:outerShdw>
                </a:effectLst>
                <a:latin typeface="Tahoma" pitchFamily="34" charset="0"/>
                <a:cs typeface="Tahoma" pitchFamily="34" charset="0"/>
              </a:rPr>
              <a:t>80%</a:t>
            </a:r>
            <a:endParaRPr lang="es-ES_tradnl" sz="2000" b="1">
              <a:solidFill>
                <a:schemeClr val="bg1"/>
              </a:solidFill>
              <a:effectLst>
                <a:outerShdw blurRad="38100" dist="38100" dir="2700000" algn="tl">
                  <a:srgbClr val="000000"/>
                </a:outerShdw>
              </a:effectLst>
            </a:endParaRPr>
          </a:p>
        </p:txBody>
      </p:sp>
      <p:sp>
        <p:nvSpPr>
          <p:cNvPr id="4602888" name="AutoShape 8"/>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pic>
        <p:nvPicPr>
          <p:cNvPr id="4602889" name="Picture 9" descr="V114_RESIZED_BASICFACTS1"/>
          <p:cNvPicPr>
            <a:picLocks noChangeAspect="1" noChangeArrowheads="1"/>
          </p:cNvPicPr>
          <p:nvPr/>
        </p:nvPicPr>
        <p:blipFill>
          <a:blip r:embed="rId2"/>
          <a:srcRect t="9796" b="9796"/>
          <a:stretch>
            <a:fillRect/>
          </a:stretch>
        </p:blipFill>
        <p:spPr bwMode="auto">
          <a:xfrm>
            <a:off x="1066800" y="2362200"/>
            <a:ext cx="2819400" cy="2895600"/>
          </a:xfrm>
          <a:prstGeom prst="rect">
            <a:avLst/>
          </a:prstGeom>
          <a:noFill/>
          <a:ln w="28575">
            <a:solidFill>
              <a:schemeClr val="bg1"/>
            </a:solidFill>
            <a:miter lim="800000"/>
            <a:headEnd/>
            <a:tailEnd/>
          </a:ln>
        </p:spPr>
      </p:pic>
      <p:pic>
        <p:nvPicPr>
          <p:cNvPr id="4602890" name="Picture 10" descr="hemorrhagic%20stroke"/>
          <p:cNvPicPr>
            <a:picLocks noChangeAspect="1" noChangeArrowheads="1"/>
          </p:cNvPicPr>
          <p:nvPr/>
        </p:nvPicPr>
        <p:blipFill>
          <a:blip r:embed="rId3"/>
          <a:srcRect t="9268" b="9268"/>
          <a:stretch>
            <a:fillRect/>
          </a:stretch>
        </p:blipFill>
        <p:spPr bwMode="auto">
          <a:xfrm>
            <a:off x="5332413" y="2362200"/>
            <a:ext cx="2820987" cy="2895600"/>
          </a:xfrm>
          <a:prstGeom prst="rect">
            <a:avLst/>
          </a:prstGeom>
          <a:noFill/>
          <a:ln w="28575">
            <a:solidFill>
              <a:schemeClr val="bg1"/>
            </a:solidFill>
            <a:miter lim="800000"/>
            <a:headEnd/>
            <a:tailEnd/>
          </a:ln>
        </p:spPr>
      </p:pic>
      <p:sp>
        <p:nvSpPr>
          <p:cNvPr id="4602891" name="Text Box 11"/>
          <p:cNvSpPr txBox="1">
            <a:spLocks noChangeArrowheads="1"/>
          </p:cNvSpPr>
          <p:nvPr/>
        </p:nvSpPr>
        <p:spPr bwMode="auto">
          <a:xfrm>
            <a:off x="533400" y="5410200"/>
            <a:ext cx="3810000" cy="1260475"/>
          </a:xfrm>
          <a:prstGeom prst="rect">
            <a:avLst/>
          </a:prstGeom>
          <a:noFill/>
          <a:ln>
            <a:noFill/>
          </a:ln>
          <a:effectLst/>
          <a:extLst/>
        </p:spPr>
        <p:txBody>
          <a:bodyPr>
            <a:spAutoFit/>
          </a:bodyPr>
          <a:lstStyle/>
          <a:p>
            <a:pPr algn="ctr">
              <a:lnSpc>
                <a:spcPct val="80000"/>
              </a:lnSpc>
              <a:spcBef>
                <a:spcPct val="50000"/>
              </a:spcBef>
              <a:defRPr/>
            </a:pPr>
            <a:r>
              <a:rPr lang="es-ES" sz="2400" b="1">
                <a:effectLst>
                  <a:outerShdw blurRad="38100" dist="38100" dir="2700000" algn="tl">
                    <a:srgbClr val="000000"/>
                  </a:outerShdw>
                </a:effectLst>
                <a:cs typeface="Tahoma" pitchFamily="34" charset="0"/>
              </a:rPr>
              <a:t>Anomalía de las vasos sanguíneos o de la cantidad/calidad de la sangre que aportan.</a:t>
            </a:r>
            <a:endParaRPr lang="ca-ES" sz="2400" b="1">
              <a:effectLst>
                <a:outerShdw blurRad="38100" dist="38100" dir="2700000" algn="tl">
                  <a:srgbClr val="000000"/>
                </a:outerShdw>
              </a:effectLst>
              <a:cs typeface="Tahoma" pitchFamily="34" charset="0"/>
            </a:endParaRPr>
          </a:p>
        </p:txBody>
      </p:sp>
      <p:sp>
        <p:nvSpPr>
          <p:cNvPr id="4602892" name="Text Box 12"/>
          <p:cNvSpPr txBox="1">
            <a:spLocks noChangeArrowheads="1"/>
          </p:cNvSpPr>
          <p:nvPr/>
        </p:nvSpPr>
        <p:spPr bwMode="auto">
          <a:xfrm>
            <a:off x="5029200" y="5410200"/>
            <a:ext cx="3505200" cy="968375"/>
          </a:xfrm>
          <a:prstGeom prst="rect">
            <a:avLst/>
          </a:prstGeom>
          <a:noFill/>
          <a:ln>
            <a:noFill/>
          </a:ln>
          <a:effectLst/>
          <a:extLst/>
        </p:spPr>
        <p:txBody>
          <a:bodyPr>
            <a:spAutoFit/>
          </a:bodyPr>
          <a:lstStyle/>
          <a:p>
            <a:pPr algn="ctr">
              <a:lnSpc>
                <a:spcPct val="80000"/>
              </a:lnSpc>
              <a:spcBef>
                <a:spcPct val="50000"/>
              </a:spcBef>
              <a:defRPr/>
            </a:pPr>
            <a:r>
              <a:rPr lang="es-ES" sz="2400" b="1">
                <a:effectLst>
                  <a:outerShdw blurRad="38100" dist="38100" dir="2700000" algn="tl">
                    <a:srgbClr val="000000"/>
                  </a:outerShdw>
                </a:effectLst>
                <a:cs typeface="Tahoma" pitchFamily="34" charset="0"/>
              </a:rPr>
              <a:t>Rotura de un vaso en el interior de la cavidad craneal</a:t>
            </a:r>
            <a:endParaRPr lang="ca-ES" sz="2400" b="1">
              <a:effectLst>
                <a:outerShdw blurRad="38100" dist="38100" dir="2700000" algn="tl">
                  <a:srgbClr val="000000"/>
                </a:outerShdw>
              </a:effectLst>
              <a:cs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02882"/>
                                        </p:tgtEl>
                                        <p:attrNameLst>
                                          <p:attrName>style.visibility</p:attrName>
                                        </p:attrNameLst>
                                      </p:cBhvr>
                                      <p:to>
                                        <p:strVal val="visible"/>
                                      </p:to>
                                    </p:set>
                                    <p:anim calcmode="lin" valueType="num">
                                      <p:cBhvr>
                                        <p:cTn id="7" dur="500" fill="hold"/>
                                        <p:tgtEl>
                                          <p:spTgt spid="4602882"/>
                                        </p:tgtEl>
                                        <p:attrNameLst>
                                          <p:attrName>ppt_w</p:attrName>
                                        </p:attrNameLst>
                                      </p:cBhvr>
                                      <p:tavLst>
                                        <p:tav tm="0">
                                          <p:val>
                                            <p:fltVal val="0"/>
                                          </p:val>
                                        </p:tav>
                                        <p:tav tm="100000">
                                          <p:val>
                                            <p:strVal val="#ppt_w"/>
                                          </p:val>
                                        </p:tav>
                                      </p:tavLst>
                                    </p:anim>
                                    <p:anim calcmode="lin" valueType="num">
                                      <p:cBhvr>
                                        <p:cTn id="8" dur="500" fill="hold"/>
                                        <p:tgtEl>
                                          <p:spTgt spid="460288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602883"/>
                                        </p:tgtEl>
                                        <p:attrNameLst>
                                          <p:attrName>style.visibility</p:attrName>
                                        </p:attrNameLst>
                                      </p:cBhvr>
                                      <p:to>
                                        <p:strVal val="visible"/>
                                      </p:to>
                                    </p:set>
                                    <p:anim calcmode="lin" valueType="num">
                                      <p:cBhvr>
                                        <p:cTn id="11" dur="1000" fill="hold"/>
                                        <p:tgtEl>
                                          <p:spTgt spid="4602883"/>
                                        </p:tgtEl>
                                        <p:attrNameLst>
                                          <p:attrName>ppt_w</p:attrName>
                                        </p:attrNameLst>
                                      </p:cBhvr>
                                      <p:tavLst>
                                        <p:tav tm="0">
                                          <p:val>
                                            <p:fltVal val="0"/>
                                          </p:val>
                                        </p:tav>
                                        <p:tav tm="100000">
                                          <p:val>
                                            <p:strVal val="#ppt_w"/>
                                          </p:val>
                                        </p:tav>
                                      </p:tavLst>
                                    </p:anim>
                                    <p:anim calcmode="lin" valueType="num">
                                      <p:cBhvr>
                                        <p:cTn id="12" dur="1000" fill="hold"/>
                                        <p:tgtEl>
                                          <p:spTgt spid="460288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602884"/>
                                        </p:tgtEl>
                                        <p:attrNameLst>
                                          <p:attrName>style.visibility</p:attrName>
                                        </p:attrNameLst>
                                      </p:cBhvr>
                                      <p:to>
                                        <p:strVal val="visible"/>
                                      </p:to>
                                    </p:set>
                                    <p:anim calcmode="lin" valueType="num">
                                      <p:cBhvr>
                                        <p:cTn id="15" dur="1000" fill="hold"/>
                                        <p:tgtEl>
                                          <p:spTgt spid="4602884"/>
                                        </p:tgtEl>
                                        <p:attrNameLst>
                                          <p:attrName>ppt_w</p:attrName>
                                        </p:attrNameLst>
                                      </p:cBhvr>
                                      <p:tavLst>
                                        <p:tav tm="0">
                                          <p:val>
                                            <p:fltVal val="0"/>
                                          </p:val>
                                        </p:tav>
                                        <p:tav tm="100000">
                                          <p:val>
                                            <p:strVal val="#ppt_w"/>
                                          </p:val>
                                        </p:tav>
                                      </p:tavLst>
                                    </p:anim>
                                    <p:anim calcmode="lin" valueType="num">
                                      <p:cBhvr>
                                        <p:cTn id="16" dur="1000" fill="hold"/>
                                        <p:tgtEl>
                                          <p:spTgt spid="460288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602885"/>
                                        </p:tgtEl>
                                        <p:attrNameLst>
                                          <p:attrName>style.visibility</p:attrName>
                                        </p:attrNameLst>
                                      </p:cBhvr>
                                      <p:to>
                                        <p:strVal val="visible"/>
                                      </p:to>
                                    </p:set>
                                    <p:animEffect transition="in" filter="fade">
                                      <p:cBhvr>
                                        <p:cTn id="20" dur="1000"/>
                                        <p:tgtEl>
                                          <p:spTgt spid="4602885"/>
                                        </p:tgtEl>
                                      </p:cBhvr>
                                    </p:animEffect>
                                    <p:anim calcmode="lin" valueType="num">
                                      <p:cBhvr>
                                        <p:cTn id="21" dur="1000" fill="hold"/>
                                        <p:tgtEl>
                                          <p:spTgt spid="4602885"/>
                                        </p:tgtEl>
                                        <p:attrNameLst>
                                          <p:attrName>ppt_x</p:attrName>
                                        </p:attrNameLst>
                                      </p:cBhvr>
                                      <p:tavLst>
                                        <p:tav tm="0">
                                          <p:val>
                                            <p:strVal val="#ppt_x"/>
                                          </p:val>
                                        </p:tav>
                                        <p:tav tm="100000">
                                          <p:val>
                                            <p:strVal val="#ppt_x"/>
                                          </p:val>
                                        </p:tav>
                                      </p:tavLst>
                                    </p:anim>
                                    <p:anim calcmode="lin" valueType="num">
                                      <p:cBhvr>
                                        <p:cTn id="22" dur="1000" fill="hold"/>
                                        <p:tgtEl>
                                          <p:spTgt spid="460288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02888"/>
                                        </p:tgtEl>
                                        <p:attrNameLst>
                                          <p:attrName>style.visibility</p:attrName>
                                        </p:attrNameLst>
                                      </p:cBhvr>
                                      <p:to>
                                        <p:strVal val="visible"/>
                                      </p:to>
                                    </p:set>
                                    <p:animEffect transition="in" filter="fade">
                                      <p:cBhvr>
                                        <p:cTn id="26" dur="1000"/>
                                        <p:tgtEl>
                                          <p:spTgt spid="4602888"/>
                                        </p:tgtEl>
                                      </p:cBhvr>
                                    </p:animEffect>
                                    <p:anim calcmode="lin" valueType="num">
                                      <p:cBhvr>
                                        <p:cTn id="27" dur="1000" fill="hold"/>
                                        <p:tgtEl>
                                          <p:spTgt spid="4602888"/>
                                        </p:tgtEl>
                                        <p:attrNameLst>
                                          <p:attrName>ppt_x</p:attrName>
                                        </p:attrNameLst>
                                      </p:cBhvr>
                                      <p:tavLst>
                                        <p:tav tm="0">
                                          <p:val>
                                            <p:strVal val="#ppt_x"/>
                                          </p:val>
                                        </p:tav>
                                        <p:tav tm="100000">
                                          <p:val>
                                            <p:strVal val="#ppt_x"/>
                                          </p:val>
                                        </p:tav>
                                      </p:tavLst>
                                    </p:anim>
                                    <p:anim calcmode="lin" valueType="num">
                                      <p:cBhvr>
                                        <p:cTn id="28" dur="1000" fill="hold"/>
                                        <p:tgtEl>
                                          <p:spTgt spid="4602888"/>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000"/>
                            </p:stCondLst>
                            <p:childTnLst>
                              <p:par>
                                <p:cTn id="30" presetID="23" presetClass="entr" presetSubtype="16" fill="hold" nodeType="afterEffect">
                                  <p:stCondLst>
                                    <p:cond delay="0"/>
                                  </p:stCondLst>
                                  <p:childTnLst>
                                    <p:set>
                                      <p:cBhvr>
                                        <p:cTn id="31" dur="1" fill="hold">
                                          <p:stCondLst>
                                            <p:cond delay="0"/>
                                          </p:stCondLst>
                                        </p:cTn>
                                        <p:tgtEl>
                                          <p:spTgt spid="4602889"/>
                                        </p:tgtEl>
                                        <p:attrNameLst>
                                          <p:attrName>style.visibility</p:attrName>
                                        </p:attrNameLst>
                                      </p:cBhvr>
                                      <p:to>
                                        <p:strVal val="visible"/>
                                      </p:to>
                                    </p:set>
                                    <p:anim calcmode="lin" valueType="num">
                                      <p:cBhvr>
                                        <p:cTn id="32" dur="1000" fill="hold"/>
                                        <p:tgtEl>
                                          <p:spTgt spid="4602889"/>
                                        </p:tgtEl>
                                        <p:attrNameLst>
                                          <p:attrName>ppt_w</p:attrName>
                                        </p:attrNameLst>
                                      </p:cBhvr>
                                      <p:tavLst>
                                        <p:tav tm="0">
                                          <p:val>
                                            <p:fltVal val="0"/>
                                          </p:val>
                                        </p:tav>
                                        <p:tav tm="100000">
                                          <p:val>
                                            <p:strVal val="#ppt_w"/>
                                          </p:val>
                                        </p:tav>
                                      </p:tavLst>
                                    </p:anim>
                                    <p:anim calcmode="lin" valueType="num">
                                      <p:cBhvr>
                                        <p:cTn id="33" dur="1000" fill="hold"/>
                                        <p:tgtEl>
                                          <p:spTgt spid="460288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4602891"/>
                                        </p:tgtEl>
                                        <p:attrNameLst>
                                          <p:attrName>style.visibility</p:attrName>
                                        </p:attrNameLst>
                                      </p:cBhvr>
                                      <p:to>
                                        <p:strVal val="visible"/>
                                      </p:to>
                                    </p:set>
                                    <p:animEffect transition="in" filter="fade">
                                      <p:cBhvr>
                                        <p:cTn id="37" dur="1000"/>
                                        <p:tgtEl>
                                          <p:spTgt spid="4602891"/>
                                        </p:tgtEl>
                                      </p:cBhvr>
                                    </p:animEffect>
                                    <p:anim calcmode="lin" valueType="num">
                                      <p:cBhvr>
                                        <p:cTn id="38" dur="1000" fill="hold"/>
                                        <p:tgtEl>
                                          <p:spTgt spid="4602891"/>
                                        </p:tgtEl>
                                        <p:attrNameLst>
                                          <p:attrName>ppt_x</p:attrName>
                                        </p:attrNameLst>
                                      </p:cBhvr>
                                      <p:tavLst>
                                        <p:tav tm="0">
                                          <p:val>
                                            <p:strVal val="#ppt_x"/>
                                          </p:val>
                                        </p:tav>
                                        <p:tav tm="100000">
                                          <p:val>
                                            <p:strVal val="#ppt_x"/>
                                          </p:val>
                                        </p:tav>
                                      </p:tavLst>
                                    </p:anim>
                                    <p:anim calcmode="lin" valueType="num">
                                      <p:cBhvr>
                                        <p:cTn id="39" dur="1000" fill="hold"/>
                                        <p:tgtEl>
                                          <p:spTgt spid="4602891"/>
                                        </p:tgtEl>
                                        <p:attrNameLst>
                                          <p:attrName>ppt_y</p:attrName>
                                        </p:attrNameLst>
                                      </p:cBhvr>
                                      <p:tavLst>
                                        <p:tav tm="0">
                                          <p:val>
                                            <p:strVal val="#ppt_y-.1"/>
                                          </p:val>
                                        </p:tav>
                                        <p:tav tm="100000">
                                          <p:val>
                                            <p:strVal val="#ppt_y"/>
                                          </p:val>
                                        </p:tav>
                                      </p:tavLst>
                                    </p:anim>
                                  </p:childTnLst>
                                </p:cTn>
                              </p:par>
                              <p:par>
                                <p:cTn id="40" presetID="23" presetClass="entr" presetSubtype="16" fill="hold" nodeType="withEffect">
                                  <p:stCondLst>
                                    <p:cond delay="0"/>
                                  </p:stCondLst>
                                  <p:childTnLst>
                                    <p:set>
                                      <p:cBhvr>
                                        <p:cTn id="41" dur="1" fill="hold">
                                          <p:stCondLst>
                                            <p:cond delay="0"/>
                                          </p:stCondLst>
                                        </p:cTn>
                                        <p:tgtEl>
                                          <p:spTgt spid="4602890"/>
                                        </p:tgtEl>
                                        <p:attrNameLst>
                                          <p:attrName>style.visibility</p:attrName>
                                        </p:attrNameLst>
                                      </p:cBhvr>
                                      <p:to>
                                        <p:strVal val="visible"/>
                                      </p:to>
                                    </p:set>
                                    <p:anim calcmode="lin" valueType="num">
                                      <p:cBhvr>
                                        <p:cTn id="42" dur="1000" fill="hold"/>
                                        <p:tgtEl>
                                          <p:spTgt spid="4602890"/>
                                        </p:tgtEl>
                                        <p:attrNameLst>
                                          <p:attrName>ppt_w</p:attrName>
                                        </p:attrNameLst>
                                      </p:cBhvr>
                                      <p:tavLst>
                                        <p:tav tm="0">
                                          <p:val>
                                            <p:fltVal val="0"/>
                                          </p:val>
                                        </p:tav>
                                        <p:tav tm="100000">
                                          <p:val>
                                            <p:strVal val="#ppt_w"/>
                                          </p:val>
                                        </p:tav>
                                      </p:tavLst>
                                    </p:anim>
                                    <p:anim calcmode="lin" valueType="num">
                                      <p:cBhvr>
                                        <p:cTn id="43" dur="1000" fill="hold"/>
                                        <p:tgtEl>
                                          <p:spTgt spid="4602890"/>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602892"/>
                                        </p:tgtEl>
                                        <p:attrNameLst>
                                          <p:attrName>style.visibility</p:attrName>
                                        </p:attrNameLst>
                                      </p:cBhvr>
                                      <p:to>
                                        <p:strVal val="visible"/>
                                      </p:to>
                                    </p:set>
                                    <p:animEffect transition="in" filter="fade">
                                      <p:cBhvr>
                                        <p:cTn id="47" dur="1000"/>
                                        <p:tgtEl>
                                          <p:spTgt spid="4602892"/>
                                        </p:tgtEl>
                                      </p:cBhvr>
                                    </p:animEffect>
                                    <p:anim calcmode="lin" valueType="num">
                                      <p:cBhvr>
                                        <p:cTn id="48" dur="1000" fill="hold"/>
                                        <p:tgtEl>
                                          <p:spTgt spid="4602892"/>
                                        </p:tgtEl>
                                        <p:attrNameLst>
                                          <p:attrName>ppt_x</p:attrName>
                                        </p:attrNameLst>
                                      </p:cBhvr>
                                      <p:tavLst>
                                        <p:tav tm="0">
                                          <p:val>
                                            <p:strVal val="#ppt_x"/>
                                          </p:val>
                                        </p:tav>
                                        <p:tav tm="100000">
                                          <p:val>
                                            <p:strVal val="#ppt_x"/>
                                          </p:val>
                                        </p:tav>
                                      </p:tavLst>
                                    </p:anim>
                                    <p:anim calcmode="lin" valueType="num">
                                      <p:cBhvr>
                                        <p:cTn id="49" dur="1000" fill="hold"/>
                                        <p:tgtEl>
                                          <p:spTgt spid="4602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2882" grpId="0" animBg="1"/>
      <p:bldP spid="4602883" grpId="0" animBg="1"/>
      <p:bldP spid="4602884" grpId="0" animBg="1"/>
      <p:bldP spid="4602885" grpId="0" animBg="1"/>
      <p:bldP spid="4602888" grpId="0" animBg="1"/>
      <p:bldP spid="4602891" grpId="0"/>
      <p:bldP spid="460289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1474"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41475"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isquémico</a:t>
            </a:r>
          </a:p>
        </p:txBody>
      </p:sp>
      <p:sp>
        <p:nvSpPr>
          <p:cNvPr id="4841476" name="Text Box 4"/>
          <p:cNvSpPr txBox="1">
            <a:spLocks noChangeArrowheads="1"/>
          </p:cNvSpPr>
          <p:nvPr/>
        </p:nvSpPr>
        <p:spPr bwMode="auto">
          <a:xfrm>
            <a:off x="4343400" y="2819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Intraparenquimatosa</a:t>
            </a:r>
          </a:p>
        </p:txBody>
      </p:sp>
      <p:sp>
        <p:nvSpPr>
          <p:cNvPr id="4841477"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hemorrágico</a:t>
            </a:r>
          </a:p>
        </p:txBody>
      </p:sp>
      <p:sp>
        <p:nvSpPr>
          <p:cNvPr id="4841478" name="Text Box 6"/>
          <p:cNvSpPr txBox="1">
            <a:spLocks noChangeArrowheads="1"/>
          </p:cNvSpPr>
          <p:nvPr/>
        </p:nvSpPr>
        <p:spPr bwMode="auto">
          <a:xfrm>
            <a:off x="4343400" y="3581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Hem. Subaracnoidea</a:t>
            </a:r>
          </a:p>
        </p:txBody>
      </p:sp>
      <p:sp>
        <p:nvSpPr>
          <p:cNvPr id="4841479"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0" name="AutoShape 8"/>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1" name="Text Box 9"/>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41482" name="Text Box 10"/>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841483" name="AutoShape 11"/>
          <p:cNvSpPr>
            <a:spLocks noChangeArrowheads="1"/>
          </p:cNvSpPr>
          <p:nvPr/>
        </p:nvSpPr>
        <p:spPr bwMode="auto">
          <a:xfrm rot="10800000" flipH="1">
            <a:off x="8305800" y="3048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4" name="AutoShape 12"/>
          <p:cNvSpPr>
            <a:spLocks noChangeArrowheads="1"/>
          </p:cNvSpPr>
          <p:nvPr/>
        </p:nvSpPr>
        <p:spPr bwMode="auto">
          <a:xfrm rot="10800000" flipH="1">
            <a:off x="8305800" y="3810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5" name="AutoShape 13"/>
          <p:cNvSpPr>
            <a:spLocks noChangeArrowheads="1"/>
          </p:cNvSpPr>
          <p:nvPr/>
        </p:nvSpPr>
        <p:spPr bwMode="auto">
          <a:xfrm rot="10800000" flipH="1">
            <a:off x="3773488" y="2840038"/>
            <a:ext cx="341312"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6" name="AutoShape 14"/>
          <p:cNvSpPr>
            <a:spLocks noChangeArrowheads="1"/>
          </p:cNvSpPr>
          <p:nvPr/>
        </p:nvSpPr>
        <p:spPr bwMode="auto">
          <a:xfrm rot="10800000" flipH="1">
            <a:off x="3773488" y="3221038"/>
            <a:ext cx="341312"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87" name="Text Box 15"/>
          <p:cNvSpPr txBox="1">
            <a:spLocks noChangeArrowheads="1"/>
          </p:cNvSpPr>
          <p:nvPr/>
        </p:nvSpPr>
        <p:spPr bwMode="auto">
          <a:xfrm>
            <a:off x="1371600" y="2514600"/>
            <a:ext cx="2209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Profunda</a:t>
            </a:r>
          </a:p>
        </p:txBody>
      </p:sp>
      <p:sp>
        <p:nvSpPr>
          <p:cNvPr id="4841488" name="Text Box 16"/>
          <p:cNvSpPr txBox="1">
            <a:spLocks noChangeArrowheads="1"/>
          </p:cNvSpPr>
          <p:nvPr/>
        </p:nvSpPr>
        <p:spPr bwMode="auto">
          <a:xfrm>
            <a:off x="1371600" y="3276600"/>
            <a:ext cx="2209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Lobar</a:t>
            </a:r>
          </a:p>
        </p:txBody>
      </p:sp>
      <p:sp>
        <p:nvSpPr>
          <p:cNvPr id="4841489" name="Text Box 17"/>
          <p:cNvSpPr txBox="1">
            <a:spLocks noChangeArrowheads="1"/>
          </p:cNvSpPr>
          <p:nvPr/>
        </p:nvSpPr>
        <p:spPr bwMode="auto">
          <a:xfrm>
            <a:off x="4343400" y="4357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Intraventricular</a:t>
            </a:r>
          </a:p>
        </p:txBody>
      </p:sp>
      <p:sp>
        <p:nvSpPr>
          <p:cNvPr id="4841490" name="AutoShape 18"/>
          <p:cNvSpPr>
            <a:spLocks noChangeArrowheads="1"/>
          </p:cNvSpPr>
          <p:nvPr/>
        </p:nvSpPr>
        <p:spPr bwMode="auto">
          <a:xfrm rot="10800000" flipH="1">
            <a:off x="8305800" y="4516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91" name="Text Box 19"/>
          <p:cNvSpPr txBox="1">
            <a:spLocks noChangeArrowheads="1"/>
          </p:cNvSpPr>
          <p:nvPr/>
        </p:nvSpPr>
        <p:spPr bwMode="auto">
          <a:xfrm>
            <a:off x="4343400" y="5105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Hematoma subdural</a:t>
            </a:r>
          </a:p>
        </p:txBody>
      </p:sp>
      <p:sp>
        <p:nvSpPr>
          <p:cNvPr id="4841492" name="AutoShape 20"/>
          <p:cNvSpPr>
            <a:spLocks noChangeArrowheads="1"/>
          </p:cNvSpPr>
          <p:nvPr/>
        </p:nvSpPr>
        <p:spPr bwMode="auto">
          <a:xfrm rot="10800000" flipH="1">
            <a:off x="83058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93" name="Text Box 21"/>
          <p:cNvSpPr txBox="1">
            <a:spLocks noChangeArrowheads="1"/>
          </p:cNvSpPr>
          <p:nvPr/>
        </p:nvSpPr>
        <p:spPr bwMode="auto">
          <a:xfrm>
            <a:off x="4343400" y="5881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Hematoma epidural</a:t>
            </a:r>
          </a:p>
        </p:txBody>
      </p:sp>
      <p:sp>
        <p:nvSpPr>
          <p:cNvPr id="4841494" name="AutoShape 22"/>
          <p:cNvSpPr>
            <a:spLocks noChangeArrowheads="1"/>
          </p:cNvSpPr>
          <p:nvPr/>
        </p:nvSpPr>
        <p:spPr bwMode="auto">
          <a:xfrm rot="10800000" flipH="1">
            <a:off x="8305800" y="6040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1495" name="Line 23"/>
          <p:cNvSpPr>
            <a:spLocks noChangeShapeType="1"/>
          </p:cNvSpPr>
          <p:nvPr/>
        </p:nvSpPr>
        <p:spPr bwMode="auto">
          <a:xfrm>
            <a:off x="4724400" y="5257800"/>
            <a:ext cx="2895600" cy="304800"/>
          </a:xfrm>
          <a:prstGeom prst="line">
            <a:avLst/>
          </a:prstGeom>
          <a:noFill/>
          <a:ln w="28575">
            <a:solidFill>
              <a:srgbClr val="CC0099"/>
            </a:solidFill>
            <a:round/>
            <a:headEnd/>
            <a:tailEnd/>
          </a:ln>
        </p:spPr>
        <p:txBody>
          <a:bodyPr/>
          <a:lstStyle/>
          <a:p>
            <a:endParaRPr lang="en-US"/>
          </a:p>
        </p:txBody>
      </p:sp>
      <p:sp>
        <p:nvSpPr>
          <p:cNvPr id="4841496" name="Line 24"/>
          <p:cNvSpPr>
            <a:spLocks noChangeShapeType="1"/>
          </p:cNvSpPr>
          <p:nvPr/>
        </p:nvSpPr>
        <p:spPr bwMode="auto">
          <a:xfrm>
            <a:off x="4724400" y="6019800"/>
            <a:ext cx="2895600" cy="304800"/>
          </a:xfrm>
          <a:prstGeom prst="line">
            <a:avLst/>
          </a:prstGeom>
          <a:noFill/>
          <a:ln w="28575">
            <a:solidFill>
              <a:srgbClr val="CC0099"/>
            </a:solidFill>
            <a:round/>
            <a:headEnd/>
            <a:tailEnd/>
          </a:ln>
        </p:spPr>
        <p:txBody>
          <a:bodyPr/>
          <a:lstStyle/>
          <a:p>
            <a:endParaRPr lang="en-US"/>
          </a:p>
        </p:txBody>
      </p:sp>
      <p:sp>
        <p:nvSpPr>
          <p:cNvPr id="4841497" name="Line 25"/>
          <p:cNvSpPr>
            <a:spLocks noChangeShapeType="1"/>
          </p:cNvSpPr>
          <p:nvPr/>
        </p:nvSpPr>
        <p:spPr bwMode="auto">
          <a:xfrm flipH="1">
            <a:off x="5105400" y="5943600"/>
            <a:ext cx="2286000" cy="457200"/>
          </a:xfrm>
          <a:prstGeom prst="line">
            <a:avLst/>
          </a:prstGeom>
          <a:noFill/>
          <a:ln w="28575">
            <a:solidFill>
              <a:srgbClr val="CC0099"/>
            </a:solidFill>
            <a:round/>
            <a:headEnd/>
            <a:tailEnd/>
          </a:ln>
        </p:spPr>
        <p:txBody>
          <a:bodyPr/>
          <a:lstStyle/>
          <a:p>
            <a:endParaRPr lang="en-US"/>
          </a:p>
        </p:txBody>
      </p:sp>
      <p:sp>
        <p:nvSpPr>
          <p:cNvPr id="4841498" name="Line 26"/>
          <p:cNvSpPr>
            <a:spLocks noChangeShapeType="1"/>
          </p:cNvSpPr>
          <p:nvPr/>
        </p:nvSpPr>
        <p:spPr bwMode="auto">
          <a:xfrm flipH="1">
            <a:off x="5105400" y="5181600"/>
            <a:ext cx="2286000" cy="457200"/>
          </a:xfrm>
          <a:prstGeom prst="line">
            <a:avLst/>
          </a:prstGeom>
          <a:noFill/>
          <a:ln w="28575">
            <a:solidFill>
              <a:srgbClr val="CC0099"/>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41474"/>
                                        </p:tgtEl>
                                        <p:attrNameLst>
                                          <p:attrName>style.visibility</p:attrName>
                                        </p:attrNameLst>
                                      </p:cBhvr>
                                      <p:to>
                                        <p:strVal val="visible"/>
                                      </p:to>
                                    </p:set>
                                    <p:anim calcmode="lin" valueType="num">
                                      <p:cBhvr>
                                        <p:cTn id="7" dur="500" fill="hold"/>
                                        <p:tgtEl>
                                          <p:spTgt spid="4841474"/>
                                        </p:tgtEl>
                                        <p:attrNameLst>
                                          <p:attrName>ppt_w</p:attrName>
                                        </p:attrNameLst>
                                      </p:cBhvr>
                                      <p:tavLst>
                                        <p:tav tm="0">
                                          <p:val>
                                            <p:fltVal val="0"/>
                                          </p:val>
                                        </p:tav>
                                        <p:tav tm="100000">
                                          <p:val>
                                            <p:strVal val="#ppt_w"/>
                                          </p:val>
                                        </p:tav>
                                      </p:tavLst>
                                    </p:anim>
                                    <p:anim calcmode="lin" valueType="num">
                                      <p:cBhvr>
                                        <p:cTn id="8" dur="500" fill="hold"/>
                                        <p:tgtEl>
                                          <p:spTgt spid="484147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841475"/>
                                        </p:tgtEl>
                                        <p:attrNameLst>
                                          <p:attrName>style.visibility</p:attrName>
                                        </p:attrNameLst>
                                      </p:cBhvr>
                                      <p:to>
                                        <p:strVal val="visible"/>
                                      </p:to>
                                    </p:set>
                                    <p:anim calcmode="lin" valueType="num">
                                      <p:cBhvr>
                                        <p:cTn id="11" dur="500" fill="hold"/>
                                        <p:tgtEl>
                                          <p:spTgt spid="4841475"/>
                                        </p:tgtEl>
                                        <p:attrNameLst>
                                          <p:attrName>ppt_w</p:attrName>
                                        </p:attrNameLst>
                                      </p:cBhvr>
                                      <p:tavLst>
                                        <p:tav tm="0">
                                          <p:val>
                                            <p:fltVal val="0"/>
                                          </p:val>
                                        </p:tav>
                                        <p:tav tm="100000">
                                          <p:val>
                                            <p:strVal val="#ppt_w"/>
                                          </p:val>
                                        </p:tav>
                                      </p:tavLst>
                                    </p:anim>
                                    <p:anim calcmode="lin" valueType="num">
                                      <p:cBhvr>
                                        <p:cTn id="12" dur="500" fill="hold"/>
                                        <p:tgtEl>
                                          <p:spTgt spid="484147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841477"/>
                                        </p:tgtEl>
                                        <p:attrNameLst>
                                          <p:attrName>style.visibility</p:attrName>
                                        </p:attrNameLst>
                                      </p:cBhvr>
                                      <p:to>
                                        <p:strVal val="visible"/>
                                      </p:to>
                                    </p:set>
                                    <p:anim calcmode="lin" valueType="num">
                                      <p:cBhvr>
                                        <p:cTn id="15" dur="500" fill="hold"/>
                                        <p:tgtEl>
                                          <p:spTgt spid="4841477"/>
                                        </p:tgtEl>
                                        <p:attrNameLst>
                                          <p:attrName>ppt_w</p:attrName>
                                        </p:attrNameLst>
                                      </p:cBhvr>
                                      <p:tavLst>
                                        <p:tav tm="0">
                                          <p:val>
                                            <p:fltVal val="0"/>
                                          </p:val>
                                        </p:tav>
                                        <p:tav tm="100000">
                                          <p:val>
                                            <p:strVal val="#ppt_w"/>
                                          </p:val>
                                        </p:tav>
                                      </p:tavLst>
                                    </p:anim>
                                    <p:anim calcmode="lin" valueType="num">
                                      <p:cBhvr>
                                        <p:cTn id="16" dur="500" fill="hold"/>
                                        <p:tgtEl>
                                          <p:spTgt spid="4841477"/>
                                        </p:tgtEl>
                                        <p:attrNameLst>
                                          <p:attrName>ppt_h</p:attrName>
                                        </p:attrNameLst>
                                      </p:cBhvr>
                                      <p:tavLst>
                                        <p:tav tm="0">
                                          <p:val>
                                            <p:fltVal val="0"/>
                                          </p:val>
                                        </p:tav>
                                        <p:tav tm="100000">
                                          <p:val>
                                            <p:strVal val="#ppt_h"/>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841479"/>
                                        </p:tgtEl>
                                        <p:attrNameLst>
                                          <p:attrName>style.visibility</p:attrName>
                                        </p:attrNameLst>
                                      </p:cBhvr>
                                      <p:to>
                                        <p:strVal val="visible"/>
                                      </p:to>
                                    </p:set>
                                    <p:animEffect transition="in" filter="fade">
                                      <p:cBhvr>
                                        <p:cTn id="19" dur="1000"/>
                                        <p:tgtEl>
                                          <p:spTgt spid="4841479"/>
                                        </p:tgtEl>
                                      </p:cBhvr>
                                    </p:animEffect>
                                    <p:anim calcmode="lin" valueType="num">
                                      <p:cBhvr>
                                        <p:cTn id="20" dur="1000" fill="hold"/>
                                        <p:tgtEl>
                                          <p:spTgt spid="4841479"/>
                                        </p:tgtEl>
                                        <p:attrNameLst>
                                          <p:attrName>ppt_x</p:attrName>
                                        </p:attrNameLst>
                                      </p:cBhvr>
                                      <p:tavLst>
                                        <p:tav tm="0">
                                          <p:val>
                                            <p:strVal val="#ppt_x"/>
                                          </p:val>
                                        </p:tav>
                                        <p:tav tm="100000">
                                          <p:val>
                                            <p:strVal val="#ppt_x"/>
                                          </p:val>
                                        </p:tav>
                                      </p:tavLst>
                                    </p:anim>
                                    <p:anim calcmode="lin" valueType="num">
                                      <p:cBhvr>
                                        <p:cTn id="21" dur="1000" fill="hold"/>
                                        <p:tgtEl>
                                          <p:spTgt spid="484147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841480"/>
                                        </p:tgtEl>
                                        <p:attrNameLst>
                                          <p:attrName>style.visibility</p:attrName>
                                        </p:attrNameLst>
                                      </p:cBhvr>
                                      <p:to>
                                        <p:strVal val="visible"/>
                                      </p:to>
                                    </p:set>
                                    <p:animEffect transition="in" filter="fade">
                                      <p:cBhvr>
                                        <p:cTn id="24" dur="1000"/>
                                        <p:tgtEl>
                                          <p:spTgt spid="4841480"/>
                                        </p:tgtEl>
                                      </p:cBhvr>
                                    </p:animEffect>
                                    <p:anim calcmode="lin" valueType="num">
                                      <p:cBhvr>
                                        <p:cTn id="25" dur="1000" fill="hold"/>
                                        <p:tgtEl>
                                          <p:spTgt spid="4841480"/>
                                        </p:tgtEl>
                                        <p:attrNameLst>
                                          <p:attrName>ppt_x</p:attrName>
                                        </p:attrNameLst>
                                      </p:cBhvr>
                                      <p:tavLst>
                                        <p:tav tm="0">
                                          <p:val>
                                            <p:strVal val="#ppt_x"/>
                                          </p:val>
                                        </p:tav>
                                        <p:tav tm="100000">
                                          <p:val>
                                            <p:strVal val="#ppt_x"/>
                                          </p:val>
                                        </p:tav>
                                      </p:tavLst>
                                    </p:anim>
                                    <p:anim calcmode="lin" valueType="num">
                                      <p:cBhvr>
                                        <p:cTn id="26" dur="1000" fill="hold"/>
                                        <p:tgtEl>
                                          <p:spTgt spid="484148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4841483"/>
                                        </p:tgtEl>
                                        <p:attrNameLst>
                                          <p:attrName>style.visibility</p:attrName>
                                        </p:attrNameLst>
                                      </p:cBhvr>
                                      <p:to>
                                        <p:strVal val="visible"/>
                                      </p:to>
                                    </p:set>
                                    <p:animEffect transition="in" filter="fade">
                                      <p:cBhvr>
                                        <p:cTn id="30" dur="1000"/>
                                        <p:tgtEl>
                                          <p:spTgt spid="4841483"/>
                                        </p:tgtEl>
                                      </p:cBhvr>
                                    </p:animEffect>
                                    <p:anim calcmode="lin" valueType="num">
                                      <p:cBhvr>
                                        <p:cTn id="31" dur="1000" fill="hold"/>
                                        <p:tgtEl>
                                          <p:spTgt spid="4841483"/>
                                        </p:tgtEl>
                                        <p:attrNameLst>
                                          <p:attrName>ppt_x</p:attrName>
                                        </p:attrNameLst>
                                      </p:cBhvr>
                                      <p:tavLst>
                                        <p:tav tm="0">
                                          <p:val>
                                            <p:strVal val="#ppt_x"/>
                                          </p:val>
                                        </p:tav>
                                        <p:tav tm="100000">
                                          <p:val>
                                            <p:strVal val="#ppt_x"/>
                                          </p:val>
                                        </p:tav>
                                      </p:tavLst>
                                    </p:anim>
                                    <p:anim calcmode="lin" valueType="num">
                                      <p:cBhvr>
                                        <p:cTn id="32" dur="1000" fill="hold"/>
                                        <p:tgtEl>
                                          <p:spTgt spid="484148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841484"/>
                                        </p:tgtEl>
                                        <p:attrNameLst>
                                          <p:attrName>style.visibility</p:attrName>
                                        </p:attrNameLst>
                                      </p:cBhvr>
                                      <p:to>
                                        <p:strVal val="visible"/>
                                      </p:to>
                                    </p:set>
                                    <p:animEffect transition="in" filter="fade">
                                      <p:cBhvr>
                                        <p:cTn id="35" dur="1000"/>
                                        <p:tgtEl>
                                          <p:spTgt spid="4841484"/>
                                        </p:tgtEl>
                                      </p:cBhvr>
                                    </p:animEffect>
                                    <p:anim calcmode="lin" valueType="num">
                                      <p:cBhvr>
                                        <p:cTn id="36" dur="1000" fill="hold"/>
                                        <p:tgtEl>
                                          <p:spTgt spid="4841484"/>
                                        </p:tgtEl>
                                        <p:attrNameLst>
                                          <p:attrName>ppt_x</p:attrName>
                                        </p:attrNameLst>
                                      </p:cBhvr>
                                      <p:tavLst>
                                        <p:tav tm="0">
                                          <p:val>
                                            <p:strVal val="#ppt_x"/>
                                          </p:val>
                                        </p:tav>
                                        <p:tav tm="100000">
                                          <p:val>
                                            <p:strVal val="#ppt_x"/>
                                          </p:val>
                                        </p:tav>
                                      </p:tavLst>
                                    </p:anim>
                                    <p:anim calcmode="lin" valueType="num">
                                      <p:cBhvr>
                                        <p:cTn id="37" dur="1000" fill="hold"/>
                                        <p:tgtEl>
                                          <p:spTgt spid="484148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841492"/>
                                        </p:tgtEl>
                                        <p:attrNameLst>
                                          <p:attrName>style.visibility</p:attrName>
                                        </p:attrNameLst>
                                      </p:cBhvr>
                                      <p:to>
                                        <p:strVal val="visible"/>
                                      </p:to>
                                    </p:set>
                                    <p:animEffect transition="in" filter="fade">
                                      <p:cBhvr>
                                        <p:cTn id="40" dur="1000"/>
                                        <p:tgtEl>
                                          <p:spTgt spid="4841492"/>
                                        </p:tgtEl>
                                      </p:cBhvr>
                                    </p:animEffect>
                                    <p:anim calcmode="lin" valueType="num">
                                      <p:cBhvr>
                                        <p:cTn id="41" dur="1000" fill="hold"/>
                                        <p:tgtEl>
                                          <p:spTgt spid="4841492"/>
                                        </p:tgtEl>
                                        <p:attrNameLst>
                                          <p:attrName>ppt_x</p:attrName>
                                        </p:attrNameLst>
                                      </p:cBhvr>
                                      <p:tavLst>
                                        <p:tav tm="0">
                                          <p:val>
                                            <p:strVal val="#ppt_x"/>
                                          </p:val>
                                        </p:tav>
                                        <p:tav tm="100000">
                                          <p:val>
                                            <p:strVal val="#ppt_x"/>
                                          </p:val>
                                        </p:tav>
                                      </p:tavLst>
                                    </p:anim>
                                    <p:anim calcmode="lin" valueType="num">
                                      <p:cBhvr>
                                        <p:cTn id="42" dur="1000" fill="hold"/>
                                        <p:tgtEl>
                                          <p:spTgt spid="484149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841490"/>
                                        </p:tgtEl>
                                        <p:attrNameLst>
                                          <p:attrName>style.visibility</p:attrName>
                                        </p:attrNameLst>
                                      </p:cBhvr>
                                      <p:to>
                                        <p:strVal val="visible"/>
                                      </p:to>
                                    </p:set>
                                    <p:animEffect transition="in" filter="fade">
                                      <p:cBhvr>
                                        <p:cTn id="45" dur="1000"/>
                                        <p:tgtEl>
                                          <p:spTgt spid="4841490"/>
                                        </p:tgtEl>
                                      </p:cBhvr>
                                    </p:animEffect>
                                    <p:anim calcmode="lin" valueType="num">
                                      <p:cBhvr>
                                        <p:cTn id="46" dur="1000" fill="hold"/>
                                        <p:tgtEl>
                                          <p:spTgt spid="4841490"/>
                                        </p:tgtEl>
                                        <p:attrNameLst>
                                          <p:attrName>ppt_x</p:attrName>
                                        </p:attrNameLst>
                                      </p:cBhvr>
                                      <p:tavLst>
                                        <p:tav tm="0">
                                          <p:val>
                                            <p:strVal val="#ppt_x"/>
                                          </p:val>
                                        </p:tav>
                                        <p:tav tm="100000">
                                          <p:val>
                                            <p:strVal val="#ppt_x"/>
                                          </p:val>
                                        </p:tav>
                                      </p:tavLst>
                                    </p:anim>
                                    <p:anim calcmode="lin" valueType="num">
                                      <p:cBhvr>
                                        <p:cTn id="47" dur="1000" fill="hold"/>
                                        <p:tgtEl>
                                          <p:spTgt spid="484149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841494"/>
                                        </p:tgtEl>
                                        <p:attrNameLst>
                                          <p:attrName>style.visibility</p:attrName>
                                        </p:attrNameLst>
                                      </p:cBhvr>
                                      <p:to>
                                        <p:strVal val="visible"/>
                                      </p:to>
                                    </p:set>
                                    <p:animEffect transition="in" filter="fade">
                                      <p:cBhvr>
                                        <p:cTn id="50" dur="1000"/>
                                        <p:tgtEl>
                                          <p:spTgt spid="4841494"/>
                                        </p:tgtEl>
                                      </p:cBhvr>
                                    </p:animEffect>
                                    <p:anim calcmode="lin" valueType="num">
                                      <p:cBhvr>
                                        <p:cTn id="51" dur="1000" fill="hold"/>
                                        <p:tgtEl>
                                          <p:spTgt spid="4841494"/>
                                        </p:tgtEl>
                                        <p:attrNameLst>
                                          <p:attrName>ppt_x</p:attrName>
                                        </p:attrNameLst>
                                      </p:cBhvr>
                                      <p:tavLst>
                                        <p:tav tm="0">
                                          <p:val>
                                            <p:strVal val="#ppt_x"/>
                                          </p:val>
                                        </p:tav>
                                        <p:tav tm="100000">
                                          <p:val>
                                            <p:strVal val="#ppt_x"/>
                                          </p:val>
                                        </p:tav>
                                      </p:tavLst>
                                    </p:anim>
                                    <p:anim calcmode="lin" valueType="num">
                                      <p:cBhvr>
                                        <p:cTn id="52" dur="1000" fill="hold"/>
                                        <p:tgtEl>
                                          <p:spTgt spid="4841494"/>
                                        </p:tgtEl>
                                        <p:attrNameLst>
                                          <p:attrName>ppt_y</p:attrName>
                                        </p:attrNameLst>
                                      </p:cBhvr>
                                      <p:tavLst>
                                        <p:tav tm="0">
                                          <p:val>
                                            <p:strVal val="#ppt_y+.1"/>
                                          </p:val>
                                        </p:tav>
                                        <p:tav tm="100000">
                                          <p:val>
                                            <p:strVal val="#ppt_y"/>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841476"/>
                                        </p:tgtEl>
                                        <p:attrNameLst>
                                          <p:attrName>style.visibility</p:attrName>
                                        </p:attrNameLst>
                                      </p:cBhvr>
                                      <p:to>
                                        <p:strVal val="visible"/>
                                      </p:to>
                                    </p:set>
                                    <p:anim calcmode="lin" valueType="num">
                                      <p:cBhvr>
                                        <p:cTn id="55" dur="500" fill="hold"/>
                                        <p:tgtEl>
                                          <p:spTgt spid="4841476"/>
                                        </p:tgtEl>
                                        <p:attrNameLst>
                                          <p:attrName>ppt_w</p:attrName>
                                        </p:attrNameLst>
                                      </p:cBhvr>
                                      <p:tavLst>
                                        <p:tav tm="0">
                                          <p:val>
                                            <p:fltVal val="0"/>
                                          </p:val>
                                        </p:tav>
                                        <p:tav tm="100000">
                                          <p:val>
                                            <p:strVal val="#ppt_w"/>
                                          </p:val>
                                        </p:tav>
                                      </p:tavLst>
                                    </p:anim>
                                    <p:anim calcmode="lin" valueType="num">
                                      <p:cBhvr>
                                        <p:cTn id="56" dur="500" fill="hold"/>
                                        <p:tgtEl>
                                          <p:spTgt spid="4841476"/>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841478"/>
                                        </p:tgtEl>
                                        <p:attrNameLst>
                                          <p:attrName>style.visibility</p:attrName>
                                        </p:attrNameLst>
                                      </p:cBhvr>
                                      <p:to>
                                        <p:strVal val="visible"/>
                                      </p:to>
                                    </p:set>
                                    <p:anim calcmode="lin" valueType="num">
                                      <p:cBhvr>
                                        <p:cTn id="59" dur="500" fill="hold"/>
                                        <p:tgtEl>
                                          <p:spTgt spid="4841478"/>
                                        </p:tgtEl>
                                        <p:attrNameLst>
                                          <p:attrName>ppt_w</p:attrName>
                                        </p:attrNameLst>
                                      </p:cBhvr>
                                      <p:tavLst>
                                        <p:tav tm="0">
                                          <p:val>
                                            <p:fltVal val="0"/>
                                          </p:val>
                                        </p:tav>
                                        <p:tav tm="100000">
                                          <p:val>
                                            <p:strVal val="#ppt_w"/>
                                          </p:val>
                                        </p:tav>
                                      </p:tavLst>
                                    </p:anim>
                                    <p:anim calcmode="lin" valueType="num">
                                      <p:cBhvr>
                                        <p:cTn id="60" dur="500" fill="hold"/>
                                        <p:tgtEl>
                                          <p:spTgt spid="4841478"/>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4841489"/>
                                        </p:tgtEl>
                                        <p:attrNameLst>
                                          <p:attrName>style.visibility</p:attrName>
                                        </p:attrNameLst>
                                      </p:cBhvr>
                                      <p:to>
                                        <p:strVal val="visible"/>
                                      </p:to>
                                    </p:set>
                                    <p:anim calcmode="lin" valueType="num">
                                      <p:cBhvr>
                                        <p:cTn id="63" dur="500" fill="hold"/>
                                        <p:tgtEl>
                                          <p:spTgt spid="4841489"/>
                                        </p:tgtEl>
                                        <p:attrNameLst>
                                          <p:attrName>ppt_w</p:attrName>
                                        </p:attrNameLst>
                                      </p:cBhvr>
                                      <p:tavLst>
                                        <p:tav tm="0">
                                          <p:val>
                                            <p:fltVal val="0"/>
                                          </p:val>
                                        </p:tav>
                                        <p:tav tm="100000">
                                          <p:val>
                                            <p:strVal val="#ppt_w"/>
                                          </p:val>
                                        </p:tav>
                                      </p:tavLst>
                                    </p:anim>
                                    <p:anim calcmode="lin" valueType="num">
                                      <p:cBhvr>
                                        <p:cTn id="64" dur="500" fill="hold"/>
                                        <p:tgtEl>
                                          <p:spTgt spid="484148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841491"/>
                                        </p:tgtEl>
                                        <p:attrNameLst>
                                          <p:attrName>style.visibility</p:attrName>
                                        </p:attrNameLst>
                                      </p:cBhvr>
                                      <p:to>
                                        <p:strVal val="visible"/>
                                      </p:to>
                                    </p:set>
                                    <p:anim calcmode="lin" valueType="num">
                                      <p:cBhvr>
                                        <p:cTn id="67" dur="500" fill="hold"/>
                                        <p:tgtEl>
                                          <p:spTgt spid="4841491"/>
                                        </p:tgtEl>
                                        <p:attrNameLst>
                                          <p:attrName>ppt_w</p:attrName>
                                        </p:attrNameLst>
                                      </p:cBhvr>
                                      <p:tavLst>
                                        <p:tav tm="0">
                                          <p:val>
                                            <p:fltVal val="0"/>
                                          </p:val>
                                        </p:tav>
                                        <p:tav tm="100000">
                                          <p:val>
                                            <p:strVal val="#ppt_w"/>
                                          </p:val>
                                        </p:tav>
                                      </p:tavLst>
                                    </p:anim>
                                    <p:anim calcmode="lin" valueType="num">
                                      <p:cBhvr>
                                        <p:cTn id="68" dur="500" fill="hold"/>
                                        <p:tgtEl>
                                          <p:spTgt spid="4841491"/>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841493"/>
                                        </p:tgtEl>
                                        <p:attrNameLst>
                                          <p:attrName>style.visibility</p:attrName>
                                        </p:attrNameLst>
                                      </p:cBhvr>
                                      <p:to>
                                        <p:strVal val="visible"/>
                                      </p:to>
                                    </p:set>
                                    <p:anim calcmode="lin" valueType="num">
                                      <p:cBhvr>
                                        <p:cTn id="71" dur="500" fill="hold"/>
                                        <p:tgtEl>
                                          <p:spTgt spid="4841493"/>
                                        </p:tgtEl>
                                        <p:attrNameLst>
                                          <p:attrName>ppt_w</p:attrName>
                                        </p:attrNameLst>
                                      </p:cBhvr>
                                      <p:tavLst>
                                        <p:tav tm="0">
                                          <p:val>
                                            <p:fltVal val="0"/>
                                          </p:val>
                                        </p:tav>
                                        <p:tav tm="100000">
                                          <p:val>
                                            <p:strVal val="#ppt_w"/>
                                          </p:val>
                                        </p:tav>
                                      </p:tavLst>
                                    </p:anim>
                                    <p:anim calcmode="lin" valueType="num">
                                      <p:cBhvr>
                                        <p:cTn id="72" dur="500" fill="hold"/>
                                        <p:tgtEl>
                                          <p:spTgt spid="4841493"/>
                                        </p:tgtEl>
                                        <p:attrNameLst>
                                          <p:attrName>ppt_h</p:attrName>
                                        </p:attrNameLst>
                                      </p:cBhvr>
                                      <p:tavLst>
                                        <p:tav tm="0">
                                          <p:val>
                                            <p:fltVal val="0"/>
                                          </p:val>
                                        </p:tav>
                                        <p:tav tm="100000">
                                          <p:val>
                                            <p:strVal val="#ppt_h"/>
                                          </p:val>
                                        </p:tav>
                                      </p:tavLst>
                                    </p:anim>
                                  </p:childTnLst>
                                </p:cTn>
                              </p:par>
                            </p:childTnLst>
                          </p:cTn>
                        </p:par>
                        <p:par>
                          <p:cTn id="73" fill="hold" nodeType="afterGroup">
                            <p:stCondLst>
                              <p:cond delay="2000"/>
                            </p:stCondLst>
                            <p:childTnLst>
                              <p:par>
                                <p:cTn id="74" presetID="5" presetClass="entr" presetSubtype="10" fill="hold" grpId="1" nodeType="afterEffect">
                                  <p:stCondLst>
                                    <p:cond delay="0"/>
                                  </p:stCondLst>
                                  <p:childTnLst>
                                    <p:set>
                                      <p:cBhvr>
                                        <p:cTn id="75" dur="1" fill="hold">
                                          <p:stCondLst>
                                            <p:cond delay="0"/>
                                          </p:stCondLst>
                                        </p:cTn>
                                        <p:tgtEl>
                                          <p:spTgt spid="4841476"/>
                                        </p:tgtEl>
                                        <p:attrNameLst>
                                          <p:attrName>style.visibility</p:attrName>
                                        </p:attrNameLst>
                                      </p:cBhvr>
                                      <p:to>
                                        <p:strVal val="visible"/>
                                      </p:to>
                                    </p:set>
                                    <p:animEffect transition="in" filter="checkerboard(across)">
                                      <p:cBhvr>
                                        <p:cTn id="76" dur="1000"/>
                                        <p:tgtEl>
                                          <p:spTgt spid="4841476"/>
                                        </p:tgtEl>
                                      </p:cBhvr>
                                    </p:animEffect>
                                  </p:childTnLst>
                                </p:cTn>
                              </p:par>
                            </p:childTnLst>
                          </p:cTn>
                        </p:par>
                        <p:par>
                          <p:cTn id="77" fill="hold" nodeType="afterGroup">
                            <p:stCondLst>
                              <p:cond delay="3000"/>
                            </p:stCondLst>
                            <p:childTnLst>
                              <p:par>
                                <p:cTn id="78" presetID="42" presetClass="entr" presetSubtype="0" fill="hold" grpId="0" nodeType="afterEffect">
                                  <p:stCondLst>
                                    <p:cond delay="0"/>
                                  </p:stCondLst>
                                  <p:childTnLst>
                                    <p:set>
                                      <p:cBhvr>
                                        <p:cTn id="79" dur="1" fill="hold">
                                          <p:stCondLst>
                                            <p:cond delay="0"/>
                                          </p:stCondLst>
                                        </p:cTn>
                                        <p:tgtEl>
                                          <p:spTgt spid="4841485"/>
                                        </p:tgtEl>
                                        <p:attrNameLst>
                                          <p:attrName>style.visibility</p:attrName>
                                        </p:attrNameLst>
                                      </p:cBhvr>
                                      <p:to>
                                        <p:strVal val="visible"/>
                                      </p:to>
                                    </p:set>
                                    <p:animEffect transition="in" filter="fade">
                                      <p:cBhvr>
                                        <p:cTn id="80" dur="1000"/>
                                        <p:tgtEl>
                                          <p:spTgt spid="4841485"/>
                                        </p:tgtEl>
                                      </p:cBhvr>
                                    </p:animEffect>
                                    <p:anim calcmode="lin" valueType="num">
                                      <p:cBhvr>
                                        <p:cTn id="81" dur="1000" fill="hold"/>
                                        <p:tgtEl>
                                          <p:spTgt spid="4841485"/>
                                        </p:tgtEl>
                                        <p:attrNameLst>
                                          <p:attrName>ppt_x</p:attrName>
                                        </p:attrNameLst>
                                      </p:cBhvr>
                                      <p:tavLst>
                                        <p:tav tm="0">
                                          <p:val>
                                            <p:strVal val="#ppt_x"/>
                                          </p:val>
                                        </p:tav>
                                        <p:tav tm="100000">
                                          <p:val>
                                            <p:strVal val="#ppt_x"/>
                                          </p:val>
                                        </p:tav>
                                      </p:tavLst>
                                    </p:anim>
                                    <p:anim calcmode="lin" valueType="num">
                                      <p:cBhvr>
                                        <p:cTn id="82" dur="1000" fill="hold"/>
                                        <p:tgtEl>
                                          <p:spTgt spid="484148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841486"/>
                                        </p:tgtEl>
                                        <p:attrNameLst>
                                          <p:attrName>style.visibility</p:attrName>
                                        </p:attrNameLst>
                                      </p:cBhvr>
                                      <p:to>
                                        <p:strVal val="visible"/>
                                      </p:to>
                                    </p:set>
                                    <p:animEffect transition="in" filter="fade">
                                      <p:cBhvr>
                                        <p:cTn id="85" dur="1000"/>
                                        <p:tgtEl>
                                          <p:spTgt spid="4841486"/>
                                        </p:tgtEl>
                                      </p:cBhvr>
                                    </p:animEffect>
                                    <p:anim calcmode="lin" valueType="num">
                                      <p:cBhvr>
                                        <p:cTn id="86" dur="1000" fill="hold"/>
                                        <p:tgtEl>
                                          <p:spTgt spid="4841486"/>
                                        </p:tgtEl>
                                        <p:attrNameLst>
                                          <p:attrName>ppt_x</p:attrName>
                                        </p:attrNameLst>
                                      </p:cBhvr>
                                      <p:tavLst>
                                        <p:tav tm="0">
                                          <p:val>
                                            <p:strVal val="#ppt_x"/>
                                          </p:val>
                                        </p:tav>
                                        <p:tav tm="100000">
                                          <p:val>
                                            <p:strVal val="#ppt_x"/>
                                          </p:val>
                                        </p:tav>
                                      </p:tavLst>
                                    </p:anim>
                                    <p:anim calcmode="lin" valueType="num">
                                      <p:cBhvr>
                                        <p:cTn id="87" dur="1000" fill="hold"/>
                                        <p:tgtEl>
                                          <p:spTgt spid="4841486"/>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4000"/>
                            </p:stCondLst>
                            <p:childTnLst>
                              <p:par>
                                <p:cTn id="89" presetID="5" presetClass="entr" presetSubtype="10" fill="hold" grpId="0" nodeType="afterEffect">
                                  <p:stCondLst>
                                    <p:cond delay="0"/>
                                  </p:stCondLst>
                                  <p:childTnLst>
                                    <p:set>
                                      <p:cBhvr>
                                        <p:cTn id="90" dur="1" fill="hold">
                                          <p:stCondLst>
                                            <p:cond delay="0"/>
                                          </p:stCondLst>
                                        </p:cTn>
                                        <p:tgtEl>
                                          <p:spTgt spid="4841487"/>
                                        </p:tgtEl>
                                        <p:attrNameLst>
                                          <p:attrName>style.visibility</p:attrName>
                                        </p:attrNameLst>
                                      </p:cBhvr>
                                      <p:to>
                                        <p:strVal val="visible"/>
                                      </p:to>
                                    </p:set>
                                    <p:animEffect transition="in" filter="checkerboard(across)">
                                      <p:cBhvr>
                                        <p:cTn id="91" dur="1000"/>
                                        <p:tgtEl>
                                          <p:spTgt spid="4841487"/>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4841488"/>
                                        </p:tgtEl>
                                        <p:attrNameLst>
                                          <p:attrName>style.visibility</p:attrName>
                                        </p:attrNameLst>
                                      </p:cBhvr>
                                      <p:to>
                                        <p:strVal val="visible"/>
                                      </p:to>
                                    </p:set>
                                    <p:animEffect transition="in" filter="checkerboard(across)">
                                      <p:cBhvr>
                                        <p:cTn id="94" dur="1000"/>
                                        <p:tgtEl>
                                          <p:spTgt spid="4841488"/>
                                        </p:tgtEl>
                                      </p:cBhvr>
                                    </p:animEffect>
                                  </p:childTnLst>
                                </p:cTn>
                              </p:par>
                            </p:childTnLst>
                          </p:cTn>
                        </p:par>
                        <p:par>
                          <p:cTn id="95" fill="hold" nodeType="afterGroup">
                            <p:stCondLst>
                              <p:cond delay="5000"/>
                            </p:stCondLst>
                            <p:childTnLst>
                              <p:par>
                                <p:cTn id="96" presetID="23" presetClass="entr" presetSubtype="16" fill="hold" grpId="0" nodeType="afterEffect">
                                  <p:stCondLst>
                                    <p:cond delay="1000"/>
                                  </p:stCondLst>
                                  <p:childTnLst>
                                    <p:set>
                                      <p:cBhvr>
                                        <p:cTn id="97" dur="1" fill="hold">
                                          <p:stCondLst>
                                            <p:cond delay="0"/>
                                          </p:stCondLst>
                                        </p:cTn>
                                        <p:tgtEl>
                                          <p:spTgt spid="4841497"/>
                                        </p:tgtEl>
                                        <p:attrNameLst>
                                          <p:attrName>style.visibility</p:attrName>
                                        </p:attrNameLst>
                                      </p:cBhvr>
                                      <p:to>
                                        <p:strVal val="visible"/>
                                      </p:to>
                                    </p:set>
                                    <p:anim calcmode="lin" valueType="num">
                                      <p:cBhvr>
                                        <p:cTn id="98" dur="500" fill="hold"/>
                                        <p:tgtEl>
                                          <p:spTgt spid="4841497"/>
                                        </p:tgtEl>
                                        <p:attrNameLst>
                                          <p:attrName>ppt_w</p:attrName>
                                        </p:attrNameLst>
                                      </p:cBhvr>
                                      <p:tavLst>
                                        <p:tav tm="0">
                                          <p:val>
                                            <p:fltVal val="0"/>
                                          </p:val>
                                        </p:tav>
                                        <p:tav tm="100000">
                                          <p:val>
                                            <p:strVal val="#ppt_w"/>
                                          </p:val>
                                        </p:tav>
                                      </p:tavLst>
                                    </p:anim>
                                    <p:anim calcmode="lin" valueType="num">
                                      <p:cBhvr>
                                        <p:cTn id="99" dur="500" fill="hold"/>
                                        <p:tgtEl>
                                          <p:spTgt spid="4841497"/>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4841495"/>
                                        </p:tgtEl>
                                        <p:attrNameLst>
                                          <p:attrName>style.visibility</p:attrName>
                                        </p:attrNameLst>
                                      </p:cBhvr>
                                      <p:to>
                                        <p:strVal val="visible"/>
                                      </p:to>
                                    </p:set>
                                    <p:anim calcmode="lin" valueType="num">
                                      <p:cBhvr>
                                        <p:cTn id="102" dur="500" fill="hold"/>
                                        <p:tgtEl>
                                          <p:spTgt spid="4841495"/>
                                        </p:tgtEl>
                                        <p:attrNameLst>
                                          <p:attrName>ppt_w</p:attrName>
                                        </p:attrNameLst>
                                      </p:cBhvr>
                                      <p:tavLst>
                                        <p:tav tm="0">
                                          <p:val>
                                            <p:fltVal val="0"/>
                                          </p:val>
                                        </p:tav>
                                        <p:tav tm="100000">
                                          <p:val>
                                            <p:strVal val="#ppt_w"/>
                                          </p:val>
                                        </p:tav>
                                      </p:tavLst>
                                    </p:anim>
                                    <p:anim calcmode="lin" valueType="num">
                                      <p:cBhvr>
                                        <p:cTn id="103" dur="500" fill="hold"/>
                                        <p:tgtEl>
                                          <p:spTgt spid="4841495"/>
                                        </p:tgtEl>
                                        <p:attrNameLst>
                                          <p:attrName>ppt_h</p:attrName>
                                        </p:attrNameLst>
                                      </p:cBhvr>
                                      <p:tavLst>
                                        <p:tav tm="0">
                                          <p:val>
                                            <p:fltVal val="0"/>
                                          </p:val>
                                        </p:tav>
                                        <p:tav tm="100000">
                                          <p:val>
                                            <p:strVal val="#ppt_h"/>
                                          </p:val>
                                        </p:tav>
                                      </p:tavLst>
                                    </p:anim>
                                  </p:childTnLst>
                                </p:cTn>
                              </p:par>
                              <p:par>
                                <p:cTn id="104" presetID="23" presetClass="entr" presetSubtype="16" fill="hold" grpId="0" nodeType="withEffect">
                                  <p:stCondLst>
                                    <p:cond delay="0"/>
                                  </p:stCondLst>
                                  <p:childTnLst>
                                    <p:set>
                                      <p:cBhvr>
                                        <p:cTn id="105" dur="1" fill="hold">
                                          <p:stCondLst>
                                            <p:cond delay="0"/>
                                          </p:stCondLst>
                                        </p:cTn>
                                        <p:tgtEl>
                                          <p:spTgt spid="4841496"/>
                                        </p:tgtEl>
                                        <p:attrNameLst>
                                          <p:attrName>style.visibility</p:attrName>
                                        </p:attrNameLst>
                                      </p:cBhvr>
                                      <p:to>
                                        <p:strVal val="visible"/>
                                      </p:to>
                                    </p:set>
                                    <p:anim calcmode="lin" valueType="num">
                                      <p:cBhvr>
                                        <p:cTn id="106" dur="500" fill="hold"/>
                                        <p:tgtEl>
                                          <p:spTgt spid="4841496"/>
                                        </p:tgtEl>
                                        <p:attrNameLst>
                                          <p:attrName>ppt_w</p:attrName>
                                        </p:attrNameLst>
                                      </p:cBhvr>
                                      <p:tavLst>
                                        <p:tav tm="0">
                                          <p:val>
                                            <p:fltVal val="0"/>
                                          </p:val>
                                        </p:tav>
                                        <p:tav tm="100000">
                                          <p:val>
                                            <p:strVal val="#ppt_w"/>
                                          </p:val>
                                        </p:tav>
                                      </p:tavLst>
                                    </p:anim>
                                    <p:anim calcmode="lin" valueType="num">
                                      <p:cBhvr>
                                        <p:cTn id="107" dur="500" fill="hold"/>
                                        <p:tgtEl>
                                          <p:spTgt spid="4841496"/>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4841498"/>
                                        </p:tgtEl>
                                        <p:attrNameLst>
                                          <p:attrName>style.visibility</p:attrName>
                                        </p:attrNameLst>
                                      </p:cBhvr>
                                      <p:to>
                                        <p:strVal val="visible"/>
                                      </p:to>
                                    </p:set>
                                    <p:anim calcmode="lin" valueType="num">
                                      <p:cBhvr>
                                        <p:cTn id="110" dur="500" fill="hold"/>
                                        <p:tgtEl>
                                          <p:spTgt spid="4841498"/>
                                        </p:tgtEl>
                                        <p:attrNameLst>
                                          <p:attrName>ppt_w</p:attrName>
                                        </p:attrNameLst>
                                      </p:cBhvr>
                                      <p:tavLst>
                                        <p:tav tm="0">
                                          <p:val>
                                            <p:fltVal val="0"/>
                                          </p:val>
                                        </p:tav>
                                        <p:tav tm="100000">
                                          <p:val>
                                            <p:strVal val="#ppt_w"/>
                                          </p:val>
                                        </p:tav>
                                      </p:tavLst>
                                    </p:anim>
                                    <p:anim calcmode="lin" valueType="num">
                                      <p:cBhvr>
                                        <p:cTn id="111" dur="500" fill="hold"/>
                                        <p:tgtEl>
                                          <p:spTgt spid="4841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1474" grpId="0" animBg="1"/>
      <p:bldP spid="4841475" grpId="0" animBg="1"/>
      <p:bldP spid="4841476" grpId="0" animBg="1"/>
      <p:bldP spid="4841476" grpId="1" animBg="1"/>
      <p:bldP spid="4841477" grpId="0" animBg="1"/>
      <p:bldP spid="4841478" grpId="0" animBg="1"/>
      <p:bldP spid="4841479" grpId="0" animBg="1"/>
      <p:bldP spid="4841480" grpId="0" animBg="1"/>
      <p:bldP spid="4841483" grpId="0" animBg="1"/>
      <p:bldP spid="4841484" grpId="0" animBg="1"/>
      <p:bldP spid="4841485" grpId="0" animBg="1"/>
      <p:bldP spid="4841486" grpId="0" animBg="1"/>
      <p:bldP spid="4841487" grpId="0" animBg="1"/>
      <p:bldP spid="4841488" grpId="0" animBg="1"/>
      <p:bldP spid="4841489" grpId="0" animBg="1"/>
      <p:bldP spid="4841490" grpId="0" animBg="1"/>
      <p:bldP spid="4841491" grpId="0" animBg="1"/>
      <p:bldP spid="4841492" grpId="0" animBg="1"/>
      <p:bldP spid="4841493" grpId="0" animBg="1"/>
      <p:bldP spid="4841494" grpId="0" animBg="1"/>
      <p:bldP spid="4841495" grpId="0" animBg="1"/>
      <p:bldP spid="4841496" grpId="0" animBg="1"/>
      <p:bldP spid="4841497" grpId="0" animBg="1"/>
      <p:bldP spid="484149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2498" name="Text Box 2"/>
          <p:cNvSpPr txBox="1">
            <a:spLocks noChangeArrowheads="1"/>
          </p:cNvSpPr>
          <p:nvPr/>
        </p:nvSpPr>
        <p:spPr bwMode="auto">
          <a:xfrm>
            <a:off x="228600" y="923925"/>
            <a:ext cx="8610600" cy="968375"/>
          </a:xfrm>
          <a:prstGeom prst="rect">
            <a:avLst/>
          </a:prstGeom>
          <a:noFill/>
          <a:ln>
            <a:noFill/>
          </a:ln>
          <a:effectLst/>
          <a:extLst/>
        </p:spPr>
        <p:txBody>
          <a:bodyPr>
            <a:spAutoFit/>
          </a:bodyPr>
          <a:lstStyle/>
          <a:p>
            <a:pPr>
              <a:lnSpc>
                <a:spcPct val="80000"/>
              </a:lnSpc>
              <a:spcBef>
                <a:spcPct val="50000"/>
              </a:spcBef>
              <a:defRPr/>
            </a:pPr>
            <a:r>
              <a:rPr lang="es-ES" sz="2400" b="1">
                <a:solidFill>
                  <a:srgbClr val="91AFBF"/>
                </a:solidFill>
                <a:effectLst>
                  <a:outerShdw blurRad="38100" dist="38100" dir="2700000" algn="tl">
                    <a:srgbClr val="000000"/>
                  </a:outerShdw>
                </a:effectLst>
                <a:cs typeface="Tahoma" pitchFamily="34" charset="0"/>
              </a:rPr>
              <a:t>Colección hemática localizada en el parénquima cerebral, con o sin comunicación con los espacios subaracnoideos o ventriculares.</a:t>
            </a:r>
          </a:p>
        </p:txBody>
      </p:sp>
      <p:sp>
        <p:nvSpPr>
          <p:cNvPr id="4842499" name="Rectangle 3"/>
          <p:cNvSpPr>
            <a:spLocks noChangeArrowheads="1"/>
          </p:cNvSpPr>
          <p:nvPr/>
        </p:nvSpPr>
        <p:spPr bwMode="auto">
          <a:xfrm>
            <a:off x="304800" y="2590800"/>
            <a:ext cx="4267200" cy="914400"/>
          </a:xfrm>
          <a:prstGeom prst="rect">
            <a:avLst/>
          </a:prstGeom>
          <a:noFill/>
          <a:ln w="38100">
            <a:solidFill>
              <a:schemeClr val="bg1"/>
            </a:solidFill>
            <a:miter lim="800000"/>
            <a:headEnd/>
            <a:tailEnd/>
          </a:ln>
          <a:effectLst/>
          <a:extLst/>
        </p:spPr>
        <p:txBody>
          <a:bodyPr/>
          <a:lstStyle/>
          <a:p>
            <a:pPr marL="342900" indent="-342900">
              <a:lnSpc>
                <a:spcPct val="80000"/>
              </a:lnSpc>
              <a:spcBef>
                <a:spcPct val="20000"/>
              </a:spcBef>
              <a:buClr>
                <a:srgbClr val="ECEAAC"/>
              </a:buClr>
              <a:buSzPct val="60000"/>
              <a:buFont typeface="Wingdings" pitchFamily="2" charset="2"/>
              <a:buChar char="n"/>
              <a:defRPr/>
            </a:pPr>
            <a:endParaRPr lang="es-ES" sz="2400" b="1">
              <a:solidFill>
                <a:srgbClr val="91AFBF"/>
              </a:solidFill>
              <a:effectLst>
                <a:outerShdw blurRad="38100" dist="38100" dir="2700000" algn="tl">
                  <a:srgbClr val="000000"/>
                </a:outerShdw>
              </a:effectLst>
              <a:latin typeface="Tahoma" pitchFamily="34" charset="0"/>
            </a:endParaRP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HTA (más frecuente)</a:t>
            </a:r>
          </a:p>
        </p:txBody>
      </p:sp>
      <p:sp>
        <p:nvSpPr>
          <p:cNvPr id="4842500" name="Text Box 4"/>
          <p:cNvSpPr txBox="1">
            <a:spLocks noChangeArrowheads="1"/>
          </p:cNvSpPr>
          <p:nvPr/>
        </p:nvSpPr>
        <p:spPr bwMode="auto">
          <a:xfrm>
            <a:off x="990600" y="2224088"/>
            <a:ext cx="2895600" cy="595312"/>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rPr>
              <a:t>Profunda</a:t>
            </a:r>
          </a:p>
        </p:txBody>
      </p:sp>
      <p:sp>
        <p:nvSpPr>
          <p:cNvPr id="4842501" name="Rectangle 5"/>
          <p:cNvSpPr>
            <a:spLocks noChangeArrowheads="1"/>
          </p:cNvSpPr>
          <p:nvPr/>
        </p:nvSpPr>
        <p:spPr bwMode="auto">
          <a:xfrm>
            <a:off x="304800" y="381000"/>
            <a:ext cx="8839200" cy="446088"/>
          </a:xfrm>
          <a:prstGeom prst="rect">
            <a:avLst/>
          </a:prstGeom>
          <a:noFill/>
          <a:ln>
            <a:noFill/>
          </a:ln>
          <a:effectLst/>
          <a:extLst/>
        </p:spPr>
        <p:txBody>
          <a:bodyPr anchor="b"/>
          <a:lstStyle/>
          <a:p>
            <a:pPr>
              <a:defRPr/>
            </a:pPr>
            <a:r>
              <a:rPr lang="es-ES" sz="2800" b="1">
                <a:solidFill>
                  <a:srgbClr val="ECEAAC"/>
                </a:solidFill>
                <a:effectLst>
                  <a:outerShdw blurRad="38100" dist="38100" dir="2700000" algn="tl">
                    <a:srgbClr val="000000"/>
                  </a:outerShdw>
                </a:effectLst>
                <a:latin typeface="Tahoma" pitchFamily="34" charset="0"/>
              </a:rPr>
              <a:t>Hemorragia intraparenquimatosa</a:t>
            </a:r>
            <a:endParaRPr lang="es-ES" sz="2800" b="1" baseline="30000">
              <a:solidFill>
                <a:srgbClr val="ECEAAC"/>
              </a:solidFill>
              <a:effectLst>
                <a:outerShdw blurRad="38100" dist="38100" dir="2700000" algn="tl">
                  <a:srgbClr val="000000"/>
                </a:outerShdw>
              </a:effectLst>
              <a:latin typeface="Tahoma" pitchFamily="34" charset="0"/>
            </a:endParaRPr>
          </a:p>
        </p:txBody>
      </p:sp>
      <p:sp>
        <p:nvSpPr>
          <p:cNvPr id="4842502" name="Rectangle 6"/>
          <p:cNvSpPr>
            <a:spLocks noChangeArrowheads="1"/>
          </p:cNvSpPr>
          <p:nvPr/>
        </p:nvSpPr>
        <p:spPr bwMode="auto">
          <a:xfrm>
            <a:off x="4724400" y="2590800"/>
            <a:ext cx="4114800" cy="3733800"/>
          </a:xfrm>
          <a:prstGeom prst="rect">
            <a:avLst/>
          </a:prstGeom>
          <a:noFill/>
          <a:ln w="38100">
            <a:solidFill>
              <a:schemeClr val="bg1"/>
            </a:solidFill>
            <a:miter lim="800000"/>
            <a:headEnd/>
            <a:tailEnd/>
          </a:ln>
          <a:effectLst/>
          <a:extLst/>
        </p:spPr>
        <p:txBody>
          <a:bodyPr/>
          <a:lstStyle/>
          <a:p>
            <a:pPr marL="342900" indent="-342900">
              <a:lnSpc>
                <a:spcPct val="80000"/>
              </a:lnSpc>
              <a:spcBef>
                <a:spcPct val="20000"/>
              </a:spcBef>
              <a:buClr>
                <a:srgbClr val="ECEAAC"/>
              </a:buClr>
              <a:buSzPct val="60000"/>
              <a:buFont typeface="Wingdings" pitchFamily="2" charset="2"/>
              <a:buChar char="n"/>
              <a:defRPr/>
            </a:pPr>
            <a:endParaRPr lang="es-ES" sz="2400" b="1">
              <a:solidFill>
                <a:srgbClr val="91AFBF"/>
              </a:solidFill>
              <a:effectLst>
                <a:outerShdw blurRad="38100" dist="38100" dir="2700000" algn="tl">
                  <a:srgbClr val="000000"/>
                </a:outerShdw>
              </a:effectLst>
              <a:latin typeface="Tahoma" pitchFamily="34" charset="0"/>
            </a:endParaRP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Angiopatía amiloide</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MAV</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HTA</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Tumor primario / M1</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Diátesis hemorrágica</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Fármacos / tóxicos</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Vasculitis</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Trombosis venosa</a:t>
            </a:r>
          </a:p>
          <a:p>
            <a:pPr marL="342900" indent="-342900">
              <a:lnSpc>
                <a:spcPct val="80000"/>
              </a:lnSpc>
              <a:spcBef>
                <a:spcPct val="20000"/>
              </a:spcBef>
              <a:buClr>
                <a:srgbClr val="ECEAAC"/>
              </a:buClr>
              <a:buSzPct val="60000"/>
              <a:buFont typeface="Wingdings" pitchFamily="2" charset="2"/>
              <a:buChar char="n"/>
              <a:defRPr/>
            </a:pPr>
            <a:r>
              <a:rPr lang="es-ES" sz="2400" b="1">
                <a:solidFill>
                  <a:srgbClr val="91AFBF"/>
                </a:solidFill>
                <a:effectLst>
                  <a:outerShdw blurRad="38100" dist="38100" dir="2700000" algn="tl">
                    <a:srgbClr val="000000"/>
                  </a:outerShdw>
                </a:effectLst>
                <a:latin typeface="Tahoma" pitchFamily="34" charset="0"/>
              </a:rPr>
              <a:t>Postraumática</a:t>
            </a:r>
          </a:p>
        </p:txBody>
      </p:sp>
      <p:sp>
        <p:nvSpPr>
          <p:cNvPr id="4842503" name="Text Box 7"/>
          <p:cNvSpPr txBox="1">
            <a:spLocks noChangeArrowheads="1"/>
          </p:cNvSpPr>
          <p:nvPr/>
        </p:nvSpPr>
        <p:spPr bwMode="auto">
          <a:xfrm>
            <a:off x="5486400" y="2209800"/>
            <a:ext cx="2667000" cy="595313"/>
          </a:xfrm>
          <a:prstGeom prst="rect">
            <a:avLst/>
          </a:prstGeom>
          <a:gradFill rotWithShape="1">
            <a:gsLst>
              <a:gs pos="0">
                <a:schemeClr val="accent2"/>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003366"/>
                </a:solidFill>
                <a:effectLst>
                  <a:outerShdw blurRad="38100" dist="38100" dir="2700000" algn="tl">
                    <a:srgbClr val="000000"/>
                  </a:outerShdw>
                </a:effectLst>
              </a:rPr>
              <a:t>Lobar</a:t>
            </a:r>
          </a:p>
        </p:txBody>
      </p:sp>
      <p:pic>
        <p:nvPicPr>
          <p:cNvPr id="4842504" name="Picture 8" descr="MVC-349F"/>
          <p:cNvPicPr>
            <a:picLocks noChangeAspect="1" noChangeArrowheads="1"/>
          </p:cNvPicPr>
          <p:nvPr/>
        </p:nvPicPr>
        <p:blipFill>
          <a:blip r:embed="rId3"/>
          <a:srcRect l="1900" r="949" b="764"/>
          <a:stretch>
            <a:fillRect/>
          </a:stretch>
        </p:blipFill>
        <p:spPr bwMode="auto">
          <a:xfrm>
            <a:off x="293688" y="3689350"/>
            <a:ext cx="1992312" cy="2635250"/>
          </a:xfrm>
          <a:prstGeom prst="rect">
            <a:avLst/>
          </a:prstGeom>
          <a:noFill/>
          <a:ln w="28575">
            <a:solidFill>
              <a:schemeClr val="bg1"/>
            </a:solidFill>
            <a:miter lim="800000"/>
            <a:headEnd/>
            <a:tailEnd/>
          </a:ln>
        </p:spPr>
      </p:pic>
      <p:pic>
        <p:nvPicPr>
          <p:cNvPr id="4842505" name="Picture 9" descr="MVC-370F"/>
          <p:cNvPicPr>
            <a:picLocks noChangeAspect="1" noChangeArrowheads="1"/>
          </p:cNvPicPr>
          <p:nvPr/>
        </p:nvPicPr>
        <p:blipFill>
          <a:blip r:embed="rId4"/>
          <a:srcRect l="1826" t="752" r="912" b="752"/>
          <a:stretch>
            <a:fillRect/>
          </a:stretch>
        </p:blipFill>
        <p:spPr bwMode="auto">
          <a:xfrm>
            <a:off x="2449513" y="3657600"/>
            <a:ext cx="2112962" cy="2667000"/>
          </a:xfrm>
          <a:prstGeom prst="rect">
            <a:avLst/>
          </a:prstGeom>
          <a:noFill/>
          <a:ln w="2857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42498"/>
                                        </p:tgtEl>
                                        <p:attrNameLst>
                                          <p:attrName>style.visibility</p:attrName>
                                        </p:attrNameLst>
                                      </p:cBhvr>
                                      <p:to>
                                        <p:strVal val="visible"/>
                                      </p:to>
                                    </p:set>
                                    <p:anim calcmode="lin" valueType="num">
                                      <p:cBhvr>
                                        <p:cTn id="7" dur="1000" fill="hold"/>
                                        <p:tgtEl>
                                          <p:spTgt spid="4842498"/>
                                        </p:tgtEl>
                                        <p:attrNameLst>
                                          <p:attrName>ppt_x</p:attrName>
                                        </p:attrNameLst>
                                      </p:cBhvr>
                                      <p:tavLst>
                                        <p:tav tm="0">
                                          <p:val>
                                            <p:strVal val="#ppt_x-.2"/>
                                          </p:val>
                                        </p:tav>
                                        <p:tav tm="100000">
                                          <p:val>
                                            <p:strVal val="#ppt_x"/>
                                          </p:val>
                                        </p:tav>
                                      </p:tavLst>
                                    </p:anim>
                                    <p:anim calcmode="lin" valueType="num">
                                      <p:cBhvr>
                                        <p:cTn id="8" dur="1000" fill="hold"/>
                                        <p:tgtEl>
                                          <p:spTgt spid="4842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42498"/>
                                        </p:tgtEl>
                                      </p:cBhvr>
                                    </p:animEffect>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4842500"/>
                                        </p:tgtEl>
                                        <p:attrNameLst>
                                          <p:attrName>style.visibility</p:attrName>
                                        </p:attrNameLst>
                                      </p:cBhvr>
                                      <p:to>
                                        <p:strVal val="visible"/>
                                      </p:to>
                                    </p:set>
                                    <p:anim calcmode="lin" valueType="num">
                                      <p:cBhvr>
                                        <p:cTn id="13" dur="1000" fill="hold"/>
                                        <p:tgtEl>
                                          <p:spTgt spid="4842500"/>
                                        </p:tgtEl>
                                        <p:attrNameLst>
                                          <p:attrName>ppt_w</p:attrName>
                                        </p:attrNameLst>
                                      </p:cBhvr>
                                      <p:tavLst>
                                        <p:tav tm="0">
                                          <p:val>
                                            <p:fltVal val="0"/>
                                          </p:val>
                                        </p:tav>
                                        <p:tav tm="100000">
                                          <p:val>
                                            <p:strVal val="#ppt_w"/>
                                          </p:val>
                                        </p:tav>
                                      </p:tavLst>
                                    </p:anim>
                                    <p:anim calcmode="lin" valueType="num">
                                      <p:cBhvr>
                                        <p:cTn id="14" dur="1000" fill="hold"/>
                                        <p:tgtEl>
                                          <p:spTgt spid="4842500"/>
                                        </p:tgtEl>
                                        <p:attrNameLst>
                                          <p:attrName>ppt_h</p:attrName>
                                        </p:attrNameLst>
                                      </p:cBhvr>
                                      <p:tavLst>
                                        <p:tav tm="0">
                                          <p:val>
                                            <p:fltVal val="0"/>
                                          </p:val>
                                        </p:tav>
                                        <p:tav tm="100000">
                                          <p:val>
                                            <p:strVal val="#ppt_h"/>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4842499"/>
                                        </p:tgtEl>
                                        <p:attrNameLst>
                                          <p:attrName>style.visibility</p:attrName>
                                        </p:attrNameLst>
                                      </p:cBhvr>
                                      <p:to>
                                        <p:strVal val="visible"/>
                                      </p:to>
                                    </p:set>
                                    <p:anim calcmode="lin" valueType="num">
                                      <p:cBhvr>
                                        <p:cTn id="17" dur="1000" fill="hold"/>
                                        <p:tgtEl>
                                          <p:spTgt spid="4842499"/>
                                        </p:tgtEl>
                                        <p:attrNameLst>
                                          <p:attrName>ppt_w</p:attrName>
                                        </p:attrNameLst>
                                      </p:cBhvr>
                                      <p:tavLst>
                                        <p:tav tm="0">
                                          <p:val>
                                            <p:fltVal val="0"/>
                                          </p:val>
                                        </p:tav>
                                        <p:tav tm="100000">
                                          <p:val>
                                            <p:strVal val="#ppt_w"/>
                                          </p:val>
                                        </p:tav>
                                      </p:tavLst>
                                    </p:anim>
                                    <p:anim calcmode="lin" valueType="num">
                                      <p:cBhvr>
                                        <p:cTn id="18" dur="1000" fill="hold"/>
                                        <p:tgtEl>
                                          <p:spTgt spid="4842499"/>
                                        </p:tgtEl>
                                        <p:attrNameLst>
                                          <p:attrName>ppt_h</p:attrName>
                                        </p:attrNameLst>
                                      </p:cBhvr>
                                      <p:tavLst>
                                        <p:tav tm="0">
                                          <p:val>
                                            <p:fltVal val="0"/>
                                          </p:val>
                                        </p:tav>
                                        <p:tav tm="100000">
                                          <p:val>
                                            <p:strVal val="#ppt_h"/>
                                          </p:val>
                                        </p:tav>
                                      </p:tavLst>
                                    </p:anim>
                                    <p:animEffect transition="in" filter="fade">
                                      <p:cBhvr>
                                        <p:cTn id="19" dur="1000"/>
                                        <p:tgtEl>
                                          <p:spTgt spid="4842499"/>
                                        </p:tgtEl>
                                      </p:cBhvr>
                                    </p:animEffect>
                                  </p:childTnLst>
                                </p:cTn>
                              </p:par>
                              <p:par>
                                <p:cTn id="20" presetID="10" presetClass="entr" presetSubtype="0" fill="hold" nodeType="withEffect">
                                  <p:stCondLst>
                                    <p:cond delay="0"/>
                                  </p:stCondLst>
                                  <p:childTnLst>
                                    <p:set>
                                      <p:cBhvr>
                                        <p:cTn id="21" dur="1" fill="hold">
                                          <p:stCondLst>
                                            <p:cond delay="0"/>
                                          </p:stCondLst>
                                        </p:cTn>
                                        <p:tgtEl>
                                          <p:spTgt spid="4842504"/>
                                        </p:tgtEl>
                                        <p:attrNameLst>
                                          <p:attrName>style.visibility</p:attrName>
                                        </p:attrNameLst>
                                      </p:cBhvr>
                                      <p:to>
                                        <p:strVal val="visible"/>
                                      </p:to>
                                    </p:set>
                                    <p:animEffect transition="in" filter="fade">
                                      <p:cBhvr>
                                        <p:cTn id="22" dur="2000"/>
                                        <p:tgtEl>
                                          <p:spTgt spid="4842504"/>
                                        </p:tgtEl>
                                      </p:cBhvr>
                                    </p:animEffect>
                                  </p:childTnLst>
                                </p:cTn>
                              </p:par>
                            </p:childTnLst>
                          </p:cTn>
                        </p:par>
                        <p:par>
                          <p:cTn id="23" fill="hold" nodeType="afterGroup">
                            <p:stCondLst>
                              <p:cond delay="3000"/>
                            </p:stCondLst>
                            <p:childTnLst>
                              <p:par>
                                <p:cTn id="24" presetID="23" presetClass="entr" presetSubtype="16" fill="hold" grpId="0" nodeType="afterEffect">
                                  <p:stCondLst>
                                    <p:cond delay="1000"/>
                                  </p:stCondLst>
                                  <p:childTnLst>
                                    <p:set>
                                      <p:cBhvr>
                                        <p:cTn id="25" dur="1" fill="hold">
                                          <p:stCondLst>
                                            <p:cond delay="0"/>
                                          </p:stCondLst>
                                        </p:cTn>
                                        <p:tgtEl>
                                          <p:spTgt spid="4842503"/>
                                        </p:tgtEl>
                                        <p:attrNameLst>
                                          <p:attrName>style.visibility</p:attrName>
                                        </p:attrNameLst>
                                      </p:cBhvr>
                                      <p:to>
                                        <p:strVal val="visible"/>
                                      </p:to>
                                    </p:set>
                                    <p:anim calcmode="lin" valueType="num">
                                      <p:cBhvr>
                                        <p:cTn id="26" dur="1000" fill="hold"/>
                                        <p:tgtEl>
                                          <p:spTgt spid="4842503"/>
                                        </p:tgtEl>
                                        <p:attrNameLst>
                                          <p:attrName>ppt_w</p:attrName>
                                        </p:attrNameLst>
                                      </p:cBhvr>
                                      <p:tavLst>
                                        <p:tav tm="0">
                                          <p:val>
                                            <p:fltVal val="0"/>
                                          </p:val>
                                        </p:tav>
                                        <p:tav tm="100000">
                                          <p:val>
                                            <p:strVal val="#ppt_w"/>
                                          </p:val>
                                        </p:tav>
                                      </p:tavLst>
                                    </p:anim>
                                    <p:anim calcmode="lin" valueType="num">
                                      <p:cBhvr>
                                        <p:cTn id="27" dur="1000" fill="hold"/>
                                        <p:tgtEl>
                                          <p:spTgt spid="4842503"/>
                                        </p:tgtEl>
                                        <p:attrNameLst>
                                          <p:attrName>ppt_h</p:attrName>
                                        </p:attrNameLst>
                                      </p:cBhvr>
                                      <p:tavLst>
                                        <p:tav tm="0">
                                          <p:val>
                                            <p:fltVal val="0"/>
                                          </p:val>
                                        </p:tav>
                                        <p:tav tm="100000">
                                          <p:val>
                                            <p:strVal val="#ppt_h"/>
                                          </p:val>
                                        </p:tav>
                                      </p:tavLst>
                                    </p:anim>
                                  </p:childTnLst>
                                </p:cTn>
                              </p:par>
                              <p:par>
                                <p:cTn id="28" presetID="53" presetClass="entr" presetSubtype="0" fill="hold" grpId="0" nodeType="withEffect">
                                  <p:stCondLst>
                                    <p:cond delay="0"/>
                                  </p:stCondLst>
                                  <p:childTnLst>
                                    <p:set>
                                      <p:cBhvr>
                                        <p:cTn id="29" dur="1" fill="hold">
                                          <p:stCondLst>
                                            <p:cond delay="0"/>
                                          </p:stCondLst>
                                        </p:cTn>
                                        <p:tgtEl>
                                          <p:spTgt spid="4842502"/>
                                        </p:tgtEl>
                                        <p:attrNameLst>
                                          <p:attrName>style.visibility</p:attrName>
                                        </p:attrNameLst>
                                      </p:cBhvr>
                                      <p:to>
                                        <p:strVal val="visible"/>
                                      </p:to>
                                    </p:set>
                                    <p:anim calcmode="lin" valueType="num">
                                      <p:cBhvr>
                                        <p:cTn id="30" dur="1000" fill="hold"/>
                                        <p:tgtEl>
                                          <p:spTgt spid="4842502"/>
                                        </p:tgtEl>
                                        <p:attrNameLst>
                                          <p:attrName>ppt_w</p:attrName>
                                        </p:attrNameLst>
                                      </p:cBhvr>
                                      <p:tavLst>
                                        <p:tav tm="0">
                                          <p:val>
                                            <p:fltVal val="0"/>
                                          </p:val>
                                        </p:tav>
                                        <p:tav tm="100000">
                                          <p:val>
                                            <p:strVal val="#ppt_w"/>
                                          </p:val>
                                        </p:tav>
                                      </p:tavLst>
                                    </p:anim>
                                    <p:anim calcmode="lin" valueType="num">
                                      <p:cBhvr>
                                        <p:cTn id="31" dur="1000" fill="hold"/>
                                        <p:tgtEl>
                                          <p:spTgt spid="4842502"/>
                                        </p:tgtEl>
                                        <p:attrNameLst>
                                          <p:attrName>ppt_h</p:attrName>
                                        </p:attrNameLst>
                                      </p:cBhvr>
                                      <p:tavLst>
                                        <p:tav tm="0">
                                          <p:val>
                                            <p:fltVal val="0"/>
                                          </p:val>
                                        </p:tav>
                                        <p:tav tm="100000">
                                          <p:val>
                                            <p:strVal val="#ppt_h"/>
                                          </p:val>
                                        </p:tav>
                                      </p:tavLst>
                                    </p:anim>
                                    <p:animEffect transition="in" filter="fade">
                                      <p:cBhvr>
                                        <p:cTn id="32" dur="1000"/>
                                        <p:tgtEl>
                                          <p:spTgt spid="4842502"/>
                                        </p:tgtEl>
                                      </p:cBhvr>
                                    </p:animEffect>
                                  </p:childTnLst>
                                </p:cTn>
                              </p:par>
                              <p:par>
                                <p:cTn id="33" presetID="10" presetClass="entr" presetSubtype="0" fill="hold" nodeType="withEffect">
                                  <p:stCondLst>
                                    <p:cond delay="0"/>
                                  </p:stCondLst>
                                  <p:childTnLst>
                                    <p:set>
                                      <p:cBhvr>
                                        <p:cTn id="34" dur="1" fill="hold">
                                          <p:stCondLst>
                                            <p:cond delay="0"/>
                                          </p:stCondLst>
                                        </p:cTn>
                                        <p:tgtEl>
                                          <p:spTgt spid="4842505"/>
                                        </p:tgtEl>
                                        <p:attrNameLst>
                                          <p:attrName>style.visibility</p:attrName>
                                        </p:attrNameLst>
                                      </p:cBhvr>
                                      <p:to>
                                        <p:strVal val="visible"/>
                                      </p:to>
                                    </p:set>
                                    <p:animEffect transition="in" filter="fade">
                                      <p:cBhvr>
                                        <p:cTn id="35" dur="2000"/>
                                        <p:tgtEl>
                                          <p:spTgt spid="4842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2498" grpId="0"/>
      <p:bldP spid="4842499" grpId="0" animBg="1"/>
      <p:bldP spid="4842500" grpId="0" animBg="1"/>
      <p:bldP spid="4842502" grpId="0" animBg="1"/>
      <p:bldP spid="484250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4546"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ETIOLOGIA DEL ICTUS</a:t>
            </a:r>
          </a:p>
        </p:txBody>
      </p:sp>
      <p:sp>
        <p:nvSpPr>
          <p:cNvPr id="4844547"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Ictus isquémico</a:t>
            </a:r>
          </a:p>
        </p:txBody>
      </p:sp>
      <p:sp>
        <p:nvSpPr>
          <p:cNvPr id="4844548" name="Text Box 4"/>
          <p:cNvSpPr txBox="1">
            <a:spLocks noChangeArrowheads="1"/>
          </p:cNvSpPr>
          <p:nvPr/>
        </p:nvSpPr>
        <p:spPr bwMode="auto">
          <a:xfrm>
            <a:off x="4343400" y="2819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Intraparenquimatosa</a:t>
            </a:r>
          </a:p>
        </p:txBody>
      </p:sp>
      <p:sp>
        <p:nvSpPr>
          <p:cNvPr id="4844549"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Ictus hemorrágico</a:t>
            </a:r>
          </a:p>
        </p:txBody>
      </p:sp>
      <p:sp>
        <p:nvSpPr>
          <p:cNvPr id="4844550" name="Text Box 6"/>
          <p:cNvSpPr txBox="1">
            <a:spLocks noChangeArrowheads="1"/>
          </p:cNvSpPr>
          <p:nvPr/>
        </p:nvSpPr>
        <p:spPr bwMode="auto">
          <a:xfrm>
            <a:off x="4343400" y="3581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Hem. Subaracnoidea</a:t>
            </a:r>
          </a:p>
        </p:txBody>
      </p:sp>
      <p:sp>
        <p:nvSpPr>
          <p:cNvPr id="5558318"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5558319" name="AutoShape 8"/>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53" name="Text Box 9"/>
          <p:cNvSpPr txBox="1">
            <a:spLocks noChangeArrowheads="1"/>
          </p:cNvSpPr>
          <p:nvPr/>
        </p:nvSpPr>
        <p:spPr bwMode="auto">
          <a:xfrm>
            <a:off x="71628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20%</a:t>
            </a:r>
            <a:endParaRPr lang="es-ES_tradnl" sz="2000" b="1">
              <a:solidFill>
                <a:srgbClr val="336699"/>
              </a:solidFill>
              <a:effectLst>
                <a:outerShdw blurRad="38100" dist="38100" dir="2700000" algn="tl">
                  <a:srgbClr val="000000"/>
                </a:outerShdw>
              </a:effectLst>
            </a:endParaRPr>
          </a:p>
        </p:txBody>
      </p:sp>
      <p:sp>
        <p:nvSpPr>
          <p:cNvPr id="4844554" name="Text Box 10"/>
          <p:cNvSpPr txBox="1">
            <a:spLocks noChangeArrowheads="1"/>
          </p:cNvSpPr>
          <p:nvPr/>
        </p:nvSpPr>
        <p:spPr bwMode="auto">
          <a:xfrm>
            <a:off x="1219200" y="10668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5558322" name="AutoShape 11"/>
          <p:cNvSpPr>
            <a:spLocks noChangeArrowheads="1"/>
          </p:cNvSpPr>
          <p:nvPr/>
        </p:nvSpPr>
        <p:spPr bwMode="auto">
          <a:xfrm rot="10800000" flipH="1">
            <a:off x="8305800" y="3048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56" name="AutoShape 12"/>
          <p:cNvSpPr>
            <a:spLocks noChangeArrowheads="1"/>
          </p:cNvSpPr>
          <p:nvPr/>
        </p:nvSpPr>
        <p:spPr bwMode="auto">
          <a:xfrm rot="10800000" flipH="1">
            <a:off x="8305800" y="3810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57" name="Text Box 13"/>
          <p:cNvSpPr txBox="1">
            <a:spLocks noChangeArrowheads="1"/>
          </p:cNvSpPr>
          <p:nvPr/>
        </p:nvSpPr>
        <p:spPr bwMode="auto">
          <a:xfrm>
            <a:off x="4343400" y="4357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Intraventricular</a:t>
            </a:r>
          </a:p>
        </p:txBody>
      </p:sp>
      <p:sp>
        <p:nvSpPr>
          <p:cNvPr id="5558325" name="AutoShape 14"/>
          <p:cNvSpPr>
            <a:spLocks noChangeArrowheads="1"/>
          </p:cNvSpPr>
          <p:nvPr/>
        </p:nvSpPr>
        <p:spPr bwMode="auto">
          <a:xfrm rot="10800000" flipH="1">
            <a:off x="8305800" y="4572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59" name="AutoShape 15"/>
          <p:cNvSpPr>
            <a:spLocks noChangeArrowheads="1"/>
          </p:cNvSpPr>
          <p:nvPr/>
        </p:nvSpPr>
        <p:spPr bwMode="auto">
          <a:xfrm rot="10800000" flipH="1">
            <a:off x="3773488" y="3581400"/>
            <a:ext cx="341312"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60" name="AutoShape 16"/>
          <p:cNvSpPr>
            <a:spLocks noChangeArrowheads="1"/>
          </p:cNvSpPr>
          <p:nvPr/>
        </p:nvSpPr>
        <p:spPr bwMode="auto">
          <a:xfrm rot="10800000" flipH="1">
            <a:off x="3773488" y="3962400"/>
            <a:ext cx="341312"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61" name="Text Box 17"/>
          <p:cNvSpPr txBox="1">
            <a:spLocks noChangeArrowheads="1"/>
          </p:cNvSpPr>
          <p:nvPr/>
        </p:nvSpPr>
        <p:spPr bwMode="auto">
          <a:xfrm>
            <a:off x="228600" y="3200400"/>
            <a:ext cx="3429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Aneurismática</a:t>
            </a:r>
          </a:p>
        </p:txBody>
      </p:sp>
      <p:sp>
        <p:nvSpPr>
          <p:cNvPr id="4844562" name="Text Box 18"/>
          <p:cNvSpPr txBox="1">
            <a:spLocks noChangeArrowheads="1"/>
          </p:cNvSpPr>
          <p:nvPr/>
        </p:nvSpPr>
        <p:spPr bwMode="auto">
          <a:xfrm>
            <a:off x="228600" y="3962400"/>
            <a:ext cx="3429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rPr>
              <a:t>No aneurismática</a:t>
            </a:r>
          </a:p>
        </p:txBody>
      </p:sp>
      <p:sp>
        <p:nvSpPr>
          <p:cNvPr id="4844563" name="Text Box 19"/>
          <p:cNvSpPr txBox="1">
            <a:spLocks noChangeArrowheads="1"/>
          </p:cNvSpPr>
          <p:nvPr/>
        </p:nvSpPr>
        <p:spPr bwMode="auto">
          <a:xfrm>
            <a:off x="4343400" y="5105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Hematoma subdural</a:t>
            </a:r>
          </a:p>
        </p:txBody>
      </p:sp>
      <p:sp>
        <p:nvSpPr>
          <p:cNvPr id="5558331" name="AutoShape 20"/>
          <p:cNvSpPr>
            <a:spLocks noChangeArrowheads="1"/>
          </p:cNvSpPr>
          <p:nvPr/>
        </p:nvSpPr>
        <p:spPr bwMode="auto">
          <a:xfrm rot="10800000" flipH="1">
            <a:off x="83058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4844565" name="Text Box 21"/>
          <p:cNvSpPr txBox="1">
            <a:spLocks noChangeArrowheads="1"/>
          </p:cNvSpPr>
          <p:nvPr/>
        </p:nvSpPr>
        <p:spPr bwMode="auto">
          <a:xfrm>
            <a:off x="4343400" y="5881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spcBef>
                <a:spcPct val="50000"/>
              </a:spcBef>
              <a:defRPr/>
            </a:pPr>
            <a:r>
              <a:rPr lang="es-ES" sz="2800" b="1">
                <a:solidFill>
                  <a:srgbClr val="ECEAAC"/>
                </a:solidFill>
                <a:effectLst>
                  <a:outerShdw blurRad="38100" dist="38100" dir="2700000" algn="tl">
                    <a:srgbClr val="000000"/>
                  </a:outerShdw>
                </a:effectLst>
              </a:rPr>
              <a:t>Hematoma epidural</a:t>
            </a:r>
          </a:p>
        </p:txBody>
      </p:sp>
      <p:sp>
        <p:nvSpPr>
          <p:cNvPr id="5558333" name="AutoShape 22"/>
          <p:cNvSpPr>
            <a:spLocks noChangeArrowheads="1"/>
          </p:cNvSpPr>
          <p:nvPr/>
        </p:nvSpPr>
        <p:spPr bwMode="auto">
          <a:xfrm rot="10800000" flipH="1">
            <a:off x="8305800" y="6040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solidFill>
                <a:srgbClr val="91AFBF"/>
              </a:solidFill>
            </a:endParaRPr>
          </a:p>
        </p:txBody>
      </p:sp>
      <p:sp>
        <p:nvSpPr>
          <p:cNvPr id="5558334" name="Line 23"/>
          <p:cNvSpPr>
            <a:spLocks noChangeShapeType="1"/>
          </p:cNvSpPr>
          <p:nvPr/>
        </p:nvSpPr>
        <p:spPr bwMode="auto">
          <a:xfrm>
            <a:off x="4724400" y="5257800"/>
            <a:ext cx="2895600" cy="304800"/>
          </a:xfrm>
          <a:prstGeom prst="line">
            <a:avLst/>
          </a:prstGeom>
          <a:noFill/>
          <a:ln w="28575">
            <a:solidFill>
              <a:srgbClr val="CC0099"/>
            </a:solidFill>
            <a:round/>
            <a:headEnd/>
            <a:tailEnd/>
          </a:ln>
        </p:spPr>
        <p:txBody>
          <a:bodyPr/>
          <a:lstStyle/>
          <a:p>
            <a:endParaRPr lang="en-US"/>
          </a:p>
        </p:txBody>
      </p:sp>
      <p:sp>
        <p:nvSpPr>
          <p:cNvPr id="5558335" name="Line 24"/>
          <p:cNvSpPr>
            <a:spLocks noChangeShapeType="1"/>
          </p:cNvSpPr>
          <p:nvPr/>
        </p:nvSpPr>
        <p:spPr bwMode="auto">
          <a:xfrm flipH="1">
            <a:off x="5105400" y="5181600"/>
            <a:ext cx="2286000" cy="457200"/>
          </a:xfrm>
          <a:prstGeom prst="line">
            <a:avLst/>
          </a:prstGeom>
          <a:noFill/>
          <a:ln w="28575">
            <a:solidFill>
              <a:srgbClr val="CC0099"/>
            </a:solidFill>
            <a:round/>
            <a:headEnd/>
            <a:tailEnd/>
          </a:ln>
        </p:spPr>
        <p:txBody>
          <a:bodyPr/>
          <a:lstStyle/>
          <a:p>
            <a:endParaRPr lang="en-US"/>
          </a:p>
        </p:txBody>
      </p:sp>
      <p:sp>
        <p:nvSpPr>
          <p:cNvPr id="5558336" name="Line 25"/>
          <p:cNvSpPr>
            <a:spLocks noChangeShapeType="1"/>
          </p:cNvSpPr>
          <p:nvPr/>
        </p:nvSpPr>
        <p:spPr bwMode="auto">
          <a:xfrm>
            <a:off x="4724400" y="6019800"/>
            <a:ext cx="2895600" cy="304800"/>
          </a:xfrm>
          <a:prstGeom prst="line">
            <a:avLst/>
          </a:prstGeom>
          <a:noFill/>
          <a:ln w="28575">
            <a:solidFill>
              <a:srgbClr val="CC0099"/>
            </a:solidFill>
            <a:round/>
            <a:headEnd/>
            <a:tailEnd/>
          </a:ln>
        </p:spPr>
        <p:txBody>
          <a:bodyPr/>
          <a:lstStyle/>
          <a:p>
            <a:endParaRPr lang="en-US"/>
          </a:p>
        </p:txBody>
      </p:sp>
      <p:sp>
        <p:nvSpPr>
          <p:cNvPr id="5558337" name="Line 26"/>
          <p:cNvSpPr>
            <a:spLocks noChangeShapeType="1"/>
          </p:cNvSpPr>
          <p:nvPr/>
        </p:nvSpPr>
        <p:spPr bwMode="auto">
          <a:xfrm flipH="1">
            <a:off x="5105400" y="5943600"/>
            <a:ext cx="2286000" cy="457200"/>
          </a:xfrm>
          <a:prstGeom prst="line">
            <a:avLst/>
          </a:prstGeom>
          <a:noFill/>
          <a:ln w="28575">
            <a:solidFill>
              <a:srgbClr val="CC0099"/>
            </a:solidFill>
            <a:round/>
            <a:headEnd/>
            <a:tailEnd/>
          </a:ln>
        </p:spPr>
        <p:txBody>
          <a:bodyPr/>
          <a:lstStyle/>
          <a:p>
            <a:endParaRPr lang="en-US"/>
          </a:p>
        </p:txBody>
      </p:sp>
      <p:graphicFrame>
        <p:nvGraphicFramePr>
          <p:cNvPr id="4844571" name="Object 40"/>
          <p:cNvGraphicFramePr>
            <a:graphicFrameLocks noGrp="1" noChangeAspect="1"/>
          </p:cNvGraphicFramePr>
          <p:nvPr>
            <p:ph idx="4294967295"/>
          </p:nvPr>
        </p:nvGraphicFramePr>
        <p:xfrm>
          <a:off x="1905000" y="4935538"/>
          <a:ext cx="1981200" cy="1922462"/>
        </p:xfrm>
        <a:graphic>
          <a:graphicData uri="http://schemas.openxmlformats.org/presentationml/2006/ole">
            <p:oleObj spid="_x0000_s5558312" name="Fotografía de Photo Editor" r:id="rId3" imgW="3809524" imgH="3696216" progId="MSPhotoEd.3">
              <p:embed/>
            </p:oleObj>
          </a:graphicData>
        </a:graphic>
      </p:graphicFrame>
      <p:sp>
        <p:nvSpPr>
          <p:cNvPr id="4844572" name="Text Box 28"/>
          <p:cNvSpPr txBox="1">
            <a:spLocks noChangeArrowheads="1"/>
          </p:cNvSpPr>
          <p:nvPr/>
        </p:nvSpPr>
        <p:spPr bwMode="auto">
          <a:xfrm>
            <a:off x="1219200" y="6324600"/>
            <a:ext cx="990600" cy="396875"/>
          </a:xfrm>
          <a:prstGeom prst="rect">
            <a:avLst/>
          </a:prstGeom>
          <a:noFill/>
          <a:ln>
            <a:noFill/>
          </a:ln>
          <a:effectLst/>
          <a:extLst/>
        </p:spPr>
        <p:txBody>
          <a:bodyPr>
            <a:spAutoFit/>
          </a:bodyPr>
          <a:lstStyle/>
          <a:p>
            <a:pPr>
              <a:spcBef>
                <a:spcPct val="20000"/>
              </a:spcBef>
              <a:buClr>
                <a:srgbClr val="ECEAAC"/>
              </a:buClr>
              <a:buSzPct val="60000"/>
              <a:buFont typeface="Wingdings" pitchFamily="2" charset="2"/>
              <a:buNone/>
              <a:defRPr/>
            </a:pPr>
            <a:r>
              <a:rPr lang="en-US" sz="2000" b="1">
                <a:solidFill>
                  <a:srgbClr val="336699"/>
                </a:solidFill>
                <a:effectLst>
                  <a:outerShdw blurRad="38100" dist="38100" dir="2700000" algn="tl">
                    <a:srgbClr val="000000"/>
                  </a:outerShdw>
                </a:effectLst>
                <a:latin typeface="Tahoma" pitchFamily="34" charset="0"/>
                <a:cs typeface="Tahoma" pitchFamily="34" charset="0"/>
              </a:rPr>
              <a:t>80%</a:t>
            </a:r>
            <a:endParaRPr lang="es-ES_tradnl" sz="2000" b="1">
              <a:solidFill>
                <a:srgbClr val="336699"/>
              </a:solidFill>
              <a:effectLst>
                <a:outerShdw blurRad="38100" dist="38100" dir="2700000" algn="tl">
                  <a:srgbClr val="000000"/>
                </a:outerShdw>
              </a:effectLst>
            </a:endParaRPr>
          </a:p>
        </p:txBody>
      </p:sp>
      <p:sp>
        <p:nvSpPr>
          <p:cNvPr id="4844573" name="Text Box 29"/>
          <p:cNvSpPr txBox="1">
            <a:spLocks noChangeArrowheads="1"/>
          </p:cNvSpPr>
          <p:nvPr/>
        </p:nvSpPr>
        <p:spPr bwMode="auto">
          <a:xfrm>
            <a:off x="304800" y="5013325"/>
            <a:ext cx="1676400" cy="1158875"/>
          </a:xfrm>
          <a:prstGeom prst="rect">
            <a:avLst/>
          </a:prstGeom>
          <a:noFill/>
          <a:ln>
            <a:noFill/>
          </a:ln>
          <a:effectLst/>
          <a:extLst/>
        </p:spPr>
        <p:txBody>
          <a:bodyPr>
            <a:spAutoFit/>
          </a:bodyPr>
          <a:lstStyle/>
          <a:p>
            <a:pPr algn="ctr">
              <a:spcBef>
                <a:spcPct val="50000"/>
              </a:spcBef>
              <a:defRPr/>
            </a:pPr>
            <a:r>
              <a:rPr lang="es-ES" sz="1000" b="1">
                <a:solidFill>
                  <a:srgbClr val="91AFBF"/>
                </a:solidFill>
                <a:effectLst>
                  <a:outerShdw blurRad="38100" dist="38100" dir="2700000" algn="tl">
                    <a:srgbClr val="000000"/>
                  </a:outerShdw>
                </a:effectLst>
                <a:latin typeface="Tahoma" pitchFamily="34" charset="0"/>
                <a:cs typeface="Tahoma" pitchFamily="34" charset="0"/>
              </a:rPr>
              <a:t>Extravasación de sangre al espacio comprendido entre la aracnoides y la piamadre, por donde normalmente circula el LCR.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44550"/>
                                        </p:tgtEl>
                                        <p:attrNameLst>
                                          <p:attrName>style.visibility</p:attrName>
                                        </p:attrNameLst>
                                      </p:cBhvr>
                                      <p:to>
                                        <p:strVal val="visible"/>
                                      </p:to>
                                    </p:set>
                                    <p:anim calcmode="lin" valueType="num">
                                      <p:cBhvr>
                                        <p:cTn id="7" dur="500" fill="hold"/>
                                        <p:tgtEl>
                                          <p:spTgt spid="4844550"/>
                                        </p:tgtEl>
                                        <p:attrNameLst>
                                          <p:attrName>ppt_w</p:attrName>
                                        </p:attrNameLst>
                                      </p:cBhvr>
                                      <p:tavLst>
                                        <p:tav tm="0">
                                          <p:val>
                                            <p:fltVal val="0"/>
                                          </p:val>
                                        </p:tav>
                                        <p:tav tm="100000">
                                          <p:val>
                                            <p:strVal val="#ppt_w"/>
                                          </p:val>
                                        </p:tav>
                                      </p:tavLst>
                                    </p:anim>
                                    <p:anim calcmode="lin" valueType="num">
                                      <p:cBhvr>
                                        <p:cTn id="8" dur="500" fill="hold"/>
                                        <p:tgtEl>
                                          <p:spTgt spid="4844550"/>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844556"/>
                                        </p:tgtEl>
                                        <p:attrNameLst>
                                          <p:attrName>style.visibility</p:attrName>
                                        </p:attrNameLst>
                                      </p:cBhvr>
                                      <p:to>
                                        <p:strVal val="visible"/>
                                      </p:to>
                                    </p:set>
                                    <p:animEffect transition="in" filter="fade">
                                      <p:cBhvr>
                                        <p:cTn id="11" dur="1000"/>
                                        <p:tgtEl>
                                          <p:spTgt spid="4844556"/>
                                        </p:tgtEl>
                                      </p:cBhvr>
                                    </p:animEffect>
                                    <p:anim calcmode="lin" valueType="num">
                                      <p:cBhvr>
                                        <p:cTn id="12" dur="1000" fill="hold"/>
                                        <p:tgtEl>
                                          <p:spTgt spid="4844556"/>
                                        </p:tgtEl>
                                        <p:attrNameLst>
                                          <p:attrName>ppt_x</p:attrName>
                                        </p:attrNameLst>
                                      </p:cBhvr>
                                      <p:tavLst>
                                        <p:tav tm="0">
                                          <p:val>
                                            <p:strVal val="#ppt_x"/>
                                          </p:val>
                                        </p:tav>
                                        <p:tav tm="100000">
                                          <p:val>
                                            <p:strVal val="#ppt_x"/>
                                          </p:val>
                                        </p:tav>
                                      </p:tavLst>
                                    </p:anim>
                                    <p:anim calcmode="lin" valueType="num">
                                      <p:cBhvr>
                                        <p:cTn id="13" dur="1000" fill="hold"/>
                                        <p:tgtEl>
                                          <p:spTgt spid="484455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 presetClass="entr" presetSubtype="10" fill="hold" grpId="1" nodeType="afterEffect">
                                  <p:stCondLst>
                                    <p:cond delay="0"/>
                                  </p:stCondLst>
                                  <p:childTnLst>
                                    <p:set>
                                      <p:cBhvr>
                                        <p:cTn id="16" dur="1" fill="hold">
                                          <p:stCondLst>
                                            <p:cond delay="0"/>
                                          </p:stCondLst>
                                        </p:cTn>
                                        <p:tgtEl>
                                          <p:spTgt spid="4844550"/>
                                        </p:tgtEl>
                                        <p:attrNameLst>
                                          <p:attrName>style.visibility</p:attrName>
                                        </p:attrNameLst>
                                      </p:cBhvr>
                                      <p:to>
                                        <p:strVal val="visible"/>
                                      </p:to>
                                    </p:set>
                                    <p:animEffect transition="in" filter="checkerboard(across)">
                                      <p:cBhvr>
                                        <p:cTn id="17" dur="2000"/>
                                        <p:tgtEl>
                                          <p:spTgt spid="4844550"/>
                                        </p:tgtEl>
                                      </p:cBhvr>
                                    </p:animEffect>
                                  </p:childTnLst>
                                </p:cTn>
                              </p:par>
                            </p:childTnLst>
                          </p:cTn>
                        </p:par>
                        <p:par>
                          <p:cTn id="18" fill="hold" nodeType="afterGroup">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4844559"/>
                                        </p:tgtEl>
                                        <p:attrNameLst>
                                          <p:attrName>style.visibility</p:attrName>
                                        </p:attrNameLst>
                                      </p:cBhvr>
                                      <p:to>
                                        <p:strVal val="visible"/>
                                      </p:to>
                                    </p:set>
                                    <p:animEffect transition="in" filter="fade">
                                      <p:cBhvr>
                                        <p:cTn id="21" dur="1000"/>
                                        <p:tgtEl>
                                          <p:spTgt spid="4844559"/>
                                        </p:tgtEl>
                                      </p:cBhvr>
                                    </p:animEffect>
                                    <p:anim calcmode="lin" valueType="num">
                                      <p:cBhvr>
                                        <p:cTn id="22" dur="1000" fill="hold"/>
                                        <p:tgtEl>
                                          <p:spTgt spid="4844559"/>
                                        </p:tgtEl>
                                        <p:attrNameLst>
                                          <p:attrName>ppt_x</p:attrName>
                                        </p:attrNameLst>
                                      </p:cBhvr>
                                      <p:tavLst>
                                        <p:tav tm="0">
                                          <p:val>
                                            <p:strVal val="#ppt_x"/>
                                          </p:val>
                                        </p:tav>
                                        <p:tav tm="100000">
                                          <p:val>
                                            <p:strVal val="#ppt_x"/>
                                          </p:val>
                                        </p:tav>
                                      </p:tavLst>
                                    </p:anim>
                                    <p:anim calcmode="lin" valueType="num">
                                      <p:cBhvr>
                                        <p:cTn id="23" dur="1000" fill="hold"/>
                                        <p:tgtEl>
                                          <p:spTgt spid="484455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44560"/>
                                        </p:tgtEl>
                                        <p:attrNameLst>
                                          <p:attrName>style.visibility</p:attrName>
                                        </p:attrNameLst>
                                      </p:cBhvr>
                                      <p:to>
                                        <p:strVal val="visible"/>
                                      </p:to>
                                    </p:set>
                                    <p:animEffect transition="in" filter="fade">
                                      <p:cBhvr>
                                        <p:cTn id="26" dur="1000"/>
                                        <p:tgtEl>
                                          <p:spTgt spid="4844560"/>
                                        </p:tgtEl>
                                      </p:cBhvr>
                                    </p:animEffect>
                                    <p:anim calcmode="lin" valueType="num">
                                      <p:cBhvr>
                                        <p:cTn id="27" dur="1000" fill="hold"/>
                                        <p:tgtEl>
                                          <p:spTgt spid="4844560"/>
                                        </p:tgtEl>
                                        <p:attrNameLst>
                                          <p:attrName>ppt_x</p:attrName>
                                        </p:attrNameLst>
                                      </p:cBhvr>
                                      <p:tavLst>
                                        <p:tav tm="0">
                                          <p:val>
                                            <p:strVal val="#ppt_x"/>
                                          </p:val>
                                        </p:tav>
                                        <p:tav tm="100000">
                                          <p:val>
                                            <p:strVal val="#ppt_x"/>
                                          </p:val>
                                        </p:tav>
                                      </p:tavLst>
                                    </p:anim>
                                    <p:anim calcmode="lin" valueType="num">
                                      <p:cBhvr>
                                        <p:cTn id="28" dur="1000" fill="hold"/>
                                        <p:tgtEl>
                                          <p:spTgt spid="4844560"/>
                                        </p:tgtEl>
                                        <p:attrNameLst>
                                          <p:attrName>ppt_y</p:attrName>
                                        </p:attrNameLst>
                                      </p:cBhvr>
                                      <p:tavLst>
                                        <p:tav tm="0">
                                          <p:val>
                                            <p:strVal val="#ppt_y+.1"/>
                                          </p:val>
                                        </p:tav>
                                        <p:tav tm="100000">
                                          <p:val>
                                            <p:strVal val="#ppt_y"/>
                                          </p:val>
                                        </p:tav>
                                      </p:tavLst>
                                    </p:anim>
                                  </p:childTnLst>
                                </p:cTn>
                              </p:par>
                              <p:par>
                                <p:cTn id="29" presetID="5" presetClass="entr" presetSubtype="10" fill="hold" grpId="0" nodeType="withEffect">
                                  <p:stCondLst>
                                    <p:cond delay="0"/>
                                  </p:stCondLst>
                                  <p:childTnLst>
                                    <p:set>
                                      <p:cBhvr>
                                        <p:cTn id="30" dur="1" fill="hold">
                                          <p:stCondLst>
                                            <p:cond delay="0"/>
                                          </p:stCondLst>
                                        </p:cTn>
                                        <p:tgtEl>
                                          <p:spTgt spid="4844561"/>
                                        </p:tgtEl>
                                        <p:attrNameLst>
                                          <p:attrName>style.visibility</p:attrName>
                                        </p:attrNameLst>
                                      </p:cBhvr>
                                      <p:to>
                                        <p:strVal val="visible"/>
                                      </p:to>
                                    </p:set>
                                    <p:animEffect transition="in" filter="checkerboard(across)">
                                      <p:cBhvr>
                                        <p:cTn id="31" dur="2000"/>
                                        <p:tgtEl>
                                          <p:spTgt spid="484456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844562"/>
                                        </p:tgtEl>
                                        <p:attrNameLst>
                                          <p:attrName>style.visibility</p:attrName>
                                        </p:attrNameLst>
                                      </p:cBhvr>
                                      <p:to>
                                        <p:strVal val="visible"/>
                                      </p:to>
                                    </p:set>
                                    <p:animEffect transition="in" filter="checkerboard(across)">
                                      <p:cBhvr>
                                        <p:cTn id="34" dur="2000"/>
                                        <p:tgtEl>
                                          <p:spTgt spid="4844562"/>
                                        </p:tgtEl>
                                      </p:cBhvr>
                                    </p:animEffect>
                                  </p:childTnLst>
                                </p:cTn>
                              </p:par>
                              <p:par>
                                <p:cTn id="35" presetID="10" presetClass="entr" presetSubtype="0" fill="hold" nodeType="withEffect">
                                  <p:stCondLst>
                                    <p:cond delay="1000"/>
                                  </p:stCondLst>
                                  <p:childTnLst>
                                    <p:set>
                                      <p:cBhvr>
                                        <p:cTn id="36" dur="1" fill="hold">
                                          <p:stCondLst>
                                            <p:cond delay="0"/>
                                          </p:stCondLst>
                                        </p:cTn>
                                        <p:tgtEl>
                                          <p:spTgt spid="4844571"/>
                                        </p:tgtEl>
                                        <p:attrNameLst>
                                          <p:attrName>style.visibility</p:attrName>
                                        </p:attrNameLst>
                                      </p:cBhvr>
                                      <p:to>
                                        <p:strVal val="visible"/>
                                      </p:to>
                                    </p:set>
                                    <p:animEffect transition="in" filter="fade">
                                      <p:cBhvr>
                                        <p:cTn id="37" dur="2000"/>
                                        <p:tgtEl>
                                          <p:spTgt spid="4844571"/>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4844573"/>
                                        </p:tgtEl>
                                        <p:attrNameLst>
                                          <p:attrName>style.visibility</p:attrName>
                                        </p:attrNameLst>
                                      </p:cBhvr>
                                      <p:to>
                                        <p:strVal val="visible"/>
                                      </p:to>
                                    </p:set>
                                    <p:anim calcmode="lin" valueType="num">
                                      <p:cBhvr>
                                        <p:cTn id="40" dur="3000" fill="hold"/>
                                        <p:tgtEl>
                                          <p:spTgt spid="4844573"/>
                                        </p:tgtEl>
                                        <p:attrNameLst>
                                          <p:attrName>ppt_w</p:attrName>
                                        </p:attrNameLst>
                                      </p:cBhvr>
                                      <p:tavLst>
                                        <p:tav tm="0">
                                          <p:val>
                                            <p:fltVal val="0"/>
                                          </p:val>
                                        </p:tav>
                                        <p:tav tm="100000">
                                          <p:val>
                                            <p:strVal val="#ppt_w"/>
                                          </p:val>
                                        </p:tav>
                                      </p:tavLst>
                                    </p:anim>
                                    <p:anim calcmode="lin" valueType="num">
                                      <p:cBhvr>
                                        <p:cTn id="41" dur="3000" fill="hold"/>
                                        <p:tgtEl>
                                          <p:spTgt spid="4844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4550" grpId="0" animBg="1"/>
      <p:bldP spid="4844550" grpId="1" animBg="1"/>
      <p:bldP spid="4844556" grpId="0" animBg="1"/>
      <p:bldP spid="4844559" grpId="0" animBg="1"/>
      <p:bldP spid="4844560" grpId="0" animBg="1"/>
      <p:bldP spid="4844561" grpId="0" animBg="1"/>
      <p:bldP spid="4844562" grpId="0" animBg="1"/>
      <p:bldP spid="484457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4594" name="Text Box 2"/>
          <p:cNvSpPr txBox="1">
            <a:spLocks noChangeArrowheads="1"/>
          </p:cNvSpPr>
          <p:nvPr/>
        </p:nvSpPr>
        <p:spPr bwMode="auto">
          <a:xfrm>
            <a:off x="2514600" y="381000"/>
            <a:ext cx="42672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ETIOLOGIA DEL ICTUS</a:t>
            </a:r>
          </a:p>
        </p:txBody>
      </p:sp>
      <p:sp>
        <p:nvSpPr>
          <p:cNvPr id="5614595" name="Text Box 3"/>
          <p:cNvSpPr txBox="1">
            <a:spLocks noChangeArrowheads="1"/>
          </p:cNvSpPr>
          <p:nvPr/>
        </p:nvSpPr>
        <p:spPr bwMode="auto">
          <a:xfrm>
            <a:off x="7620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Ictus isquémico</a:t>
            </a:r>
          </a:p>
        </p:txBody>
      </p:sp>
      <p:sp>
        <p:nvSpPr>
          <p:cNvPr id="5614596" name="Text Box 4"/>
          <p:cNvSpPr txBox="1">
            <a:spLocks noChangeArrowheads="1"/>
          </p:cNvSpPr>
          <p:nvPr/>
        </p:nvSpPr>
        <p:spPr bwMode="auto">
          <a:xfrm>
            <a:off x="4343400" y="2819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Intraparenquimatosa</a:t>
            </a:r>
          </a:p>
        </p:txBody>
      </p:sp>
      <p:sp>
        <p:nvSpPr>
          <p:cNvPr id="5614597" name="Text Box 5"/>
          <p:cNvSpPr txBox="1">
            <a:spLocks noChangeArrowheads="1"/>
          </p:cNvSpPr>
          <p:nvPr/>
        </p:nvSpPr>
        <p:spPr bwMode="auto">
          <a:xfrm>
            <a:off x="5029200" y="1600200"/>
            <a:ext cx="3352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latin typeface="Arial" pitchFamily="34" charset="0"/>
              </a:rPr>
              <a:t>Ictus hemorrágico</a:t>
            </a:r>
          </a:p>
        </p:txBody>
      </p:sp>
      <p:sp>
        <p:nvSpPr>
          <p:cNvPr id="5614598" name="Text Box 6"/>
          <p:cNvSpPr txBox="1">
            <a:spLocks noChangeArrowheads="1"/>
          </p:cNvSpPr>
          <p:nvPr/>
        </p:nvSpPr>
        <p:spPr bwMode="auto">
          <a:xfrm>
            <a:off x="4343400" y="3581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Hem. Subaracnoidea</a:t>
            </a:r>
          </a:p>
        </p:txBody>
      </p:sp>
      <p:sp>
        <p:nvSpPr>
          <p:cNvPr id="5614599" name="AutoShape 7"/>
          <p:cNvSpPr>
            <a:spLocks noChangeArrowheads="1"/>
          </p:cNvSpPr>
          <p:nvPr/>
        </p:nvSpPr>
        <p:spPr bwMode="auto">
          <a:xfrm rot="5400000" flipH="1">
            <a:off x="6202362" y="1209676"/>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0" name="AutoShape 8"/>
          <p:cNvSpPr>
            <a:spLocks noChangeArrowheads="1"/>
          </p:cNvSpPr>
          <p:nvPr/>
        </p:nvSpPr>
        <p:spPr bwMode="auto">
          <a:xfrm rot="5400000" flipH="1">
            <a:off x="2828925" y="1209675"/>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1" name="Text Box 9"/>
          <p:cNvSpPr txBox="1">
            <a:spLocks noChangeArrowheads="1"/>
          </p:cNvSpPr>
          <p:nvPr/>
        </p:nvSpPr>
        <p:spPr bwMode="auto">
          <a:xfrm>
            <a:off x="7162800" y="1066800"/>
            <a:ext cx="990600"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20000"/>
              </a:spcBef>
              <a:buClr>
                <a:schemeClr val="folHlink"/>
              </a:buClr>
              <a:buSzPct val="60000"/>
              <a:buFont typeface="Wingdings" pitchFamily="2" charset="2"/>
              <a:buNone/>
              <a:defRPr/>
            </a:pPr>
            <a:r>
              <a:rPr lang="en-US" sz="2000" b="1">
                <a:solidFill>
                  <a:schemeClr val="bg1"/>
                </a:solidFill>
                <a:effectLst>
                  <a:outerShdw blurRad="38100" dist="38100" dir="2700000" algn="tl">
                    <a:srgbClr val="000000"/>
                  </a:outerShdw>
                </a:effectLst>
                <a:latin typeface="Tahoma" pitchFamily="34" charset="0"/>
                <a:cs typeface="Tahoma" pitchFamily="34" charset="0"/>
              </a:rPr>
              <a:t>20%</a:t>
            </a:r>
            <a:endParaRPr lang="es-ES_tradnl" sz="2000" b="1">
              <a:solidFill>
                <a:schemeClr val="bg1"/>
              </a:solidFill>
              <a:effectLst>
                <a:outerShdw blurRad="38100" dist="38100" dir="2700000" algn="tl">
                  <a:srgbClr val="000000"/>
                </a:outerShdw>
              </a:effectLst>
              <a:latin typeface="Arial" pitchFamily="34" charset="0"/>
            </a:endParaRPr>
          </a:p>
        </p:txBody>
      </p:sp>
      <p:sp>
        <p:nvSpPr>
          <p:cNvPr id="5614602" name="Text Box 10"/>
          <p:cNvSpPr txBox="1">
            <a:spLocks noChangeArrowheads="1"/>
          </p:cNvSpPr>
          <p:nvPr/>
        </p:nvSpPr>
        <p:spPr bwMode="auto">
          <a:xfrm>
            <a:off x="1219200" y="1066800"/>
            <a:ext cx="990600"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20000"/>
              </a:spcBef>
              <a:buClr>
                <a:schemeClr val="folHlink"/>
              </a:buClr>
              <a:buSzPct val="60000"/>
              <a:buFont typeface="Wingdings" pitchFamily="2" charset="2"/>
              <a:buNone/>
              <a:defRPr/>
            </a:pPr>
            <a:r>
              <a:rPr lang="en-US" sz="2000" b="1">
                <a:solidFill>
                  <a:schemeClr val="bg1"/>
                </a:solidFill>
                <a:effectLst>
                  <a:outerShdw blurRad="38100" dist="38100" dir="2700000" algn="tl">
                    <a:srgbClr val="000000"/>
                  </a:outerShdw>
                </a:effectLst>
                <a:latin typeface="Tahoma" pitchFamily="34" charset="0"/>
                <a:cs typeface="Tahoma" pitchFamily="34" charset="0"/>
              </a:rPr>
              <a:t>80%</a:t>
            </a:r>
            <a:endParaRPr lang="es-ES_tradnl" sz="2000" b="1">
              <a:solidFill>
                <a:schemeClr val="bg1"/>
              </a:solidFill>
              <a:effectLst>
                <a:outerShdw blurRad="38100" dist="38100" dir="2700000" algn="tl">
                  <a:srgbClr val="000000"/>
                </a:outerShdw>
              </a:effectLst>
              <a:latin typeface="Arial" pitchFamily="34" charset="0"/>
            </a:endParaRPr>
          </a:p>
        </p:txBody>
      </p:sp>
      <p:sp>
        <p:nvSpPr>
          <p:cNvPr id="5614603" name="AutoShape 11"/>
          <p:cNvSpPr>
            <a:spLocks noChangeArrowheads="1"/>
          </p:cNvSpPr>
          <p:nvPr/>
        </p:nvSpPr>
        <p:spPr bwMode="auto">
          <a:xfrm rot="10800000" flipH="1">
            <a:off x="8305800" y="3048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4" name="AutoShape 12"/>
          <p:cNvSpPr>
            <a:spLocks noChangeArrowheads="1"/>
          </p:cNvSpPr>
          <p:nvPr/>
        </p:nvSpPr>
        <p:spPr bwMode="auto">
          <a:xfrm rot="10800000" flipH="1">
            <a:off x="8305800" y="3810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5" name="AutoShape 13"/>
          <p:cNvSpPr>
            <a:spLocks noChangeArrowheads="1"/>
          </p:cNvSpPr>
          <p:nvPr/>
        </p:nvSpPr>
        <p:spPr bwMode="auto">
          <a:xfrm rot="10800000" flipH="1">
            <a:off x="3773488" y="4364038"/>
            <a:ext cx="341312"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6" name="AutoShape 14"/>
          <p:cNvSpPr>
            <a:spLocks noChangeArrowheads="1"/>
          </p:cNvSpPr>
          <p:nvPr/>
        </p:nvSpPr>
        <p:spPr bwMode="auto">
          <a:xfrm rot="10800000" flipH="1">
            <a:off x="3773488" y="4745038"/>
            <a:ext cx="341312"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07" name="Text Box 15"/>
          <p:cNvSpPr txBox="1">
            <a:spLocks noChangeArrowheads="1"/>
          </p:cNvSpPr>
          <p:nvPr/>
        </p:nvSpPr>
        <p:spPr bwMode="auto">
          <a:xfrm>
            <a:off x="1371600" y="4038600"/>
            <a:ext cx="2209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latin typeface="Arial" pitchFamily="34" charset="0"/>
              </a:rPr>
              <a:t>Primaria</a:t>
            </a:r>
          </a:p>
        </p:txBody>
      </p:sp>
      <p:sp>
        <p:nvSpPr>
          <p:cNvPr id="5614608" name="Text Box 16"/>
          <p:cNvSpPr txBox="1">
            <a:spLocks noChangeArrowheads="1"/>
          </p:cNvSpPr>
          <p:nvPr/>
        </p:nvSpPr>
        <p:spPr bwMode="auto">
          <a:xfrm>
            <a:off x="1371600" y="4800600"/>
            <a:ext cx="2209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latin typeface="Arial" pitchFamily="34" charset="0"/>
              </a:rPr>
              <a:t>Secundaria</a:t>
            </a:r>
          </a:p>
        </p:txBody>
      </p:sp>
      <p:sp>
        <p:nvSpPr>
          <p:cNvPr id="5614609" name="Text Box 17"/>
          <p:cNvSpPr txBox="1">
            <a:spLocks noChangeArrowheads="1"/>
          </p:cNvSpPr>
          <p:nvPr/>
        </p:nvSpPr>
        <p:spPr bwMode="auto">
          <a:xfrm>
            <a:off x="4343400" y="4357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rgbClr val="CC0099"/>
                </a:solidFill>
                <a:effectLst>
                  <a:outerShdw blurRad="38100" dist="38100" dir="2700000" algn="tl">
                    <a:srgbClr val="000000"/>
                  </a:outerShdw>
                </a:effectLst>
                <a:latin typeface="Arial" pitchFamily="34" charset="0"/>
              </a:rPr>
              <a:t>Intraventricular</a:t>
            </a:r>
          </a:p>
        </p:txBody>
      </p:sp>
      <p:sp>
        <p:nvSpPr>
          <p:cNvPr id="5614610" name="AutoShape 18"/>
          <p:cNvSpPr>
            <a:spLocks noChangeArrowheads="1"/>
          </p:cNvSpPr>
          <p:nvPr/>
        </p:nvSpPr>
        <p:spPr bwMode="auto">
          <a:xfrm rot="10800000" flipH="1">
            <a:off x="8305800" y="4516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11" name="Text Box 19"/>
          <p:cNvSpPr txBox="1">
            <a:spLocks noChangeArrowheads="1"/>
          </p:cNvSpPr>
          <p:nvPr/>
        </p:nvSpPr>
        <p:spPr bwMode="auto">
          <a:xfrm>
            <a:off x="4343400" y="5105400"/>
            <a:ext cx="38100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Hematoma subdural</a:t>
            </a:r>
          </a:p>
        </p:txBody>
      </p:sp>
      <p:sp>
        <p:nvSpPr>
          <p:cNvPr id="5614612" name="AutoShape 20"/>
          <p:cNvSpPr>
            <a:spLocks noChangeArrowheads="1"/>
          </p:cNvSpPr>
          <p:nvPr/>
        </p:nvSpPr>
        <p:spPr bwMode="auto">
          <a:xfrm rot="10800000" flipH="1">
            <a:off x="8305800" y="5334000"/>
            <a:ext cx="341313" cy="207963"/>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13" name="Text Box 21"/>
          <p:cNvSpPr txBox="1">
            <a:spLocks noChangeArrowheads="1"/>
          </p:cNvSpPr>
          <p:nvPr/>
        </p:nvSpPr>
        <p:spPr bwMode="auto">
          <a:xfrm>
            <a:off x="4343400" y="5881688"/>
            <a:ext cx="3810000" cy="595312"/>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a:ext uri="{AF507438-7753-43E0-B8FC-AC1667EBCBE1}"/>
          </a:extLst>
        </p:spPr>
        <p:txBody>
          <a:bodyPr>
            <a:spAutoFit/>
          </a:bodyPr>
          <a:lstStyle/>
          <a:p>
            <a:pPr algn="ctr">
              <a:spcBef>
                <a:spcPct val="50000"/>
              </a:spcBef>
              <a:defRPr/>
            </a:pPr>
            <a:r>
              <a:rPr lang="es-ES" sz="2800" b="1">
                <a:solidFill>
                  <a:schemeClr val="tx2"/>
                </a:solidFill>
                <a:effectLst>
                  <a:outerShdw blurRad="38100" dist="38100" dir="2700000" algn="tl">
                    <a:srgbClr val="000000"/>
                  </a:outerShdw>
                </a:effectLst>
                <a:latin typeface="Arial" pitchFamily="34" charset="0"/>
              </a:rPr>
              <a:t>Hematoma epidural</a:t>
            </a:r>
          </a:p>
        </p:txBody>
      </p:sp>
      <p:sp>
        <p:nvSpPr>
          <p:cNvPr id="5614614" name="AutoShape 22"/>
          <p:cNvSpPr>
            <a:spLocks noChangeArrowheads="1"/>
          </p:cNvSpPr>
          <p:nvPr/>
        </p:nvSpPr>
        <p:spPr bwMode="auto">
          <a:xfrm rot="10800000" flipH="1">
            <a:off x="8305800" y="6040438"/>
            <a:ext cx="341313" cy="207962"/>
          </a:xfrm>
          <a:prstGeom prst="leftArrow">
            <a:avLst>
              <a:gd name="adj1" fmla="val 56250"/>
              <a:gd name="adj2" fmla="val 58613"/>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en-US"/>
          </a:p>
        </p:txBody>
      </p:sp>
      <p:sp>
        <p:nvSpPr>
          <p:cNvPr id="5614615" name="Line 23"/>
          <p:cNvSpPr>
            <a:spLocks noChangeShapeType="1"/>
          </p:cNvSpPr>
          <p:nvPr/>
        </p:nvSpPr>
        <p:spPr bwMode="auto">
          <a:xfrm>
            <a:off x="4724400" y="5257800"/>
            <a:ext cx="2895600" cy="304800"/>
          </a:xfrm>
          <a:prstGeom prst="line">
            <a:avLst/>
          </a:prstGeom>
          <a:noFill/>
          <a:ln w="28575">
            <a:solidFill>
              <a:srgbClr val="CC0099"/>
            </a:solidFill>
            <a:round/>
            <a:headEnd/>
            <a:tailEnd/>
          </a:ln>
        </p:spPr>
        <p:txBody>
          <a:bodyPr/>
          <a:lstStyle/>
          <a:p>
            <a:endParaRPr lang="en-US"/>
          </a:p>
        </p:txBody>
      </p:sp>
      <p:sp>
        <p:nvSpPr>
          <p:cNvPr id="5614616" name="Line 24"/>
          <p:cNvSpPr>
            <a:spLocks noChangeShapeType="1"/>
          </p:cNvSpPr>
          <p:nvPr/>
        </p:nvSpPr>
        <p:spPr bwMode="auto">
          <a:xfrm flipH="1">
            <a:off x="5105400" y="5181600"/>
            <a:ext cx="2286000" cy="457200"/>
          </a:xfrm>
          <a:prstGeom prst="line">
            <a:avLst/>
          </a:prstGeom>
          <a:noFill/>
          <a:ln w="28575">
            <a:solidFill>
              <a:srgbClr val="CC0099"/>
            </a:solidFill>
            <a:round/>
            <a:headEnd/>
            <a:tailEnd/>
          </a:ln>
        </p:spPr>
        <p:txBody>
          <a:bodyPr/>
          <a:lstStyle/>
          <a:p>
            <a:endParaRPr lang="en-US"/>
          </a:p>
        </p:txBody>
      </p:sp>
      <p:sp>
        <p:nvSpPr>
          <p:cNvPr id="5614617" name="Line 25"/>
          <p:cNvSpPr>
            <a:spLocks noChangeShapeType="1"/>
          </p:cNvSpPr>
          <p:nvPr/>
        </p:nvSpPr>
        <p:spPr bwMode="auto">
          <a:xfrm>
            <a:off x="4724400" y="6019800"/>
            <a:ext cx="2895600" cy="304800"/>
          </a:xfrm>
          <a:prstGeom prst="line">
            <a:avLst/>
          </a:prstGeom>
          <a:noFill/>
          <a:ln w="28575">
            <a:solidFill>
              <a:srgbClr val="CC0099"/>
            </a:solidFill>
            <a:round/>
            <a:headEnd/>
            <a:tailEnd/>
          </a:ln>
        </p:spPr>
        <p:txBody>
          <a:bodyPr/>
          <a:lstStyle/>
          <a:p>
            <a:endParaRPr lang="en-US"/>
          </a:p>
        </p:txBody>
      </p:sp>
      <p:sp>
        <p:nvSpPr>
          <p:cNvPr id="5614618" name="Line 26"/>
          <p:cNvSpPr>
            <a:spLocks noChangeShapeType="1"/>
          </p:cNvSpPr>
          <p:nvPr/>
        </p:nvSpPr>
        <p:spPr bwMode="auto">
          <a:xfrm flipH="1">
            <a:off x="5105400" y="5943600"/>
            <a:ext cx="2286000" cy="457200"/>
          </a:xfrm>
          <a:prstGeom prst="line">
            <a:avLst/>
          </a:prstGeom>
          <a:noFill/>
          <a:ln w="28575">
            <a:solidFill>
              <a:srgbClr val="CC0099"/>
            </a:solidFill>
            <a:round/>
            <a:headEnd/>
            <a:tailEnd/>
          </a:ln>
        </p:spPr>
        <p:txBody>
          <a:bodyPr/>
          <a:lstStyle/>
          <a:p>
            <a:endParaRPr lang="en-US"/>
          </a:p>
        </p:txBody>
      </p:sp>
      <p:pic>
        <p:nvPicPr>
          <p:cNvPr id="5614619" name="Picture 27" descr="HEMORRAGIA INTRAVENTRICULAR-1"/>
          <p:cNvPicPr>
            <a:picLocks noChangeAspect="1" noChangeArrowheads="1"/>
          </p:cNvPicPr>
          <p:nvPr/>
        </p:nvPicPr>
        <p:blipFill>
          <a:blip r:embed="rId2"/>
          <a:srcRect l="16753" t="13863" r="16753"/>
          <a:stretch>
            <a:fillRect/>
          </a:stretch>
        </p:blipFill>
        <p:spPr bwMode="auto">
          <a:xfrm>
            <a:off x="1752600" y="2438400"/>
            <a:ext cx="1371600" cy="1363663"/>
          </a:xfrm>
          <a:prstGeom prst="rect">
            <a:avLst/>
          </a:prstGeom>
          <a:noFill/>
          <a:ln w="38100">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614594"/>
                                        </p:tgtEl>
                                        <p:attrNameLst>
                                          <p:attrName>style.visibility</p:attrName>
                                        </p:attrNameLst>
                                      </p:cBhvr>
                                      <p:to>
                                        <p:strVal val="visible"/>
                                      </p:to>
                                    </p:set>
                                    <p:anim calcmode="lin" valueType="num">
                                      <p:cBhvr>
                                        <p:cTn id="7" dur="500" fill="hold"/>
                                        <p:tgtEl>
                                          <p:spTgt spid="5614594"/>
                                        </p:tgtEl>
                                        <p:attrNameLst>
                                          <p:attrName>ppt_w</p:attrName>
                                        </p:attrNameLst>
                                      </p:cBhvr>
                                      <p:tavLst>
                                        <p:tav tm="0">
                                          <p:val>
                                            <p:fltVal val="0"/>
                                          </p:val>
                                        </p:tav>
                                        <p:tav tm="100000">
                                          <p:val>
                                            <p:strVal val="#ppt_w"/>
                                          </p:val>
                                        </p:tav>
                                      </p:tavLst>
                                    </p:anim>
                                    <p:anim calcmode="lin" valueType="num">
                                      <p:cBhvr>
                                        <p:cTn id="8" dur="500" fill="hold"/>
                                        <p:tgtEl>
                                          <p:spTgt spid="561459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614595"/>
                                        </p:tgtEl>
                                        <p:attrNameLst>
                                          <p:attrName>style.visibility</p:attrName>
                                        </p:attrNameLst>
                                      </p:cBhvr>
                                      <p:to>
                                        <p:strVal val="visible"/>
                                      </p:to>
                                    </p:set>
                                    <p:anim calcmode="lin" valueType="num">
                                      <p:cBhvr>
                                        <p:cTn id="11" dur="500" fill="hold"/>
                                        <p:tgtEl>
                                          <p:spTgt spid="5614595"/>
                                        </p:tgtEl>
                                        <p:attrNameLst>
                                          <p:attrName>ppt_w</p:attrName>
                                        </p:attrNameLst>
                                      </p:cBhvr>
                                      <p:tavLst>
                                        <p:tav tm="0">
                                          <p:val>
                                            <p:fltVal val="0"/>
                                          </p:val>
                                        </p:tav>
                                        <p:tav tm="100000">
                                          <p:val>
                                            <p:strVal val="#ppt_w"/>
                                          </p:val>
                                        </p:tav>
                                      </p:tavLst>
                                    </p:anim>
                                    <p:anim calcmode="lin" valueType="num">
                                      <p:cBhvr>
                                        <p:cTn id="12" dur="500" fill="hold"/>
                                        <p:tgtEl>
                                          <p:spTgt spid="561459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614596"/>
                                        </p:tgtEl>
                                        <p:attrNameLst>
                                          <p:attrName>style.visibility</p:attrName>
                                        </p:attrNameLst>
                                      </p:cBhvr>
                                      <p:to>
                                        <p:strVal val="visible"/>
                                      </p:to>
                                    </p:set>
                                    <p:anim calcmode="lin" valueType="num">
                                      <p:cBhvr>
                                        <p:cTn id="15" dur="500" fill="hold"/>
                                        <p:tgtEl>
                                          <p:spTgt spid="5614596"/>
                                        </p:tgtEl>
                                        <p:attrNameLst>
                                          <p:attrName>ppt_w</p:attrName>
                                        </p:attrNameLst>
                                      </p:cBhvr>
                                      <p:tavLst>
                                        <p:tav tm="0">
                                          <p:val>
                                            <p:fltVal val="0"/>
                                          </p:val>
                                        </p:tav>
                                        <p:tav tm="100000">
                                          <p:val>
                                            <p:strVal val="#ppt_w"/>
                                          </p:val>
                                        </p:tav>
                                      </p:tavLst>
                                    </p:anim>
                                    <p:anim calcmode="lin" valueType="num">
                                      <p:cBhvr>
                                        <p:cTn id="16" dur="500" fill="hold"/>
                                        <p:tgtEl>
                                          <p:spTgt spid="561459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614597"/>
                                        </p:tgtEl>
                                        <p:attrNameLst>
                                          <p:attrName>style.visibility</p:attrName>
                                        </p:attrNameLst>
                                      </p:cBhvr>
                                      <p:to>
                                        <p:strVal val="visible"/>
                                      </p:to>
                                    </p:set>
                                    <p:anim calcmode="lin" valueType="num">
                                      <p:cBhvr>
                                        <p:cTn id="19" dur="500" fill="hold"/>
                                        <p:tgtEl>
                                          <p:spTgt spid="5614597"/>
                                        </p:tgtEl>
                                        <p:attrNameLst>
                                          <p:attrName>ppt_w</p:attrName>
                                        </p:attrNameLst>
                                      </p:cBhvr>
                                      <p:tavLst>
                                        <p:tav tm="0">
                                          <p:val>
                                            <p:fltVal val="0"/>
                                          </p:val>
                                        </p:tav>
                                        <p:tav tm="100000">
                                          <p:val>
                                            <p:strVal val="#ppt_w"/>
                                          </p:val>
                                        </p:tav>
                                      </p:tavLst>
                                    </p:anim>
                                    <p:anim calcmode="lin" valueType="num">
                                      <p:cBhvr>
                                        <p:cTn id="20" dur="500" fill="hold"/>
                                        <p:tgtEl>
                                          <p:spTgt spid="561459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614598"/>
                                        </p:tgtEl>
                                        <p:attrNameLst>
                                          <p:attrName>style.visibility</p:attrName>
                                        </p:attrNameLst>
                                      </p:cBhvr>
                                      <p:to>
                                        <p:strVal val="visible"/>
                                      </p:to>
                                    </p:set>
                                    <p:anim calcmode="lin" valueType="num">
                                      <p:cBhvr>
                                        <p:cTn id="23" dur="500" fill="hold"/>
                                        <p:tgtEl>
                                          <p:spTgt spid="5614598"/>
                                        </p:tgtEl>
                                        <p:attrNameLst>
                                          <p:attrName>ppt_w</p:attrName>
                                        </p:attrNameLst>
                                      </p:cBhvr>
                                      <p:tavLst>
                                        <p:tav tm="0">
                                          <p:val>
                                            <p:fltVal val="0"/>
                                          </p:val>
                                        </p:tav>
                                        <p:tav tm="100000">
                                          <p:val>
                                            <p:strVal val="#ppt_w"/>
                                          </p:val>
                                        </p:tav>
                                      </p:tavLst>
                                    </p:anim>
                                    <p:anim calcmode="lin" valueType="num">
                                      <p:cBhvr>
                                        <p:cTn id="24" dur="500" fill="hold"/>
                                        <p:tgtEl>
                                          <p:spTgt spid="5614598"/>
                                        </p:tgtEl>
                                        <p:attrNameLst>
                                          <p:attrName>ppt_h</p:attrName>
                                        </p:attrNameLst>
                                      </p:cBhvr>
                                      <p:tavLst>
                                        <p:tav tm="0">
                                          <p:val>
                                            <p:fltVal val="0"/>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614599"/>
                                        </p:tgtEl>
                                        <p:attrNameLst>
                                          <p:attrName>style.visibility</p:attrName>
                                        </p:attrNameLst>
                                      </p:cBhvr>
                                      <p:to>
                                        <p:strVal val="visible"/>
                                      </p:to>
                                    </p:set>
                                    <p:animEffect transition="in" filter="fade">
                                      <p:cBhvr>
                                        <p:cTn id="27" dur="1000"/>
                                        <p:tgtEl>
                                          <p:spTgt spid="5614599"/>
                                        </p:tgtEl>
                                      </p:cBhvr>
                                    </p:animEffect>
                                    <p:anim calcmode="lin" valueType="num">
                                      <p:cBhvr>
                                        <p:cTn id="28" dur="1000" fill="hold"/>
                                        <p:tgtEl>
                                          <p:spTgt spid="5614599"/>
                                        </p:tgtEl>
                                        <p:attrNameLst>
                                          <p:attrName>ppt_x</p:attrName>
                                        </p:attrNameLst>
                                      </p:cBhvr>
                                      <p:tavLst>
                                        <p:tav tm="0">
                                          <p:val>
                                            <p:strVal val="#ppt_x"/>
                                          </p:val>
                                        </p:tav>
                                        <p:tav tm="100000">
                                          <p:val>
                                            <p:strVal val="#ppt_x"/>
                                          </p:val>
                                        </p:tav>
                                      </p:tavLst>
                                    </p:anim>
                                    <p:anim calcmode="lin" valueType="num">
                                      <p:cBhvr>
                                        <p:cTn id="29" dur="1000" fill="hold"/>
                                        <p:tgtEl>
                                          <p:spTgt spid="56145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14600"/>
                                        </p:tgtEl>
                                        <p:attrNameLst>
                                          <p:attrName>style.visibility</p:attrName>
                                        </p:attrNameLst>
                                      </p:cBhvr>
                                      <p:to>
                                        <p:strVal val="visible"/>
                                      </p:to>
                                    </p:set>
                                    <p:animEffect transition="in" filter="fade">
                                      <p:cBhvr>
                                        <p:cTn id="32" dur="1000"/>
                                        <p:tgtEl>
                                          <p:spTgt spid="5614600"/>
                                        </p:tgtEl>
                                      </p:cBhvr>
                                    </p:animEffect>
                                    <p:anim calcmode="lin" valueType="num">
                                      <p:cBhvr>
                                        <p:cTn id="33" dur="1000" fill="hold"/>
                                        <p:tgtEl>
                                          <p:spTgt spid="5614600"/>
                                        </p:tgtEl>
                                        <p:attrNameLst>
                                          <p:attrName>ppt_x</p:attrName>
                                        </p:attrNameLst>
                                      </p:cBhvr>
                                      <p:tavLst>
                                        <p:tav tm="0">
                                          <p:val>
                                            <p:strVal val="#ppt_x"/>
                                          </p:val>
                                        </p:tav>
                                        <p:tav tm="100000">
                                          <p:val>
                                            <p:strVal val="#ppt_x"/>
                                          </p:val>
                                        </p:tav>
                                      </p:tavLst>
                                    </p:anim>
                                    <p:anim calcmode="lin" valueType="num">
                                      <p:cBhvr>
                                        <p:cTn id="34" dur="1000" fill="hold"/>
                                        <p:tgtEl>
                                          <p:spTgt spid="561460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14603"/>
                                        </p:tgtEl>
                                        <p:attrNameLst>
                                          <p:attrName>style.visibility</p:attrName>
                                        </p:attrNameLst>
                                      </p:cBhvr>
                                      <p:to>
                                        <p:strVal val="visible"/>
                                      </p:to>
                                    </p:set>
                                    <p:animEffect transition="in" filter="fade">
                                      <p:cBhvr>
                                        <p:cTn id="37" dur="1000"/>
                                        <p:tgtEl>
                                          <p:spTgt spid="5614603"/>
                                        </p:tgtEl>
                                      </p:cBhvr>
                                    </p:animEffect>
                                    <p:anim calcmode="lin" valueType="num">
                                      <p:cBhvr>
                                        <p:cTn id="38" dur="1000" fill="hold"/>
                                        <p:tgtEl>
                                          <p:spTgt spid="5614603"/>
                                        </p:tgtEl>
                                        <p:attrNameLst>
                                          <p:attrName>ppt_x</p:attrName>
                                        </p:attrNameLst>
                                      </p:cBhvr>
                                      <p:tavLst>
                                        <p:tav tm="0">
                                          <p:val>
                                            <p:strVal val="#ppt_x"/>
                                          </p:val>
                                        </p:tav>
                                        <p:tav tm="100000">
                                          <p:val>
                                            <p:strVal val="#ppt_x"/>
                                          </p:val>
                                        </p:tav>
                                      </p:tavLst>
                                    </p:anim>
                                    <p:anim calcmode="lin" valueType="num">
                                      <p:cBhvr>
                                        <p:cTn id="39" dur="1000" fill="hold"/>
                                        <p:tgtEl>
                                          <p:spTgt spid="561460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14604"/>
                                        </p:tgtEl>
                                        <p:attrNameLst>
                                          <p:attrName>style.visibility</p:attrName>
                                        </p:attrNameLst>
                                      </p:cBhvr>
                                      <p:to>
                                        <p:strVal val="visible"/>
                                      </p:to>
                                    </p:set>
                                    <p:animEffect transition="in" filter="fade">
                                      <p:cBhvr>
                                        <p:cTn id="42" dur="1000"/>
                                        <p:tgtEl>
                                          <p:spTgt spid="5614604"/>
                                        </p:tgtEl>
                                      </p:cBhvr>
                                    </p:animEffect>
                                    <p:anim calcmode="lin" valueType="num">
                                      <p:cBhvr>
                                        <p:cTn id="43" dur="1000" fill="hold"/>
                                        <p:tgtEl>
                                          <p:spTgt spid="5614604"/>
                                        </p:tgtEl>
                                        <p:attrNameLst>
                                          <p:attrName>ppt_x</p:attrName>
                                        </p:attrNameLst>
                                      </p:cBhvr>
                                      <p:tavLst>
                                        <p:tav tm="0">
                                          <p:val>
                                            <p:strVal val="#ppt_x"/>
                                          </p:val>
                                        </p:tav>
                                        <p:tav tm="100000">
                                          <p:val>
                                            <p:strVal val="#ppt_x"/>
                                          </p:val>
                                        </p:tav>
                                      </p:tavLst>
                                    </p:anim>
                                    <p:anim calcmode="lin" valueType="num">
                                      <p:cBhvr>
                                        <p:cTn id="44" dur="1000" fill="hold"/>
                                        <p:tgtEl>
                                          <p:spTgt spid="5614604"/>
                                        </p:tgtEl>
                                        <p:attrNameLst>
                                          <p:attrName>ppt_y</p:attrName>
                                        </p:attrNameLst>
                                      </p:cBhvr>
                                      <p:tavLst>
                                        <p:tav tm="0">
                                          <p:val>
                                            <p:strVal val="#ppt_y+.1"/>
                                          </p:val>
                                        </p:tav>
                                        <p:tav tm="100000">
                                          <p:val>
                                            <p:strVal val="#ppt_y"/>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5614609"/>
                                        </p:tgtEl>
                                        <p:attrNameLst>
                                          <p:attrName>style.visibility</p:attrName>
                                        </p:attrNameLst>
                                      </p:cBhvr>
                                      <p:to>
                                        <p:strVal val="visible"/>
                                      </p:to>
                                    </p:set>
                                    <p:anim calcmode="lin" valueType="num">
                                      <p:cBhvr>
                                        <p:cTn id="47" dur="500" fill="hold"/>
                                        <p:tgtEl>
                                          <p:spTgt spid="5614609"/>
                                        </p:tgtEl>
                                        <p:attrNameLst>
                                          <p:attrName>ppt_w</p:attrName>
                                        </p:attrNameLst>
                                      </p:cBhvr>
                                      <p:tavLst>
                                        <p:tav tm="0">
                                          <p:val>
                                            <p:fltVal val="0"/>
                                          </p:val>
                                        </p:tav>
                                        <p:tav tm="100000">
                                          <p:val>
                                            <p:strVal val="#ppt_w"/>
                                          </p:val>
                                        </p:tav>
                                      </p:tavLst>
                                    </p:anim>
                                    <p:anim calcmode="lin" valueType="num">
                                      <p:cBhvr>
                                        <p:cTn id="48" dur="500" fill="hold"/>
                                        <p:tgtEl>
                                          <p:spTgt spid="5614609"/>
                                        </p:tgtEl>
                                        <p:attrNameLst>
                                          <p:attrName>ppt_h</p:attrName>
                                        </p:attrNameLst>
                                      </p:cBhvr>
                                      <p:tavLst>
                                        <p:tav tm="0">
                                          <p:val>
                                            <p:fltVal val="0"/>
                                          </p:val>
                                        </p:tav>
                                        <p:tav tm="100000">
                                          <p:val>
                                            <p:strVal val="#ppt_h"/>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614610"/>
                                        </p:tgtEl>
                                        <p:attrNameLst>
                                          <p:attrName>style.visibility</p:attrName>
                                        </p:attrNameLst>
                                      </p:cBhvr>
                                      <p:to>
                                        <p:strVal val="visible"/>
                                      </p:to>
                                    </p:set>
                                    <p:animEffect transition="in" filter="fade">
                                      <p:cBhvr>
                                        <p:cTn id="51" dur="1000"/>
                                        <p:tgtEl>
                                          <p:spTgt spid="5614610"/>
                                        </p:tgtEl>
                                      </p:cBhvr>
                                    </p:animEffect>
                                    <p:anim calcmode="lin" valueType="num">
                                      <p:cBhvr>
                                        <p:cTn id="52" dur="1000" fill="hold"/>
                                        <p:tgtEl>
                                          <p:spTgt spid="5614610"/>
                                        </p:tgtEl>
                                        <p:attrNameLst>
                                          <p:attrName>ppt_x</p:attrName>
                                        </p:attrNameLst>
                                      </p:cBhvr>
                                      <p:tavLst>
                                        <p:tav tm="0">
                                          <p:val>
                                            <p:strVal val="#ppt_x"/>
                                          </p:val>
                                        </p:tav>
                                        <p:tav tm="100000">
                                          <p:val>
                                            <p:strVal val="#ppt_x"/>
                                          </p:val>
                                        </p:tav>
                                      </p:tavLst>
                                    </p:anim>
                                    <p:anim calcmode="lin" valueType="num">
                                      <p:cBhvr>
                                        <p:cTn id="53" dur="1000" fill="hold"/>
                                        <p:tgtEl>
                                          <p:spTgt spid="5614610"/>
                                        </p:tgtEl>
                                        <p:attrNameLst>
                                          <p:attrName>ppt_y</p:attrName>
                                        </p:attrNameLst>
                                      </p:cBhvr>
                                      <p:tavLst>
                                        <p:tav tm="0">
                                          <p:val>
                                            <p:strVal val="#ppt_y+.1"/>
                                          </p:val>
                                        </p:tav>
                                        <p:tav tm="100000">
                                          <p:val>
                                            <p:strVal val="#ppt_y"/>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5614611"/>
                                        </p:tgtEl>
                                        <p:attrNameLst>
                                          <p:attrName>style.visibility</p:attrName>
                                        </p:attrNameLst>
                                      </p:cBhvr>
                                      <p:to>
                                        <p:strVal val="visible"/>
                                      </p:to>
                                    </p:set>
                                    <p:anim calcmode="lin" valueType="num">
                                      <p:cBhvr>
                                        <p:cTn id="56" dur="500" fill="hold"/>
                                        <p:tgtEl>
                                          <p:spTgt spid="5614611"/>
                                        </p:tgtEl>
                                        <p:attrNameLst>
                                          <p:attrName>ppt_w</p:attrName>
                                        </p:attrNameLst>
                                      </p:cBhvr>
                                      <p:tavLst>
                                        <p:tav tm="0">
                                          <p:val>
                                            <p:fltVal val="0"/>
                                          </p:val>
                                        </p:tav>
                                        <p:tav tm="100000">
                                          <p:val>
                                            <p:strVal val="#ppt_w"/>
                                          </p:val>
                                        </p:tav>
                                      </p:tavLst>
                                    </p:anim>
                                    <p:anim calcmode="lin" valueType="num">
                                      <p:cBhvr>
                                        <p:cTn id="57" dur="500" fill="hold"/>
                                        <p:tgtEl>
                                          <p:spTgt spid="5614611"/>
                                        </p:tgtEl>
                                        <p:attrNameLst>
                                          <p:attrName>ppt_h</p:attrName>
                                        </p:attrNameLst>
                                      </p:cBhvr>
                                      <p:tavLst>
                                        <p:tav tm="0">
                                          <p:val>
                                            <p:fltVal val="0"/>
                                          </p:val>
                                        </p:tav>
                                        <p:tav tm="100000">
                                          <p:val>
                                            <p:strVal val="#ppt_h"/>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614612"/>
                                        </p:tgtEl>
                                        <p:attrNameLst>
                                          <p:attrName>style.visibility</p:attrName>
                                        </p:attrNameLst>
                                      </p:cBhvr>
                                      <p:to>
                                        <p:strVal val="visible"/>
                                      </p:to>
                                    </p:set>
                                    <p:animEffect transition="in" filter="fade">
                                      <p:cBhvr>
                                        <p:cTn id="60" dur="1000"/>
                                        <p:tgtEl>
                                          <p:spTgt spid="5614612"/>
                                        </p:tgtEl>
                                      </p:cBhvr>
                                    </p:animEffect>
                                    <p:anim calcmode="lin" valueType="num">
                                      <p:cBhvr>
                                        <p:cTn id="61" dur="1000" fill="hold"/>
                                        <p:tgtEl>
                                          <p:spTgt spid="5614612"/>
                                        </p:tgtEl>
                                        <p:attrNameLst>
                                          <p:attrName>ppt_x</p:attrName>
                                        </p:attrNameLst>
                                      </p:cBhvr>
                                      <p:tavLst>
                                        <p:tav tm="0">
                                          <p:val>
                                            <p:strVal val="#ppt_x"/>
                                          </p:val>
                                        </p:tav>
                                        <p:tav tm="100000">
                                          <p:val>
                                            <p:strVal val="#ppt_x"/>
                                          </p:val>
                                        </p:tav>
                                      </p:tavLst>
                                    </p:anim>
                                    <p:anim calcmode="lin" valueType="num">
                                      <p:cBhvr>
                                        <p:cTn id="62" dur="1000" fill="hold"/>
                                        <p:tgtEl>
                                          <p:spTgt spid="5614612"/>
                                        </p:tgtEl>
                                        <p:attrNameLst>
                                          <p:attrName>ppt_y</p:attrName>
                                        </p:attrNameLst>
                                      </p:cBhvr>
                                      <p:tavLst>
                                        <p:tav tm="0">
                                          <p:val>
                                            <p:strVal val="#ppt_y+.1"/>
                                          </p:val>
                                        </p:tav>
                                        <p:tav tm="100000">
                                          <p:val>
                                            <p:strVal val="#ppt_y"/>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5614613"/>
                                        </p:tgtEl>
                                        <p:attrNameLst>
                                          <p:attrName>style.visibility</p:attrName>
                                        </p:attrNameLst>
                                      </p:cBhvr>
                                      <p:to>
                                        <p:strVal val="visible"/>
                                      </p:to>
                                    </p:set>
                                    <p:anim calcmode="lin" valueType="num">
                                      <p:cBhvr>
                                        <p:cTn id="65" dur="1000" fill="hold"/>
                                        <p:tgtEl>
                                          <p:spTgt spid="5614613"/>
                                        </p:tgtEl>
                                        <p:attrNameLst>
                                          <p:attrName>ppt_w</p:attrName>
                                        </p:attrNameLst>
                                      </p:cBhvr>
                                      <p:tavLst>
                                        <p:tav tm="0">
                                          <p:val>
                                            <p:fltVal val="0"/>
                                          </p:val>
                                        </p:tav>
                                        <p:tav tm="100000">
                                          <p:val>
                                            <p:strVal val="#ppt_w"/>
                                          </p:val>
                                        </p:tav>
                                      </p:tavLst>
                                    </p:anim>
                                    <p:anim calcmode="lin" valueType="num">
                                      <p:cBhvr>
                                        <p:cTn id="66" dur="1000" fill="hold"/>
                                        <p:tgtEl>
                                          <p:spTgt spid="5614613"/>
                                        </p:tgtEl>
                                        <p:attrNameLst>
                                          <p:attrName>ppt_h</p:attrName>
                                        </p:attrNameLst>
                                      </p:cBhvr>
                                      <p:tavLst>
                                        <p:tav tm="0">
                                          <p:val>
                                            <p:fltVal val="0"/>
                                          </p:val>
                                        </p:tav>
                                        <p:tav tm="100000">
                                          <p:val>
                                            <p:strVal val="#ppt_h"/>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614614"/>
                                        </p:tgtEl>
                                        <p:attrNameLst>
                                          <p:attrName>style.visibility</p:attrName>
                                        </p:attrNameLst>
                                      </p:cBhvr>
                                      <p:to>
                                        <p:strVal val="visible"/>
                                      </p:to>
                                    </p:set>
                                    <p:animEffect transition="in" filter="fade">
                                      <p:cBhvr>
                                        <p:cTn id="69" dur="1000"/>
                                        <p:tgtEl>
                                          <p:spTgt spid="5614614"/>
                                        </p:tgtEl>
                                      </p:cBhvr>
                                    </p:animEffect>
                                    <p:anim calcmode="lin" valueType="num">
                                      <p:cBhvr>
                                        <p:cTn id="70" dur="1000" fill="hold"/>
                                        <p:tgtEl>
                                          <p:spTgt spid="5614614"/>
                                        </p:tgtEl>
                                        <p:attrNameLst>
                                          <p:attrName>ppt_x</p:attrName>
                                        </p:attrNameLst>
                                      </p:cBhvr>
                                      <p:tavLst>
                                        <p:tav tm="0">
                                          <p:val>
                                            <p:strVal val="#ppt_x"/>
                                          </p:val>
                                        </p:tav>
                                        <p:tav tm="100000">
                                          <p:val>
                                            <p:strVal val="#ppt_x"/>
                                          </p:val>
                                        </p:tav>
                                      </p:tavLst>
                                    </p:anim>
                                    <p:anim calcmode="lin" valueType="num">
                                      <p:cBhvr>
                                        <p:cTn id="71" dur="1000" fill="hold"/>
                                        <p:tgtEl>
                                          <p:spTgt spid="5614614"/>
                                        </p:tgtEl>
                                        <p:attrNameLst>
                                          <p:attrName>ppt_y</p:attrName>
                                        </p:attrNameLst>
                                      </p:cBhvr>
                                      <p:tavLst>
                                        <p:tav tm="0">
                                          <p:val>
                                            <p:strVal val="#ppt_y+.1"/>
                                          </p:val>
                                        </p:tav>
                                        <p:tav tm="100000">
                                          <p:val>
                                            <p:strVal val="#ppt_y"/>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5614615"/>
                                        </p:tgtEl>
                                        <p:attrNameLst>
                                          <p:attrName>style.visibility</p:attrName>
                                        </p:attrNameLst>
                                      </p:cBhvr>
                                      <p:to>
                                        <p:strVal val="visible"/>
                                      </p:to>
                                    </p:set>
                                    <p:anim calcmode="lin" valueType="num">
                                      <p:cBhvr>
                                        <p:cTn id="74" dur="1000" fill="hold"/>
                                        <p:tgtEl>
                                          <p:spTgt spid="5614615"/>
                                        </p:tgtEl>
                                        <p:attrNameLst>
                                          <p:attrName>ppt_w</p:attrName>
                                        </p:attrNameLst>
                                      </p:cBhvr>
                                      <p:tavLst>
                                        <p:tav tm="0">
                                          <p:val>
                                            <p:fltVal val="0"/>
                                          </p:val>
                                        </p:tav>
                                        <p:tav tm="100000">
                                          <p:val>
                                            <p:strVal val="#ppt_w"/>
                                          </p:val>
                                        </p:tav>
                                      </p:tavLst>
                                    </p:anim>
                                    <p:anim calcmode="lin" valueType="num">
                                      <p:cBhvr>
                                        <p:cTn id="75" dur="1000" fill="hold"/>
                                        <p:tgtEl>
                                          <p:spTgt spid="5614615"/>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5614616"/>
                                        </p:tgtEl>
                                        <p:attrNameLst>
                                          <p:attrName>style.visibility</p:attrName>
                                        </p:attrNameLst>
                                      </p:cBhvr>
                                      <p:to>
                                        <p:strVal val="visible"/>
                                      </p:to>
                                    </p:set>
                                    <p:anim calcmode="lin" valueType="num">
                                      <p:cBhvr>
                                        <p:cTn id="78" dur="1000" fill="hold"/>
                                        <p:tgtEl>
                                          <p:spTgt spid="5614616"/>
                                        </p:tgtEl>
                                        <p:attrNameLst>
                                          <p:attrName>ppt_w</p:attrName>
                                        </p:attrNameLst>
                                      </p:cBhvr>
                                      <p:tavLst>
                                        <p:tav tm="0">
                                          <p:val>
                                            <p:fltVal val="0"/>
                                          </p:val>
                                        </p:tav>
                                        <p:tav tm="100000">
                                          <p:val>
                                            <p:strVal val="#ppt_w"/>
                                          </p:val>
                                        </p:tav>
                                      </p:tavLst>
                                    </p:anim>
                                    <p:anim calcmode="lin" valueType="num">
                                      <p:cBhvr>
                                        <p:cTn id="79" dur="1000" fill="hold"/>
                                        <p:tgtEl>
                                          <p:spTgt spid="5614616"/>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5614618"/>
                                        </p:tgtEl>
                                        <p:attrNameLst>
                                          <p:attrName>style.visibility</p:attrName>
                                        </p:attrNameLst>
                                      </p:cBhvr>
                                      <p:to>
                                        <p:strVal val="visible"/>
                                      </p:to>
                                    </p:set>
                                    <p:anim calcmode="lin" valueType="num">
                                      <p:cBhvr>
                                        <p:cTn id="82" dur="1000" fill="hold"/>
                                        <p:tgtEl>
                                          <p:spTgt spid="5614618"/>
                                        </p:tgtEl>
                                        <p:attrNameLst>
                                          <p:attrName>ppt_w</p:attrName>
                                        </p:attrNameLst>
                                      </p:cBhvr>
                                      <p:tavLst>
                                        <p:tav tm="0">
                                          <p:val>
                                            <p:fltVal val="0"/>
                                          </p:val>
                                        </p:tav>
                                        <p:tav tm="100000">
                                          <p:val>
                                            <p:strVal val="#ppt_w"/>
                                          </p:val>
                                        </p:tav>
                                      </p:tavLst>
                                    </p:anim>
                                    <p:anim calcmode="lin" valueType="num">
                                      <p:cBhvr>
                                        <p:cTn id="83" dur="1000" fill="hold"/>
                                        <p:tgtEl>
                                          <p:spTgt spid="5614618"/>
                                        </p:tgtEl>
                                        <p:attrNameLst>
                                          <p:attrName>ppt_h</p:attrName>
                                        </p:attrNameLst>
                                      </p:cBhvr>
                                      <p:tavLst>
                                        <p:tav tm="0">
                                          <p:val>
                                            <p:fltVal val="0"/>
                                          </p:val>
                                        </p:tav>
                                        <p:tav tm="100000">
                                          <p:val>
                                            <p:strVal val="#ppt_h"/>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5614617"/>
                                        </p:tgtEl>
                                        <p:attrNameLst>
                                          <p:attrName>style.visibility</p:attrName>
                                        </p:attrNameLst>
                                      </p:cBhvr>
                                      <p:to>
                                        <p:strVal val="visible"/>
                                      </p:to>
                                    </p:set>
                                    <p:anim calcmode="lin" valueType="num">
                                      <p:cBhvr>
                                        <p:cTn id="86" dur="1000" fill="hold"/>
                                        <p:tgtEl>
                                          <p:spTgt spid="5614617"/>
                                        </p:tgtEl>
                                        <p:attrNameLst>
                                          <p:attrName>ppt_w</p:attrName>
                                        </p:attrNameLst>
                                      </p:cBhvr>
                                      <p:tavLst>
                                        <p:tav tm="0">
                                          <p:val>
                                            <p:fltVal val="0"/>
                                          </p:val>
                                        </p:tav>
                                        <p:tav tm="100000">
                                          <p:val>
                                            <p:strVal val="#ppt_w"/>
                                          </p:val>
                                        </p:tav>
                                      </p:tavLst>
                                    </p:anim>
                                    <p:anim calcmode="lin" valueType="num">
                                      <p:cBhvr>
                                        <p:cTn id="87" dur="1000" fill="hold"/>
                                        <p:tgtEl>
                                          <p:spTgt spid="5614617"/>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000"/>
                            </p:stCondLst>
                            <p:childTnLst>
                              <p:par>
                                <p:cTn id="89" presetID="5" presetClass="entr" presetSubtype="10" fill="hold" grpId="1" nodeType="afterEffect">
                                  <p:stCondLst>
                                    <p:cond delay="0"/>
                                  </p:stCondLst>
                                  <p:childTnLst>
                                    <p:set>
                                      <p:cBhvr>
                                        <p:cTn id="90" dur="1" fill="hold">
                                          <p:stCondLst>
                                            <p:cond delay="0"/>
                                          </p:stCondLst>
                                        </p:cTn>
                                        <p:tgtEl>
                                          <p:spTgt spid="5614609"/>
                                        </p:tgtEl>
                                        <p:attrNameLst>
                                          <p:attrName>style.visibility</p:attrName>
                                        </p:attrNameLst>
                                      </p:cBhvr>
                                      <p:to>
                                        <p:strVal val="visible"/>
                                      </p:to>
                                    </p:set>
                                    <p:animEffect transition="in" filter="checkerboard(across)">
                                      <p:cBhvr>
                                        <p:cTn id="91" dur="1000"/>
                                        <p:tgtEl>
                                          <p:spTgt spid="5614609"/>
                                        </p:tgtEl>
                                      </p:cBhvr>
                                    </p:animEffect>
                                  </p:childTnLst>
                                </p:cTn>
                              </p:par>
                            </p:childTnLst>
                          </p:cTn>
                        </p:par>
                        <p:par>
                          <p:cTn id="92" fill="hold" nodeType="afterGroup">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5614605"/>
                                        </p:tgtEl>
                                        <p:attrNameLst>
                                          <p:attrName>style.visibility</p:attrName>
                                        </p:attrNameLst>
                                      </p:cBhvr>
                                      <p:to>
                                        <p:strVal val="visible"/>
                                      </p:to>
                                    </p:set>
                                    <p:animEffect transition="in" filter="fade">
                                      <p:cBhvr>
                                        <p:cTn id="95" dur="1000"/>
                                        <p:tgtEl>
                                          <p:spTgt spid="5614605"/>
                                        </p:tgtEl>
                                      </p:cBhvr>
                                    </p:animEffect>
                                    <p:anim calcmode="lin" valueType="num">
                                      <p:cBhvr>
                                        <p:cTn id="96" dur="1000" fill="hold"/>
                                        <p:tgtEl>
                                          <p:spTgt spid="5614605"/>
                                        </p:tgtEl>
                                        <p:attrNameLst>
                                          <p:attrName>ppt_x</p:attrName>
                                        </p:attrNameLst>
                                      </p:cBhvr>
                                      <p:tavLst>
                                        <p:tav tm="0">
                                          <p:val>
                                            <p:strVal val="#ppt_x"/>
                                          </p:val>
                                        </p:tav>
                                        <p:tav tm="100000">
                                          <p:val>
                                            <p:strVal val="#ppt_x"/>
                                          </p:val>
                                        </p:tav>
                                      </p:tavLst>
                                    </p:anim>
                                    <p:anim calcmode="lin" valueType="num">
                                      <p:cBhvr>
                                        <p:cTn id="97" dur="1000" fill="hold"/>
                                        <p:tgtEl>
                                          <p:spTgt spid="561460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614606"/>
                                        </p:tgtEl>
                                        <p:attrNameLst>
                                          <p:attrName>style.visibility</p:attrName>
                                        </p:attrNameLst>
                                      </p:cBhvr>
                                      <p:to>
                                        <p:strVal val="visible"/>
                                      </p:to>
                                    </p:set>
                                    <p:animEffect transition="in" filter="fade">
                                      <p:cBhvr>
                                        <p:cTn id="100" dur="1000"/>
                                        <p:tgtEl>
                                          <p:spTgt spid="5614606"/>
                                        </p:tgtEl>
                                      </p:cBhvr>
                                    </p:animEffect>
                                    <p:anim calcmode="lin" valueType="num">
                                      <p:cBhvr>
                                        <p:cTn id="101" dur="1000" fill="hold"/>
                                        <p:tgtEl>
                                          <p:spTgt spid="5614606"/>
                                        </p:tgtEl>
                                        <p:attrNameLst>
                                          <p:attrName>ppt_x</p:attrName>
                                        </p:attrNameLst>
                                      </p:cBhvr>
                                      <p:tavLst>
                                        <p:tav tm="0">
                                          <p:val>
                                            <p:strVal val="#ppt_x"/>
                                          </p:val>
                                        </p:tav>
                                        <p:tav tm="100000">
                                          <p:val>
                                            <p:strVal val="#ppt_x"/>
                                          </p:val>
                                        </p:tav>
                                      </p:tavLst>
                                    </p:anim>
                                    <p:anim calcmode="lin" valueType="num">
                                      <p:cBhvr>
                                        <p:cTn id="102" dur="1000" fill="hold"/>
                                        <p:tgtEl>
                                          <p:spTgt spid="5614606"/>
                                        </p:tgtEl>
                                        <p:attrNameLst>
                                          <p:attrName>ppt_y</p:attrName>
                                        </p:attrNameLst>
                                      </p:cBhvr>
                                      <p:tavLst>
                                        <p:tav tm="0">
                                          <p:val>
                                            <p:strVal val="#ppt_y+.1"/>
                                          </p:val>
                                        </p:tav>
                                        <p:tav tm="100000">
                                          <p:val>
                                            <p:strVal val="#ppt_y"/>
                                          </p:val>
                                        </p:tav>
                                      </p:tavLst>
                                    </p:anim>
                                  </p:childTnLst>
                                </p:cTn>
                              </p:par>
                              <p:par>
                                <p:cTn id="103" presetID="5" presetClass="entr" presetSubtype="10" fill="hold" grpId="0" nodeType="withEffect">
                                  <p:stCondLst>
                                    <p:cond delay="0"/>
                                  </p:stCondLst>
                                  <p:childTnLst>
                                    <p:set>
                                      <p:cBhvr>
                                        <p:cTn id="104" dur="1" fill="hold">
                                          <p:stCondLst>
                                            <p:cond delay="0"/>
                                          </p:stCondLst>
                                        </p:cTn>
                                        <p:tgtEl>
                                          <p:spTgt spid="5614607"/>
                                        </p:tgtEl>
                                        <p:attrNameLst>
                                          <p:attrName>style.visibility</p:attrName>
                                        </p:attrNameLst>
                                      </p:cBhvr>
                                      <p:to>
                                        <p:strVal val="visible"/>
                                      </p:to>
                                    </p:set>
                                    <p:animEffect transition="in" filter="checkerboard(across)">
                                      <p:cBhvr>
                                        <p:cTn id="105" dur="500"/>
                                        <p:tgtEl>
                                          <p:spTgt spid="5614607"/>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5614608"/>
                                        </p:tgtEl>
                                        <p:attrNameLst>
                                          <p:attrName>style.visibility</p:attrName>
                                        </p:attrNameLst>
                                      </p:cBhvr>
                                      <p:to>
                                        <p:strVal val="visible"/>
                                      </p:to>
                                    </p:set>
                                    <p:animEffect transition="in" filter="checkerboard(across)">
                                      <p:cBhvr>
                                        <p:cTn id="108" dur="500"/>
                                        <p:tgtEl>
                                          <p:spTgt spid="5614608"/>
                                        </p:tgtEl>
                                      </p:cBhvr>
                                    </p:animEffect>
                                  </p:childTnLst>
                                </p:cTn>
                              </p:par>
                            </p:childTnLst>
                          </p:cTn>
                        </p:par>
                        <p:par>
                          <p:cTn id="109" fill="hold" nodeType="afterGroup">
                            <p:stCondLst>
                              <p:cond delay="3000"/>
                            </p:stCondLst>
                            <p:childTnLst>
                              <p:par>
                                <p:cTn id="110" presetID="10" presetClass="entr" presetSubtype="0" fill="hold" nodeType="afterEffect">
                                  <p:stCondLst>
                                    <p:cond delay="0"/>
                                  </p:stCondLst>
                                  <p:childTnLst>
                                    <p:set>
                                      <p:cBhvr>
                                        <p:cTn id="111" dur="1" fill="hold">
                                          <p:stCondLst>
                                            <p:cond delay="0"/>
                                          </p:stCondLst>
                                        </p:cTn>
                                        <p:tgtEl>
                                          <p:spTgt spid="5614619"/>
                                        </p:tgtEl>
                                        <p:attrNameLst>
                                          <p:attrName>style.visibility</p:attrName>
                                        </p:attrNameLst>
                                      </p:cBhvr>
                                      <p:to>
                                        <p:strVal val="visible"/>
                                      </p:to>
                                    </p:set>
                                    <p:animEffect transition="in" filter="fade">
                                      <p:cBhvr>
                                        <p:cTn id="112" dur="2000"/>
                                        <p:tgtEl>
                                          <p:spTgt spid="5614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4594" grpId="0" animBg="1"/>
      <p:bldP spid="5614595" grpId="0" animBg="1"/>
      <p:bldP spid="5614596" grpId="0" animBg="1"/>
      <p:bldP spid="5614597" grpId="0" animBg="1"/>
      <p:bldP spid="5614598" grpId="0" animBg="1"/>
      <p:bldP spid="5614599" grpId="0" animBg="1"/>
      <p:bldP spid="5614600" grpId="0" animBg="1"/>
      <p:bldP spid="5614603" grpId="0" animBg="1"/>
      <p:bldP spid="5614604" grpId="0" animBg="1"/>
      <p:bldP spid="5614605" grpId="0" animBg="1"/>
      <p:bldP spid="5614606" grpId="0" animBg="1"/>
      <p:bldP spid="5614607" grpId="0" animBg="1"/>
      <p:bldP spid="5614608" grpId="0" animBg="1"/>
      <p:bldP spid="5614609" grpId="0" animBg="1"/>
      <p:bldP spid="5614609" grpId="1" animBg="1"/>
      <p:bldP spid="5614610" grpId="0" animBg="1"/>
      <p:bldP spid="5614611" grpId="0" animBg="1"/>
      <p:bldP spid="5614612" grpId="0" animBg="1"/>
      <p:bldP spid="5614613" grpId="0" animBg="1"/>
      <p:bldP spid="5614614" grpId="0" animBg="1"/>
      <p:bldP spid="5614615" grpId="0" animBg="1"/>
      <p:bldP spid="5614616" grpId="0" animBg="1"/>
      <p:bldP spid="5614617" grpId="0" animBg="1"/>
      <p:bldP spid="56146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3346" name="Rectangle 2"/>
          <p:cNvSpPr>
            <a:spLocks noGrp="1" noChangeArrowheads="1"/>
          </p:cNvSpPr>
          <p:nvPr>
            <p:ph type="body" idx="4294967295"/>
          </p:nvPr>
        </p:nvSpPr>
        <p:spPr>
          <a:xfrm>
            <a:off x="457200" y="2209800"/>
            <a:ext cx="8382000" cy="4191000"/>
          </a:xfrm>
        </p:spPr>
        <p:txBody>
          <a:bodyPr/>
          <a:lstStyle/>
          <a:p>
            <a:pPr eaLnBrk="1" hangingPunct="1">
              <a:lnSpc>
                <a:spcPct val="80000"/>
              </a:lnSpc>
              <a:defRPr/>
            </a:pPr>
            <a:r>
              <a:rPr lang="es-ES_tradnl" sz="2400" b="1" dirty="0">
                <a:solidFill>
                  <a:schemeClr val="tx2"/>
                </a:solidFill>
                <a:effectLst>
                  <a:outerShdw blurRad="38100" dist="38100" dir="2700000" algn="tl">
                    <a:srgbClr val="000000"/>
                  </a:outerShdw>
                </a:effectLst>
              </a:rPr>
              <a:t>Monitorización cardíaca </a:t>
            </a:r>
          </a:p>
          <a:p>
            <a:pPr eaLnBrk="1" hangingPunct="1">
              <a:lnSpc>
                <a:spcPct val="80000"/>
              </a:lnSpc>
              <a:defRPr/>
            </a:pPr>
            <a:r>
              <a:rPr lang="es-ES_tradnl" sz="2400" b="1" dirty="0">
                <a:solidFill>
                  <a:schemeClr val="tx2"/>
                </a:solidFill>
                <a:effectLst>
                  <a:outerShdw blurRad="38100" dist="38100" dir="2700000" algn="tl">
                    <a:srgbClr val="000000"/>
                  </a:outerShdw>
                </a:effectLst>
              </a:rPr>
              <a:t>Glucemia capilar</a:t>
            </a:r>
            <a:r>
              <a:rPr lang="es-ES_tradnl" sz="2400" b="1" dirty="0">
                <a:effectLst>
                  <a:outerShdw blurRad="38100" dist="38100" dir="2700000" algn="tl">
                    <a:srgbClr val="000000"/>
                  </a:outerShdw>
                </a:effectLst>
              </a:rPr>
              <a:t> cada 6 horas</a:t>
            </a:r>
            <a:endParaRPr lang="ca-ES" sz="2400" b="1" dirty="0">
              <a:effectLst>
                <a:outerShdw blurRad="38100" dist="38100" dir="2700000" algn="tl">
                  <a:srgbClr val="000000"/>
                </a:outerShdw>
              </a:effectLst>
            </a:endParaRPr>
          </a:p>
          <a:p>
            <a:pPr eaLnBrk="1" hangingPunct="1">
              <a:lnSpc>
                <a:spcPct val="80000"/>
              </a:lnSpc>
              <a:defRPr/>
            </a:pPr>
            <a:r>
              <a:rPr lang="es-ES" sz="2400" b="1" dirty="0">
                <a:solidFill>
                  <a:schemeClr val="tx2"/>
                </a:solidFill>
                <a:effectLst>
                  <a:outerShdw blurRad="38100" dist="38100" dir="2700000" algn="tl">
                    <a:srgbClr val="000000"/>
                  </a:outerShdw>
                </a:effectLst>
              </a:rPr>
              <a:t>Protector gástrico</a:t>
            </a:r>
            <a:endParaRPr lang="ca-ES" sz="2400" b="1" dirty="0">
              <a:solidFill>
                <a:schemeClr val="tx2"/>
              </a:solidFill>
              <a:effectLst>
                <a:outerShdw blurRad="38100" dist="38100" dir="2700000" algn="tl">
                  <a:srgbClr val="000000"/>
                </a:outerShdw>
              </a:effectLst>
            </a:endParaRPr>
          </a:p>
          <a:p>
            <a:pPr eaLnBrk="1" hangingPunct="1">
              <a:lnSpc>
                <a:spcPct val="80000"/>
              </a:lnSpc>
              <a:defRPr/>
            </a:pPr>
            <a:r>
              <a:rPr lang="es-ES_tradnl" sz="2400" b="1" dirty="0">
                <a:solidFill>
                  <a:schemeClr val="tx2"/>
                </a:solidFill>
                <a:effectLst>
                  <a:outerShdw blurRad="38100" dist="38100" dir="2700000" algn="tl">
                    <a:srgbClr val="000000"/>
                  </a:outerShdw>
                </a:effectLst>
              </a:rPr>
              <a:t>Profilaxis TPV</a:t>
            </a:r>
            <a:r>
              <a:rPr lang="es-ES_tradnl" sz="2400" b="1" dirty="0">
                <a:effectLst>
                  <a:outerShdw blurRad="38100" dist="38100" dir="2700000" algn="tl">
                    <a:srgbClr val="000000"/>
                  </a:outerShdw>
                </a:effectLst>
              </a:rPr>
              <a:t>: Heparina bajo peso molecular </a:t>
            </a:r>
            <a:r>
              <a:rPr lang="es-ES_tradnl" sz="2400" b="1" dirty="0" err="1">
                <a:effectLst>
                  <a:outerShdw blurRad="38100" dist="38100" dir="2700000" algn="tl">
                    <a:srgbClr val="000000"/>
                  </a:outerShdw>
                </a:effectLst>
              </a:rPr>
              <a:t>sc</a:t>
            </a:r>
            <a:endParaRPr lang="es-ES_tradnl" sz="2400" b="1" dirty="0">
              <a:effectLst>
                <a:outerShdw blurRad="38100" dist="38100" dir="2700000" algn="tl">
                  <a:srgbClr val="000000"/>
                </a:outerShdw>
              </a:effectLst>
            </a:endParaRPr>
          </a:p>
          <a:p>
            <a:pPr eaLnBrk="1" hangingPunct="1">
              <a:spcBef>
                <a:spcPct val="0"/>
              </a:spcBef>
              <a:defRPr/>
            </a:pPr>
            <a:r>
              <a:rPr lang="es-ES_tradnl" sz="2400" b="1" dirty="0">
                <a:solidFill>
                  <a:schemeClr val="tx2"/>
                </a:solidFill>
                <a:effectLst>
                  <a:outerShdw blurRad="38100" dist="38100" dir="2700000" algn="tl">
                    <a:srgbClr val="000000"/>
                  </a:outerShdw>
                </a:effectLst>
              </a:rPr>
              <a:t>Nutrición</a:t>
            </a:r>
            <a:endParaRPr lang="es-ES_tradnl" sz="1600" b="1" dirty="0">
              <a:effectLst>
                <a:outerShdw blurRad="38100" dist="38100" dir="2700000" algn="tl">
                  <a:srgbClr val="000000"/>
                </a:outerShdw>
              </a:effectLst>
            </a:endParaRPr>
          </a:p>
          <a:p>
            <a:pPr eaLnBrk="1" hangingPunct="1">
              <a:lnSpc>
                <a:spcPct val="80000"/>
              </a:lnSpc>
              <a:defRPr/>
            </a:pPr>
            <a:endParaRPr lang="es-ES" sz="2400" b="1" dirty="0">
              <a:effectLst>
                <a:outerShdw blurRad="38100" dist="38100" dir="2700000" algn="tl">
                  <a:srgbClr val="000000"/>
                </a:outerShdw>
              </a:effectLst>
            </a:endParaRPr>
          </a:p>
          <a:p>
            <a:pPr eaLnBrk="1" hangingPunct="1">
              <a:lnSpc>
                <a:spcPct val="80000"/>
              </a:lnSpc>
              <a:defRPr/>
            </a:pPr>
            <a:endParaRPr lang="es-ES" sz="2400" b="1" dirty="0">
              <a:solidFill>
                <a:schemeClr val="tx2"/>
              </a:solidFill>
              <a:effectLst>
                <a:outerShdw blurRad="38100" dist="38100" dir="2700000" algn="tl">
                  <a:srgbClr val="000000"/>
                </a:outerShdw>
              </a:effectLst>
            </a:endParaRPr>
          </a:p>
          <a:p>
            <a:pPr eaLnBrk="1" hangingPunct="1">
              <a:lnSpc>
                <a:spcPct val="80000"/>
              </a:lnSpc>
              <a:defRPr/>
            </a:pPr>
            <a:r>
              <a:rPr lang="es-ES" sz="2400" b="1" dirty="0">
                <a:solidFill>
                  <a:schemeClr val="tx2"/>
                </a:solidFill>
                <a:effectLst>
                  <a:outerShdw blurRad="38100" dist="38100" dir="2700000" algn="tl">
                    <a:srgbClr val="000000"/>
                  </a:outerShdw>
                </a:effectLst>
              </a:rPr>
              <a:t>Vigilar nivel de conciencia 24-72 horas</a:t>
            </a:r>
          </a:p>
          <a:p>
            <a:pPr eaLnBrk="1" hangingPunct="1">
              <a:lnSpc>
                <a:spcPct val="80000"/>
              </a:lnSpc>
              <a:defRPr/>
            </a:pPr>
            <a:r>
              <a:rPr lang="es-ES" sz="2400" b="1" dirty="0">
                <a:solidFill>
                  <a:schemeClr val="tx2"/>
                </a:solidFill>
                <a:effectLst>
                  <a:outerShdw blurRad="38100" dist="38100" dir="2700000" algn="tl">
                    <a:srgbClr val="000000"/>
                  </a:outerShdw>
                </a:effectLst>
              </a:rPr>
              <a:t>Reposo absoluto 24-72 horas</a:t>
            </a:r>
          </a:p>
          <a:p>
            <a:pPr eaLnBrk="1" hangingPunct="1">
              <a:lnSpc>
                <a:spcPct val="80000"/>
              </a:lnSpc>
              <a:defRPr/>
            </a:pPr>
            <a:r>
              <a:rPr lang="es-ES" sz="2400" b="1" dirty="0">
                <a:solidFill>
                  <a:schemeClr val="tx2"/>
                </a:solidFill>
                <a:effectLst>
                  <a:outerShdw blurRad="38100" dist="38100" dir="2700000" algn="tl">
                    <a:srgbClr val="000000"/>
                  </a:outerShdw>
                </a:effectLst>
              </a:rPr>
              <a:t>Cabecera 30º</a:t>
            </a:r>
          </a:p>
          <a:p>
            <a:pPr eaLnBrk="1" hangingPunct="1">
              <a:lnSpc>
                <a:spcPct val="80000"/>
              </a:lnSpc>
              <a:defRPr/>
            </a:pPr>
            <a:r>
              <a:rPr lang="ca-ES" sz="2400" b="1" dirty="0" err="1">
                <a:solidFill>
                  <a:schemeClr val="tx2"/>
                </a:solidFill>
                <a:effectLst>
                  <a:outerShdw blurRad="38100" dist="38100" dir="2700000" algn="tl">
                    <a:srgbClr val="000000"/>
                  </a:outerShdw>
                </a:effectLst>
              </a:rPr>
              <a:t>Antihipertensivo</a:t>
            </a:r>
            <a:r>
              <a:rPr lang="ca-ES" sz="2400" b="1" dirty="0">
                <a:effectLst>
                  <a:outerShdw blurRad="38100" dist="38100" dir="2700000" algn="tl">
                    <a:srgbClr val="000000"/>
                  </a:outerShdw>
                </a:effectLst>
              </a:rPr>
              <a:t> si TAS&gt;180 o TAD&gt;105 </a:t>
            </a:r>
            <a:r>
              <a:rPr lang="ca-ES" sz="2400" b="1" dirty="0" err="1">
                <a:effectLst>
                  <a:outerShdw blurRad="38100" dist="38100" dir="2700000" algn="tl">
                    <a:srgbClr val="000000"/>
                  </a:outerShdw>
                </a:effectLst>
              </a:rPr>
              <a:t>mmHg</a:t>
            </a:r>
            <a:endParaRPr lang="ca-ES" sz="2400" b="1" dirty="0">
              <a:effectLst>
                <a:outerShdw blurRad="38100" dist="38100" dir="2700000" algn="tl">
                  <a:srgbClr val="000000"/>
                </a:outerShdw>
              </a:effectLst>
            </a:endParaRPr>
          </a:p>
        </p:txBody>
      </p:sp>
      <p:sp>
        <p:nvSpPr>
          <p:cNvPr id="3513347" name="Rectangle 3"/>
          <p:cNvSpPr>
            <a:spLocks noGrp="1" noChangeArrowheads="1"/>
          </p:cNvSpPr>
          <p:nvPr>
            <p:ph type="title" idx="4294967295"/>
          </p:nvPr>
        </p:nvSpPr>
        <p:spPr/>
        <p:txBody>
          <a:bodyPr/>
          <a:lstStyle/>
          <a:p>
            <a:pPr algn="ctr" eaLnBrk="1" hangingPunct="1">
              <a:defRPr/>
            </a:pPr>
            <a:r>
              <a:rPr lang="es-ES" b="1">
                <a:effectLst>
                  <a:outerShdw blurRad="38100" dist="38100" dir="2700000" algn="tl">
                    <a:srgbClr val="000000"/>
                  </a:outerShdw>
                </a:effectLst>
              </a:rPr>
              <a:t>Tratamiento general</a:t>
            </a:r>
          </a:p>
        </p:txBody>
      </p:sp>
      <p:sp>
        <p:nvSpPr>
          <p:cNvPr id="3513348" name="Text Box 4"/>
          <p:cNvSpPr txBox="1">
            <a:spLocks noChangeArrowheads="1"/>
          </p:cNvSpPr>
          <p:nvPr/>
        </p:nvSpPr>
        <p:spPr bwMode="auto">
          <a:xfrm>
            <a:off x="3810000" y="4032250"/>
            <a:ext cx="4648200" cy="387350"/>
          </a:xfrm>
          <a:prstGeom prst="rect">
            <a:avLst/>
          </a:prstGeom>
          <a:noFill/>
          <a:ln w="19050">
            <a:solidFill>
              <a:schemeClr val="tx2"/>
            </a:solidFill>
            <a:miter lim="800000"/>
            <a:headEnd/>
            <a:tailEnd/>
          </a:ln>
          <a:effectLst/>
          <a:extLst/>
        </p:spPr>
        <p:txBody>
          <a:bodyPr anchor="ctr">
            <a:spAutoFit/>
          </a:bodyPr>
          <a:lstStyle/>
          <a:p>
            <a:pPr algn="ctr">
              <a:lnSpc>
                <a:spcPct val="80000"/>
              </a:lnSpc>
              <a:spcBef>
                <a:spcPct val="20000"/>
              </a:spcBef>
              <a:buClr>
                <a:schemeClr val="folHlink"/>
              </a:buClr>
              <a:buSzPct val="60000"/>
              <a:buFont typeface="Wingdings" pitchFamily="2" charset="2"/>
              <a:buNone/>
              <a:defRPr/>
            </a:pPr>
            <a:r>
              <a:rPr lang="es-ES_tradnl" sz="2400" b="1" dirty="0">
                <a:effectLst>
                  <a:outerShdw blurRad="38100" dist="38100" dir="2700000" algn="tl">
                    <a:srgbClr val="000000"/>
                  </a:outerShdw>
                </a:effectLst>
              </a:rPr>
              <a:t>Igual que ICTUS ISQUÉMICO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13347"/>
                                        </p:tgtEl>
                                        <p:attrNameLst>
                                          <p:attrName>style.visibility</p:attrName>
                                        </p:attrNameLst>
                                      </p:cBhvr>
                                      <p:to>
                                        <p:strVal val="visible"/>
                                      </p:to>
                                    </p:set>
                                    <p:anim calcmode="lin" valueType="num">
                                      <p:cBhvr>
                                        <p:cTn id="7" dur="1000" fill="hold"/>
                                        <p:tgtEl>
                                          <p:spTgt spid="3513347"/>
                                        </p:tgtEl>
                                        <p:attrNameLst>
                                          <p:attrName>ppt_x</p:attrName>
                                        </p:attrNameLst>
                                      </p:cBhvr>
                                      <p:tavLst>
                                        <p:tav tm="0">
                                          <p:val>
                                            <p:strVal val="#ppt_x-.2"/>
                                          </p:val>
                                        </p:tav>
                                        <p:tav tm="100000">
                                          <p:val>
                                            <p:strVal val="#ppt_x"/>
                                          </p:val>
                                        </p:tav>
                                      </p:tavLst>
                                    </p:anim>
                                    <p:anim calcmode="lin" valueType="num">
                                      <p:cBhvr>
                                        <p:cTn id="8" dur="1000" fill="hold"/>
                                        <p:tgtEl>
                                          <p:spTgt spid="35133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13347"/>
                                        </p:tgtEl>
                                      </p:cBhvr>
                                    </p:animEffect>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13348"/>
                                        </p:tgtEl>
                                        <p:attrNameLst>
                                          <p:attrName>style.visibility</p:attrName>
                                        </p:attrNameLst>
                                      </p:cBhvr>
                                      <p:to>
                                        <p:strVal val="visible"/>
                                      </p:to>
                                    </p:set>
                                    <p:animEffect transition="in" filter="fade">
                                      <p:cBhvr>
                                        <p:cTn id="13" dur="1000"/>
                                        <p:tgtEl>
                                          <p:spTgt spid="3513348"/>
                                        </p:tgtEl>
                                      </p:cBhvr>
                                    </p:animEffect>
                                    <p:anim calcmode="lin" valueType="num">
                                      <p:cBhvr>
                                        <p:cTn id="14" dur="1000" fill="hold"/>
                                        <p:tgtEl>
                                          <p:spTgt spid="3513348"/>
                                        </p:tgtEl>
                                        <p:attrNameLst>
                                          <p:attrName>ppt_x</p:attrName>
                                        </p:attrNameLst>
                                      </p:cBhvr>
                                      <p:tavLst>
                                        <p:tav tm="0">
                                          <p:val>
                                            <p:strVal val="#ppt_x"/>
                                          </p:val>
                                        </p:tav>
                                        <p:tav tm="100000">
                                          <p:val>
                                            <p:strVal val="#ppt_x"/>
                                          </p:val>
                                        </p:tav>
                                      </p:tavLst>
                                    </p:anim>
                                    <p:anim calcmode="lin" valueType="num">
                                      <p:cBhvr>
                                        <p:cTn id="15" dur="1000" fill="hold"/>
                                        <p:tgtEl>
                                          <p:spTgt spid="351334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4" presetClass="entr" presetSubtype="0" fill="hold" grpId="0" nodeType="afterEffect">
                                  <p:stCondLst>
                                    <p:cond delay="0"/>
                                  </p:stCondLst>
                                  <p:childTnLst>
                                    <p:set>
                                      <p:cBhvr>
                                        <p:cTn id="18" dur="1" fill="hold">
                                          <p:stCondLst>
                                            <p:cond delay="0"/>
                                          </p:stCondLst>
                                        </p:cTn>
                                        <p:tgtEl>
                                          <p:spTgt spid="3513346">
                                            <p:txEl>
                                              <p:pRg st="7" end="7"/>
                                            </p:txEl>
                                          </p:spTgt>
                                        </p:tgtEl>
                                        <p:attrNameLst>
                                          <p:attrName>style.visibility</p:attrName>
                                        </p:attrNameLst>
                                      </p:cBhvr>
                                      <p:to>
                                        <p:strVal val="visible"/>
                                      </p:to>
                                    </p:set>
                                    <p:animEffect transition="in" filter="fade">
                                      <p:cBhvr>
                                        <p:cTn id="19" dur="1000"/>
                                        <p:tgtEl>
                                          <p:spTgt spid="3513346">
                                            <p:txEl>
                                              <p:pRg st="7" end="7"/>
                                            </p:txEl>
                                          </p:spTgt>
                                        </p:tgtEl>
                                      </p:cBhvr>
                                    </p:animEffect>
                                    <p:anim calcmode="lin" valueType="num">
                                      <p:cBhvr>
                                        <p:cTn id="20" dur="1000" fill="hold"/>
                                        <p:tgtEl>
                                          <p:spTgt spid="3513346">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513346">
                                            <p:txEl>
                                              <p:pRg st="7" end="7"/>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3000"/>
                            </p:stCondLst>
                            <p:childTnLst>
                              <p:par>
                                <p:cTn id="23" presetID="44" presetClass="entr" presetSubtype="0" fill="hold" grpId="0" nodeType="afterEffect">
                                  <p:stCondLst>
                                    <p:cond delay="0"/>
                                  </p:stCondLst>
                                  <p:childTnLst>
                                    <p:set>
                                      <p:cBhvr>
                                        <p:cTn id="24" dur="1" fill="hold">
                                          <p:stCondLst>
                                            <p:cond delay="0"/>
                                          </p:stCondLst>
                                        </p:cTn>
                                        <p:tgtEl>
                                          <p:spTgt spid="3513346">
                                            <p:txEl>
                                              <p:pRg st="8" end="8"/>
                                            </p:txEl>
                                          </p:spTgt>
                                        </p:tgtEl>
                                        <p:attrNameLst>
                                          <p:attrName>style.visibility</p:attrName>
                                        </p:attrNameLst>
                                      </p:cBhvr>
                                      <p:to>
                                        <p:strVal val="visible"/>
                                      </p:to>
                                    </p:set>
                                    <p:animEffect transition="in" filter="fade">
                                      <p:cBhvr>
                                        <p:cTn id="25" dur="1000"/>
                                        <p:tgtEl>
                                          <p:spTgt spid="3513346">
                                            <p:txEl>
                                              <p:pRg st="8" end="8"/>
                                            </p:txEl>
                                          </p:spTgt>
                                        </p:tgtEl>
                                      </p:cBhvr>
                                    </p:animEffect>
                                    <p:anim calcmode="lin" valueType="num">
                                      <p:cBhvr>
                                        <p:cTn id="26" dur="1000" fill="hold"/>
                                        <p:tgtEl>
                                          <p:spTgt spid="3513346">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513346">
                                            <p:txEl>
                                              <p:pRg st="8" end="8"/>
                                            </p:txEl>
                                          </p:spTgt>
                                        </p:tgtEl>
                                        <p:attrNameLst>
                                          <p:attrName>ppt_y</p:attrName>
                                        </p:attrNameLst>
                                      </p:cBhvr>
                                      <p:tavLst>
                                        <p:tav tm="0">
                                          <p:val>
                                            <p:strVal val="#ppt_y+.05"/>
                                          </p:val>
                                        </p:tav>
                                        <p:tav tm="100000">
                                          <p:val>
                                            <p:strVal val="#ppt_y"/>
                                          </p:val>
                                        </p:tav>
                                      </p:tavLst>
                                    </p:anim>
                                  </p:childTnLst>
                                </p:cTn>
                              </p:par>
                            </p:childTnLst>
                          </p:cTn>
                        </p:par>
                        <p:par>
                          <p:cTn id="28" fill="hold" nodeType="afterGroup">
                            <p:stCondLst>
                              <p:cond delay="4000"/>
                            </p:stCondLst>
                            <p:childTnLst>
                              <p:par>
                                <p:cTn id="29" presetID="44" presetClass="entr" presetSubtype="0" fill="hold" grpId="0" nodeType="afterEffect">
                                  <p:stCondLst>
                                    <p:cond delay="0"/>
                                  </p:stCondLst>
                                  <p:childTnLst>
                                    <p:set>
                                      <p:cBhvr>
                                        <p:cTn id="30" dur="1" fill="hold">
                                          <p:stCondLst>
                                            <p:cond delay="0"/>
                                          </p:stCondLst>
                                        </p:cTn>
                                        <p:tgtEl>
                                          <p:spTgt spid="3513346">
                                            <p:txEl>
                                              <p:pRg st="9" end="9"/>
                                            </p:txEl>
                                          </p:spTgt>
                                        </p:tgtEl>
                                        <p:attrNameLst>
                                          <p:attrName>style.visibility</p:attrName>
                                        </p:attrNameLst>
                                      </p:cBhvr>
                                      <p:to>
                                        <p:strVal val="visible"/>
                                      </p:to>
                                    </p:set>
                                    <p:animEffect transition="in" filter="fade">
                                      <p:cBhvr>
                                        <p:cTn id="31" dur="1000"/>
                                        <p:tgtEl>
                                          <p:spTgt spid="3513346">
                                            <p:txEl>
                                              <p:pRg st="9" end="9"/>
                                            </p:txEl>
                                          </p:spTgt>
                                        </p:tgtEl>
                                      </p:cBhvr>
                                    </p:animEffect>
                                    <p:anim calcmode="lin" valueType="num">
                                      <p:cBhvr>
                                        <p:cTn id="32" dur="1000" fill="hold"/>
                                        <p:tgtEl>
                                          <p:spTgt spid="3513346">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513346">
                                            <p:txEl>
                                              <p:pRg st="9" end="9"/>
                                            </p:txEl>
                                          </p:spTgt>
                                        </p:tgtEl>
                                        <p:attrNameLst>
                                          <p:attrName>ppt_y</p:attrName>
                                        </p:attrNameLst>
                                      </p:cBhvr>
                                      <p:tavLst>
                                        <p:tav tm="0">
                                          <p:val>
                                            <p:strVal val="#ppt_y+.05"/>
                                          </p:val>
                                        </p:tav>
                                        <p:tav tm="100000">
                                          <p:val>
                                            <p:strVal val="#ppt_y"/>
                                          </p:val>
                                        </p:tav>
                                      </p:tavLst>
                                    </p:anim>
                                  </p:childTnLst>
                                </p:cTn>
                              </p:par>
                            </p:childTnLst>
                          </p:cTn>
                        </p:par>
                        <p:par>
                          <p:cTn id="34" fill="hold" nodeType="afterGroup">
                            <p:stCondLst>
                              <p:cond delay="5000"/>
                            </p:stCondLst>
                            <p:childTnLst>
                              <p:par>
                                <p:cTn id="35" presetID="44" presetClass="entr" presetSubtype="0" fill="hold" grpId="0" nodeType="afterEffect">
                                  <p:stCondLst>
                                    <p:cond delay="0"/>
                                  </p:stCondLst>
                                  <p:childTnLst>
                                    <p:set>
                                      <p:cBhvr>
                                        <p:cTn id="36" dur="1" fill="hold">
                                          <p:stCondLst>
                                            <p:cond delay="0"/>
                                          </p:stCondLst>
                                        </p:cTn>
                                        <p:tgtEl>
                                          <p:spTgt spid="3513346">
                                            <p:txEl>
                                              <p:pRg st="10" end="10"/>
                                            </p:txEl>
                                          </p:spTgt>
                                        </p:tgtEl>
                                        <p:attrNameLst>
                                          <p:attrName>style.visibility</p:attrName>
                                        </p:attrNameLst>
                                      </p:cBhvr>
                                      <p:to>
                                        <p:strVal val="visible"/>
                                      </p:to>
                                    </p:set>
                                    <p:animEffect transition="in" filter="fade">
                                      <p:cBhvr>
                                        <p:cTn id="37" dur="1000"/>
                                        <p:tgtEl>
                                          <p:spTgt spid="3513346">
                                            <p:txEl>
                                              <p:pRg st="10" end="10"/>
                                            </p:txEl>
                                          </p:spTgt>
                                        </p:tgtEl>
                                      </p:cBhvr>
                                    </p:animEffect>
                                    <p:anim calcmode="lin" valueType="num">
                                      <p:cBhvr>
                                        <p:cTn id="38" dur="1000" fill="hold"/>
                                        <p:tgtEl>
                                          <p:spTgt spid="3513346">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513346">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3346" grpId="0" build="p"/>
      <p:bldP spid="3513347" grpId="0"/>
      <p:bldP spid="351334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10978" name="Rectangle 2"/>
          <p:cNvSpPr>
            <a:spLocks noGrp="1" noChangeArrowheads="1"/>
          </p:cNvSpPr>
          <p:nvPr>
            <p:ph type="body" idx="4294967295"/>
          </p:nvPr>
        </p:nvSpPr>
        <p:spPr>
          <a:xfrm>
            <a:off x="457200" y="914400"/>
            <a:ext cx="3505200" cy="2209800"/>
          </a:xfrm>
        </p:spPr>
        <p:txBody>
          <a:bodyPr/>
          <a:lstStyle/>
          <a:p>
            <a:pPr eaLnBrk="1" hangingPunct="1">
              <a:defRPr/>
            </a:pPr>
            <a:r>
              <a:rPr lang="ca-ES" sz="2400" b="1">
                <a:effectLst>
                  <a:outerShdw blurRad="38100" dist="38100" dir="2700000" algn="tl">
                    <a:srgbClr val="000000"/>
                  </a:outerShdw>
                </a:effectLst>
              </a:rPr>
              <a:t>Plaquetopenia</a:t>
            </a:r>
          </a:p>
          <a:p>
            <a:pPr eaLnBrk="1" hangingPunct="1">
              <a:defRPr/>
            </a:pPr>
            <a:r>
              <a:rPr lang="ca-ES" sz="2400" b="1">
                <a:effectLst>
                  <a:outerShdw blurRad="38100" dist="38100" dir="2700000" algn="tl">
                    <a:srgbClr val="000000"/>
                  </a:outerShdw>
                </a:effectLst>
              </a:rPr>
              <a:t>AAS</a:t>
            </a:r>
          </a:p>
          <a:p>
            <a:pPr eaLnBrk="1" hangingPunct="1">
              <a:defRPr/>
            </a:pPr>
            <a:r>
              <a:rPr lang="ca-ES" sz="2400" b="1">
                <a:effectLst>
                  <a:outerShdw blurRad="38100" dist="38100" dir="2700000" algn="tl">
                    <a:srgbClr val="000000"/>
                  </a:outerShdw>
                </a:effectLst>
              </a:rPr>
              <a:t>Anticoagulación</a:t>
            </a:r>
          </a:p>
          <a:p>
            <a:pPr eaLnBrk="1" hangingPunct="1">
              <a:defRPr/>
            </a:pPr>
            <a:r>
              <a:rPr lang="ca-ES" sz="2400" b="1">
                <a:effectLst>
                  <a:outerShdw blurRad="38100" dist="38100" dir="2700000" algn="tl">
                    <a:srgbClr val="000000"/>
                  </a:outerShdw>
                </a:effectLst>
              </a:rPr>
              <a:t>Fibrinolisis				</a:t>
            </a:r>
            <a:endParaRPr lang="ca-ES" sz="2400" b="1">
              <a:solidFill>
                <a:schemeClr val="bg1"/>
              </a:solidFill>
              <a:effectLst>
                <a:outerShdw blurRad="38100" dist="38100" dir="2700000" algn="tl">
                  <a:srgbClr val="000000"/>
                </a:outerShdw>
              </a:effectLst>
            </a:endParaRPr>
          </a:p>
        </p:txBody>
      </p:sp>
      <p:sp>
        <p:nvSpPr>
          <p:cNvPr id="3710979" name="Comment 3"/>
          <p:cNvSpPr>
            <a:spLocks noChangeArrowheads="1"/>
          </p:cNvSpPr>
          <p:nvPr/>
        </p:nvSpPr>
        <p:spPr bwMode="auto">
          <a:xfrm>
            <a:off x="609600" y="3276600"/>
            <a:ext cx="5029200" cy="528638"/>
          </a:xfrm>
          <a:prstGeom prst="rect">
            <a:avLst/>
          </a:prstGeom>
          <a:gradFill rotWithShape="1">
            <a:gsLst>
              <a:gs pos="0">
                <a:schemeClr val="accent2"/>
              </a:gs>
              <a:gs pos="100000">
                <a:schemeClr val="bg1"/>
              </a:gs>
            </a:gsLst>
            <a:lin ang="0" scaled="1"/>
          </a:gradFill>
          <a:ln w="9525">
            <a:solidFill>
              <a:schemeClr val="tx2"/>
            </a:solidFill>
            <a:miter lim="800000"/>
            <a:headEnd/>
            <a:tailEnd/>
          </a:ln>
          <a:effectLst/>
          <a:extLst/>
        </p:spPr>
        <p:txBody>
          <a:bodyPr>
            <a:spAutoFit/>
          </a:bodyPr>
          <a:lstStyle/>
          <a:p>
            <a:pPr algn="ctr">
              <a:spcBef>
                <a:spcPct val="50000"/>
              </a:spcBef>
              <a:defRPr/>
            </a:pPr>
            <a:r>
              <a:rPr lang="es-ES_tradnl" sz="2800" b="1">
                <a:solidFill>
                  <a:srgbClr val="000066"/>
                </a:solidFill>
                <a:effectLst>
                  <a:outerShdw blurRad="38100" dist="38100" dir="2700000" algn="tl">
                    <a:srgbClr val="000000"/>
                  </a:outerShdw>
                </a:effectLst>
                <a:latin typeface="Tahoma" pitchFamily="34" charset="0"/>
              </a:rPr>
              <a:t>Revertir anticoagulación</a:t>
            </a:r>
            <a:endParaRPr lang="ca-ES" sz="2800" b="1">
              <a:solidFill>
                <a:srgbClr val="000066"/>
              </a:solidFill>
              <a:effectLst>
                <a:outerShdw blurRad="38100" dist="38100" dir="2700000" algn="tl">
                  <a:srgbClr val="000000"/>
                </a:outerShdw>
              </a:effectLst>
              <a:latin typeface="Tahoma" pitchFamily="34" charset="0"/>
            </a:endParaRPr>
          </a:p>
        </p:txBody>
      </p:sp>
      <p:sp>
        <p:nvSpPr>
          <p:cNvPr id="3710981" name="Rectangle 5"/>
          <p:cNvSpPr>
            <a:spLocks noChangeArrowheads="1"/>
          </p:cNvSpPr>
          <p:nvPr/>
        </p:nvSpPr>
        <p:spPr bwMode="auto">
          <a:xfrm>
            <a:off x="381000" y="304800"/>
            <a:ext cx="7391400" cy="6096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None/>
              <a:defRPr/>
            </a:pPr>
            <a:r>
              <a:rPr lang="ca-ES" sz="2400" b="1" u="sng">
                <a:solidFill>
                  <a:schemeClr val="tx2"/>
                </a:solidFill>
                <a:effectLst>
                  <a:outerShdw blurRad="38100" dist="38100" dir="2700000" algn="tl">
                    <a:srgbClr val="000000"/>
                  </a:outerShdw>
                </a:effectLst>
                <a:latin typeface="Tahoma" pitchFamily="34" charset="0"/>
              </a:rPr>
              <a:t>Tratamiento - DIATESIS HEMORRÁGICA</a:t>
            </a:r>
          </a:p>
        </p:txBody>
      </p:sp>
      <p:sp>
        <p:nvSpPr>
          <p:cNvPr id="3710986" name="Rectangle 10"/>
          <p:cNvSpPr>
            <a:spLocks noChangeArrowheads="1"/>
          </p:cNvSpPr>
          <p:nvPr/>
        </p:nvSpPr>
        <p:spPr bwMode="auto">
          <a:xfrm>
            <a:off x="685800" y="4114800"/>
            <a:ext cx="2667000" cy="457200"/>
          </a:xfrm>
          <a:prstGeom prst="rect">
            <a:avLst/>
          </a:prstGeom>
          <a:noFill/>
          <a:ln w="9525">
            <a:solidFill>
              <a:schemeClr val="bg1"/>
            </a:solidFill>
            <a:miter lim="800000"/>
            <a:headEnd/>
            <a:tailEnd/>
          </a:ln>
          <a:effectLst/>
          <a:extLst/>
        </p:spPr>
        <p:txBody>
          <a:bodyPr/>
          <a:lstStyle/>
          <a:p>
            <a:pPr marL="342900" indent="-342900" algn="ctr">
              <a:lnSpc>
                <a:spcPct val="90000"/>
              </a:lnSpc>
              <a:spcBef>
                <a:spcPct val="20000"/>
              </a:spcBef>
              <a:buClr>
                <a:schemeClr val="folHlink"/>
              </a:buClr>
              <a:buSzPct val="60000"/>
              <a:buFont typeface="Wingdings" pitchFamily="2" charset="2"/>
              <a:buNone/>
              <a:defRPr/>
            </a:pPr>
            <a:r>
              <a:rPr lang="ca-ES" sz="2400" b="1">
                <a:solidFill>
                  <a:schemeClr val="tx2"/>
                </a:solidFill>
                <a:effectLst>
                  <a:outerShdw blurRad="38100" dist="38100" dir="2700000" algn="tl">
                    <a:srgbClr val="000000"/>
                  </a:outerShdw>
                </a:effectLst>
                <a:latin typeface="Tahoma" pitchFamily="34" charset="0"/>
              </a:rPr>
              <a:t>Heparina sódica</a:t>
            </a:r>
            <a:endParaRPr lang="ca-ES" sz="2400" b="1">
              <a:effectLst>
                <a:outerShdw blurRad="38100" dist="38100" dir="2700000" algn="tl">
                  <a:srgbClr val="000000"/>
                </a:outerShdw>
              </a:effectLst>
              <a:latin typeface="Tahoma" pitchFamily="34" charset="0"/>
            </a:endParaRPr>
          </a:p>
        </p:txBody>
      </p:sp>
      <p:sp>
        <p:nvSpPr>
          <p:cNvPr id="3710987" name="Comment 11"/>
          <p:cNvSpPr>
            <a:spLocks noChangeArrowheads="1"/>
          </p:cNvSpPr>
          <p:nvPr/>
        </p:nvSpPr>
        <p:spPr bwMode="auto">
          <a:xfrm>
            <a:off x="4724400" y="4038600"/>
            <a:ext cx="3962400" cy="476250"/>
          </a:xfrm>
          <a:prstGeom prst="rect">
            <a:avLst/>
          </a:prstGeom>
          <a:solidFill>
            <a:schemeClr val="folHlink">
              <a:alpha val="50000"/>
            </a:schemeClr>
          </a:solidFill>
          <a:ln w="19050">
            <a:solidFill>
              <a:schemeClr val="bg1"/>
            </a:solidFill>
            <a:miter lim="800000"/>
            <a:headEnd/>
            <a:tailEnd/>
          </a:ln>
          <a:effectLst/>
          <a:extLst/>
        </p:spPr>
        <p:txBody>
          <a:bodyPr>
            <a:spAutoFit/>
          </a:bodyPr>
          <a:lstStyle/>
          <a:p>
            <a:pPr algn="ctr">
              <a:spcBef>
                <a:spcPct val="50000"/>
              </a:spcBef>
              <a:defRPr/>
            </a:pPr>
            <a:r>
              <a:rPr lang="es-ES" sz="2400" b="1">
                <a:solidFill>
                  <a:srgbClr val="003366"/>
                </a:solidFill>
                <a:effectLst>
                  <a:outerShdw blurRad="38100" dist="38100" dir="2700000" algn="tl">
                    <a:srgbClr val="000000"/>
                  </a:outerShdw>
                </a:effectLst>
                <a:latin typeface="Tahoma" pitchFamily="34" charset="0"/>
              </a:rPr>
              <a:t>Sulfato de protamina</a:t>
            </a:r>
            <a:endParaRPr lang="ca-ES" sz="2400" b="1">
              <a:solidFill>
                <a:srgbClr val="003366"/>
              </a:solidFill>
              <a:effectLst>
                <a:outerShdw blurRad="38100" dist="38100" dir="2700000" algn="tl">
                  <a:srgbClr val="000000"/>
                </a:outerShdw>
              </a:effectLst>
              <a:latin typeface="Tahoma" pitchFamily="34" charset="0"/>
            </a:endParaRPr>
          </a:p>
        </p:txBody>
      </p:sp>
      <p:sp>
        <p:nvSpPr>
          <p:cNvPr id="3710988" name="Rectangle 12"/>
          <p:cNvSpPr>
            <a:spLocks noChangeArrowheads="1"/>
          </p:cNvSpPr>
          <p:nvPr/>
        </p:nvSpPr>
        <p:spPr bwMode="auto">
          <a:xfrm>
            <a:off x="685800" y="4800600"/>
            <a:ext cx="3962400" cy="457200"/>
          </a:xfrm>
          <a:prstGeom prst="rect">
            <a:avLst/>
          </a:prstGeom>
          <a:noFill/>
          <a:ln w="9525">
            <a:solidFill>
              <a:schemeClr val="bg1"/>
            </a:solidFill>
            <a:miter lim="800000"/>
            <a:headEnd/>
            <a:tailEnd/>
          </a:ln>
          <a:effectLst/>
          <a:extLst/>
        </p:spPr>
        <p:txBody>
          <a:bodyPr/>
          <a:lstStyle/>
          <a:p>
            <a:pPr marL="342900" indent="-342900" algn="ctr">
              <a:lnSpc>
                <a:spcPct val="90000"/>
              </a:lnSpc>
              <a:spcBef>
                <a:spcPct val="20000"/>
              </a:spcBef>
              <a:buClr>
                <a:schemeClr val="folHlink"/>
              </a:buClr>
              <a:buSzPct val="60000"/>
              <a:buFont typeface="Wingdings" pitchFamily="2" charset="2"/>
              <a:buNone/>
              <a:defRPr/>
            </a:pPr>
            <a:r>
              <a:rPr lang="ca-ES" sz="2400" b="1">
                <a:solidFill>
                  <a:schemeClr val="tx2"/>
                </a:solidFill>
                <a:effectLst>
                  <a:outerShdw blurRad="38100" dist="38100" dir="2700000" algn="tl">
                    <a:srgbClr val="000000"/>
                  </a:outerShdw>
                </a:effectLst>
                <a:latin typeface="Tahoma" pitchFamily="34" charset="0"/>
              </a:rPr>
              <a:t>Anticoagulantes orales</a:t>
            </a:r>
            <a:endParaRPr lang="ca-ES" sz="2400" b="1">
              <a:effectLst>
                <a:outerShdw blurRad="38100" dist="38100" dir="2700000" algn="tl">
                  <a:srgbClr val="000000"/>
                </a:outerShdw>
              </a:effectLst>
              <a:latin typeface="Tahoma" pitchFamily="34" charset="0"/>
            </a:endParaRPr>
          </a:p>
        </p:txBody>
      </p:sp>
      <p:sp>
        <p:nvSpPr>
          <p:cNvPr id="3710989" name="AutoShape 13"/>
          <p:cNvSpPr>
            <a:spLocks noChangeArrowheads="1"/>
          </p:cNvSpPr>
          <p:nvPr/>
        </p:nvSpPr>
        <p:spPr bwMode="auto">
          <a:xfrm flipH="1">
            <a:off x="3581400" y="4114800"/>
            <a:ext cx="1028700" cy="381000"/>
          </a:xfrm>
          <a:prstGeom prst="leftArrow">
            <a:avLst>
              <a:gd name="adj1" fmla="val 56250"/>
              <a:gd name="adj2" fmla="val 9642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
        <p:nvSpPr>
          <p:cNvPr id="3710990" name="Comment 14"/>
          <p:cNvSpPr>
            <a:spLocks noChangeArrowheads="1"/>
          </p:cNvSpPr>
          <p:nvPr/>
        </p:nvSpPr>
        <p:spPr bwMode="auto">
          <a:xfrm>
            <a:off x="6172200" y="4800600"/>
            <a:ext cx="2514600" cy="1571625"/>
          </a:xfrm>
          <a:prstGeom prst="rect">
            <a:avLst/>
          </a:prstGeom>
          <a:solidFill>
            <a:schemeClr val="folHlink">
              <a:alpha val="50000"/>
            </a:schemeClr>
          </a:solidFill>
          <a:ln w="19050">
            <a:solidFill>
              <a:schemeClr val="bg1"/>
            </a:solidFill>
            <a:miter lim="800000"/>
            <a:headEnd/>
            <a:tailEnd/>
          </a:ln>
          <a:effectLst/>
          <a:extLst/>
        </p:spPr>
        <p:txBody>
          <a:bodyPr>
            <a:spAutoFit/>
          </a:bodyPr>
          <a:lstStyle/>
          <a:p>
            <a:pPr algn="ctr">
              <a:spcBef>
                <a:spcPct val="50000"/>
              </a:spcBef>
              <a:defRPr/>
            </a:pPr>
            <a:r>
              <a:rPr lang="es-ES" sz="2400" b="1">
                <a:solidFill>
                  <a:srgbClr val="003366"/>
                </a:solidFill>
                <a:effectLst>
                  <a:outerShdw blurRad="38100" dist="38100" dir="2700000" algn="tl">
                    <a:srgbClr val="000000"/>
                  </a:outerShdw>
                </a:effectLst>
                <a:latin typeface="Tahoma" pitchFamily="34" charset="0"/>
              </a:rPr>
              <a:t>Vitamina K</a:t>
            </a:r>
          </a:p>
          <a:p>
            <a:pPr algn="ctr">
              <a:spcBef>
                <a:spcPct val="50000"/>
              </a:spcBef>
              <a:defRPr/>
            </a:pPr>
            <a:r>
              <a:rPr lang="es-ES" sz="2400" b="1">
                <a:solidFill>
                  <a:srgbClr val="003366"/>
                </a:solidFill>
                <a:effectLst>
                  <a:outerShdw blurRad="38100" dist="38100" dir="2700000" algn="tl">
                    <a:srgbClr val="000000"/>
                  </a:outerShdw>
                </a:effectLst>
                <a:latin typeface="Tahoma" pitchFamily="34" charset="0"/>
              </a:rPr>
              <a:t>Plasma fresco</a:t>
            </a:r>
          </a:p>
          <a:p>
            <a:pPr algn="ctr">
              <a:spcBef>
                <a:spcPct val="50000"/>
              </a:spcBef>
              <a:defRPr/>
            </a:pPr>
            <a:r>
              <a:rPr lang="es-ES" sz="2400" b="1">
                <a:solidFill>
                  <a:srgbClr val="003366"/>
                </a:solidFill>
                <a:effectLst>
                  <a:outerShdw blurRad="38100" dist="38100" dir="2700000" algn="tl">
                    <a:srgbClr val="000000"/>
                  </a:outerShdw>
                </a:effectLst>
                <a:latin typeface="Tahoma" pitchFamily="34" charset="0"/>
              </a:rPr>
              <a:t>Protromplex</a:t>
            </a:r>
            <a:endParaRPr lang="ca-ES" sz="2400" b="1">
              <a:solidFill>
                <a:srgbClr val="003366"/>
              </a:solidFill>
              <a:effectLst>
                <a:outerShdw blurRad="38100" dist="38100" dir="2700000" algn="tl">
                  <a:srgbClr val="000000"/>
                </a:outerShdw>
              </a:effectLst>
              <a:latin typeface="Tahoma" pitchFamily="34" charset="0"/>
            </a:endParaRPr>
          </a:p>
        </p:txBody>
      </p:sp>
      <p:sp>
        <p:nvSpPr>
          <p:cNvPr id="3710991" name="AutoShape 15"/>
          <p:cNvSpPr>
            <a:spLocks noChangeArrowheads="1"/>
          </p:cNvSpPr>
          <p:nvPr/>
        </p:nvSpPr>
        <p:spPr bwMode="auto">
          <a:xfrm flipH="1">
            <a:off x="4914900" y="4800600"/>
            <a:ext cx="1028700" cy="381000"/>
          </a:xfrm>
          <a:prstGeom prst="leftArrow">
            <a:avLst>
              <a:gd name="adj1" fmla="val 56250"/>
              <a:gd name="adj2" fmla="val 96425"/>
            </a:avLst>
          </a:prstGeom>
          <a:gradFill rotWithShape="1">
            <a:gsLst>
              <a:gs pos="0">
                <a:schemeClr val="bg1"/>
              </a:gs>
              <a:gs pos="100000">
                <a:schemeClr val="accent2"/>
              </a:gs>
            </a:gsLst>
            <a:lin ang="0" scaled="1"/>
          </a:gradFill>
          <a:ln w="9525">
            <a:solidFill>
              <a:schemeClr val="bg1"/>
            </a:solidFill>
            <a:miter lim="800000"/>
            <a:headEnd/>
            <a:tailEnd/>
          </a:ln>
        </p:spPr>
        <p:txBody>
          <a:bodyPr wrap="none" anchor="ctr"/>
          <a:lstStyle/>
          <a:p>
            <a:endParaRPr lang="ca-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710981"/>
                                        </p:tgtEl>
                                        <p:attrNameLst>
                                          <p:attrName>style.visibility</p:attrName>
                                        </p:attrNameLst>
                                      </p:cBhvr>
                                      <p:to>
                                        <p:strVal val="visible"/>
                                      </p:to>
                                    </p:set>
                                    <p:anim calcmode="lin" valueType="num">
                                      <p:cBhvr>
                                        <p:cTn id="7" dur="500" fill="hold"/>
                                        <p:tgtEl>
                                          <p:spTgt spid="37109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10981"/>
                                        </p:tgtEl>
                                        <p:attrNameLst>
                                          <p:attrName>ppt_y</p:attrName>
                                        </p:attrNameLst>
                                      </p:cBhvr>
                                      <p:tavLst>
                                        <p:tav tm="0">
                                          <p:val>
                                            <p:strVal val="#ppt_y"/>
                                          </p:val>
                                        </p:tav>
                                        <p:tav tm="100000">
                                          <p:val>
                                            <p:strVal val="#ppt_y"/>
                                          </p:val>
                                        </p:tav>
                                      </p:tavLst>
                                    </p:anim>
                                    <p:anim calcmode="lin" valueType="num">
                                      <p:cBhvr>
                                        <p:cTn id="9" dur="500" fill="hold"/>
                                        <p:tgtEl>
                                          <p:spTgt spid="37109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109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10981"/>
                                        </p:tgtEl>
                                      </p:cBhvr>
                                    </p:animEffect>
                                  </p:childTnLst>
                                </p:cTn>
                              </p:par>
                            </p:childTnLst>
                          </p:cTn>
                        </p:par>
                        <p:par>
                          <p:cTn id="12" fill="hold" nodeType="afterGroup">
                            <p:stCondLst>
                              <p:cond delay="2000"/>
                            </p:stCondLst>
                            <p:childTnLst>
                              <p:par>
                                <p:cTn id="13" presetID="44" presetClass="entr" presetSubtype="0" fill="hold" grpId="0" nodeType="afterEffect">
                                  <p:stCondLst>
                                    <p:cond delay="0"/>
                                  </p:stCondLst>
                                  <p:childTnLst>
                                    <p:set>
                                      <p:cBhvr>
                                        <p:cTn id="14" dur="1" fill="hold">
                                          <p:stCondLst>
                                            <p:cond delay="0"/>
                                          </p:stCondLst>
                                        </p:cTn>
                                        <p:tgtEl>
                                          <p:spTgt spid="3710978">
                                            <p:txEl>
                                              <p:pRg st="0" end="0"/>
                                            </p:txEl>
                                          </p:spTgt>
                                        </p:tgtEl>
                                        <p:attrNameLst>
                                          <p:attrName>style.visibility</p:attrName>
                                        </p:attrNameLst>
                                      </p:cBhvr>
                                      <p:to>
                                        <p:strVal val="visible"/>
                                      </p:to>
                                    </p:set>
                                    <p:animEffect transition="in" filter="fade">
                                      <p:cBhvr>
                                        <p:cTn id="15" dur="500"/>
                                        <p:tgtEl>
                                          <p:spTgt spid="3710978">
                                            <p:txEl>
                                              <p:pRg st="0" end="0"/>
                                            </p:txEl>
                                          </p:spTgt>
                                        </p:tgtEl>
                                      </p:cBhvr>
                                    </p:animEffect>
                                    <p:anim calcmode="lin" valueType="num">
                                      <p:cBhvr>
                                        <p:cTn id="16" dur="500" fill="hold"/>
                                        <p:tgtEl>
                                          <p:spTgt spid="371097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710978">
                                            <p:txEl>
                                              <p:pRg st="0" end="0"/>
                                            </p:txEl>
                                          </p:spTgt>
                                        </p:tgtEl>
                                        <p:attrNameLst>
                                          <p:attrName>ppt_y</p:attrName>
                                        </p:attrNameLst>
                                      </p:cBhvr>
                                      <p:tavLst>
                                        <p:tav tm="0">
                                          <p:val>
                                            <p:strVal val="#ppt_y+.05"/>
                                          </p:val>
                                        </p:tav>
                                        <p:tav tm="100000">
                                          <p:val>
                                            <p:strVal val="#ppt_y"/>
                                          </p:val>
                                        </p:tav>
                                      </p:tavLst>
                                    </p:anim>
                                  </p:childTnLst>
                                </p:cTn>
                              </p:par>
                            </p:childTnLst>
                          </p:cTn>
                        </p:par>
                        <p:par>
                          <p:cTn id="18" fill="hold" nodeType="afterGroup">
                            <p:stCondLst>
                              <p:cond delay="2500"/>
                            </p:stCondLst>
                            <p:childTnLst>
                              <p:par>
                                <p:cTn id="19" presetID="44" presetClass="entr" presetSubtype="0" fill="hold" grpId="0" nodeType="afterEffect">
                                  <p:stCondLst>
                                    <p:cond delay="0"/>
                                  </p:stCondLst>
                                  <p:childTnLst>
                                    <p:set>
                                      <p:cBhvr>
                                        <p:cTn id="20" dur="1" fill="hold">
                                          <p:stCondLst>
                                            <p:cond delay="0"/>
                                          </p:stCondLst>
                                        </p:cTn>
                                        <p:tgtEl>
                                          <p:spTgt spid="3710978">
                                            <p:txEl>
                                              <p:pRg st="1" end="1"/>
                                            </p:txEl>
                                          </p:spTgt>
                                        </p:tgtEl>
                                        <p:attrNameLst>
                                          <p:attrName>style.visibility</p:attrName>
                                        </p:attrNameLst>
                                      </p:cBhvr>
                                      <p:to>
                                        <p:strVal val="visible"/>
                                      </p:to>
                                    </p:set>
                                    <p:animEffect transition="in" filter="fade">
                                      <p:cBhvr>
                                        <p:cTn id="21" dur="500"/>
                                        <p:tgtEl>
                                          <p:spTgt spid="3710978">
                                            <p:txEl>
                                              <p:pRg st="1" end="1"/>
                                            </p:txEl>
                                          </p:spTgt>
                                        </p:tgtEl>
                                      </p:cBhvr>
                                    </p:animEffect>
                                    <p:anim calcmode="lin" valueType="num">
                                      <p:cBhvr>
                                        <p:cTn id="22" dur="500" fill="hold"/>
                                        <p:tgtEl>
                                          <p:spTgt spid="3710978">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10978">
                                            <p:txEl>
                                              <p:pRg st="1" end="1"/>
                                            </p:txEl>
                                          </p:spTgt>
                                        </p:tgtEl>
                                        <p:attrNameLst>
                                          <p:attrName>ppt_y</p:attrName>
                                        </p:attrNameLst>
                                      </p:cBhvr>
                                      <p:tavLst>
                                        <p:tav tm="0">
                                          <p:val>
                                            <p:strVal val="#ppt_y+.05"/>
                                          </p:val>
                                        </p:tav>
                                        <p:tav tm="100000">
                                          <p:val>
                                            <p:strVal val="#ppt_y"/>
                                          </p:val>
                                        </p:tav>
                                      </p:tavLst>
                                    </p:anim>
                                  </p:childTnLst>
                                </p:cTn>
                              </p:par>
                            </p:childTnLst>
                          </p:cTn>
                        </p:par>
                        <p:par>
                          <p:cTn id="24" fill="hold" nodeType="afterGroup">
                            <p:stCondLst>
                              <p:cond delay="3000"/>
                            </p:stCondLst>
                            <p:childTnLst>
                              <p:par>
                                <p:cTn id="25" presetID="44" presetClass="entr" presetSubtype="0" fill="hold" grpId="0" nodeType="afterEffect">
                                  <p:stCondLst>
                                    <p:cond delay="0"/>
                                  </p:stCondLst>
                                  <p:childTnLst>
                                    <p:set>
                                      <p:cBhvr>
                                        <p:cTn id="26" dur="1" fill="hold">
                                          <p:stCondLst>
                                            <p:cond delay="0"/>
                                          </p:stCondLst>
                                        </p:cTn>
                                        <p:tgtEl>
                                          <p:spTgt spid="3710978">
                                            <p:txEl>
                                              <p:pRg st="2" end="2"/>
                                            </p:txEl>
                                          </p:spTgt>
                                        </p:tgtEl>
                                        <p:attrNameLst>
                                          <p:attrName>style.visibility</p:attrName>
                                        </p:attrNameLst>
                                      </p:cBhvr>
                                      <p:to>
                                        <p:strVal val="visible"/>
                                      </p:to>
                                    </p:set>
                                    <p:animEffect transition="in" filter="fade">
                                      <p:cBhvr>
                                        <p:cTn id="27" dur="500"/>
                                        <p:tgtEl>
                                          <p:spTgt spid="3710978">
                                            <p:txEl>
                                              <p:pRg st="2" end="2"/>
                                            </p:txEl>
                                          </p:spTgt>
                                        </p:tgtEl>
                                      </p:cBhvr>
                                    </p:animEffect>
                                    <p:anim calcmode="lin" valueType="num">
                                      <p:cBhvr>
                                        <p:cTn id="28" dur="500" fill="hold"/>
                                        <p:tgtEl>
                                          <p:spTgt spid="3710978">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710978">
                                            <p:txEl>
                                              <p:pRg st="2" end="2"/>
                                            </p:txEl>
                                          </p:spTgt>
                                        </p:tgtEl>
                                        <p:attrNameLst>
                                          <p:attrName>ppt_y</p:attrName>
                                        </p:attrNameLst>
                                      </p:cBhvr>
                                      <p:tavLst>
                                        <p:tav tm="0">
                                          <p:val>
                                            <p:strVal val="#ppt_y+.05"/>
                                          </p:val>
                                        </p:tav>
                                        <p:tav tm="100000">
                                          <p:val>
                                            <p:strVal val="#ppt_y"/>
                                          </p:val>
                                        </p:tav>
                                      </p:tavLst>
                                    </p:anim>
                                  </p:childTnLst>
                                </p:cTn>
                              </p:par>
                            </p:childTnLst>
                          </p:cTn>
                        </p:par>
                        <p:par>
                          <p:cTn id="30" fill="hold" nodeType="afterGroup">
                            <p:stCondLst>
                              <p:cond delay="3500"/>
                            </p:stCondLst>
                            <p:childTnLst>
                              <p:par>
                                <p:cTn id="31" presetID="44" presetClass="entr" presetSubtype="0" fill="hold" grpId="0" nodeType="afterEffect">
                                  <p:stCondLst>
                                    <p:cond delay="0"/>
                                  </p:stCondLst>
                                  <p:childTnLst>
                                    <p:set>
                                      <p:cBhvr>
                                        <p:cTn id="32" dur="1" fill="hold">
                                          <p:stCondLst>
                                            <p:cond delay="0"/>
                                          </p:stCondLst>
                                        </p:cTn>
                                        <p:tgtEl>
                                          <p:spTgt spid="3710978">
                                            <p:txEl>
                                              <p:pRg st="3" end="3"/>
                                            </p:txEl>
                                          </p:spTgt>
                                        </p:tgtEl>
                                        <p:attrNameLst>
                                          <p:attrName>style.visibility</p:attrName>
                                        </p:attrNameLst>
                                      </p:cBhvr>
                                      <p:to>
                                        <p:strVal val="visible"/>
                                      </p:to>
                                    </p:set>
                                    <p:animEffect transition="in" filter="fade">
                                      <p:cBhvr>
                                        <p:cTn id="33" dur="500"/>
                                        <p:tgtEl>
                                          <p:spTgt spid="3710978">
                                            <p:txEl>
                                              <p:pRg st="3" end="3"/>
                                            </p:txEl>
                                          </p:spTgt>
                                        </p:tgtEl>
                                      </p:cBhvr>
                                    </p:animEffect>
                                    <p:anim calcmode="lin" valueType="num">
                                      <p:cBhvr>
                                        <p:cTn id="34" dur="500" fill="hold"/>
                                        <p:tgtEl>
                                          <p:spTgt spid="3710978">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710978">
                                            <p:txEl>
                                              <p:pRg st="3" end="3"/>
                                            </p:txEl>
                                          </p:spTgt>
                                        </p:tgtEl>
                                        <p:attrNameLst>
                                          <p:attrName>ppt_y</p:attrName>
                                        </p:attrNameLst>
                                      </p:cBhvr>
                                      <p:tavLst>
                                        <p:tav tm="0">
                                          <p:val>
                                            <p:strVal val="#ppt_y+.05"/>
                                          </p:val>
                                        </p:tav>
                                        <p:tav tm="100000">
                                          <p:val>
                                            <p:strVal val="#ppt_y"/>
                                          </p:val>
                                        </p:tav>
                                      </p:tavLst>
                                    </p:anim>
                                  </p:childTnLst>
                                </p:cTn>
                              </p:par>
                            </p:childTnLst>
                          </p:cTn>
                        </p:par>
                        <p:par>
                          <p:cTn id="36" fill="hold" nodeType="afterGroup">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710979"/>
                                        </p:tgtEl>
                                        <p:attrNameLst>
                                          <p:attrName>style.visibility</p:attrName>
                                        </p:attrNameLst>
                                      </p:cBhvr>
                                      <p:to>
                                        <p:strVal val="visible"/>
                                      </p:to>
                                    </p:set>
                                    <p:anim calcmode="lin" valueType="num">
                                      <p:cBhvr>
                                        <p:cTn id="39" dur="2000" fill="hold"/>
                                        <p:tgtEl>
                                          <p:spTgt spid="3710979"/>
                                        </p:tgtEl>
                                        <p:attrNameLst>
                                          <p:attrName>ppt_w</p:attrName>
                                        </p:attrNameLst>
                                      </p:cBhvr>
                                      <p:tavLst>
                                        <p:tav tm="0">
                                          <p:val>
                                            <p:fltVal val="0"/>
                                          </p:val>
                                        </p:tav>
                                        <p:tav tm="100000">
                                          <p:val>
                                            <p:strVal val="#ppt_w"/>
                                          </p:val>
                                        </p:tav>
                                      </p:tavLst>
                                    </p:anim>
                                    <p:anim calcmode="lin" valueType="num">
                                      <p:cBhvr>
                                        <p:cTn id="40" dur="2000" fill="hold"/>
                                        <p:tgtEl>
                                          <p:spTgt spid="3710979"/>
                                        </p:tgtEl>
                                        <p:attrNameLst>
                                          <p:attrName>ppt_h</p:attrName>
                                        </p:attrNameLst>
                                      </p:cBhvr>
                                      <p:tavLst>
                                        <p:tav tm="0">
                                          <p:val>
                                            <p:fltVal val="0"/>
                                          </p:val>
                                        </p:tav>
                                        <p:tav tm="100000">
                                          <p:val>
                                            <p:strVal val="#ppt_h"/>
                                          </p:val>
                                        </p:tav>
                                      </p:tavLst>
                                    </p:anim>
                                  </p:childTnLst>
                                </p:cTn>
                              </p:par>
                            </p:childTnLst>
                          </p:cTn>
                        </p:par>
                        <p:par>
                          <p:cTn id="41" fill="hold" nodeType="afterGroup">
                            <p:stCondLst>
                              <p:cond delay="6000"/>
                            </p:stCondLst>
                            <p:childTnLst>
                              <p:par>
                                <p:cTn id="42" presetID="29" presetClass="entr" presetSubtype="0" fill="hold" grpId="0" nodeType="afterEffect">
                                  <p:stCondLst>
                                    <p:cond delay="0"/>
                                  </p:stCondLst>
                                  <p:childTnLst>
                                    <p:set>
                                      <p:cBhvr>
                                        <p:cTn id="43" dur="1" fill="hold">
                                          <p:stCondLst>
                                            <p:cond delay="0"/>
                                          </p:stCondLst>
                                        </p:cTn>
                                        <p:tgtEl>
                                          <p:spTgt spid="3710986"/>
                                        </p:tgtEl>
                                        <p:attrNameLst>
                                          <p:attrName>style.visibility</p:attrName>
                                        </p:attrNameLst>
                                      </p:cBhvr>
                                      <p:to>
                                        <p:strVal val="visible"/>
                                      </p:to>
                                    </p:set>
                                    <p:anim calcmode="lin" valueType="num">
                                      <p:cBhvr>
                                        <p:cTn id="44" dur="1000" fill="hold"/>
                                        <p:tgtEl>
                                          <p:spTgt spid="3710986"/>
                                        </p:tgtEl>
                                        <p:attrNameLst>
                                          <p:attrName>ppt_x</p:attrName>
                                        </p:attrNameLst>
                                      </p:cBhvr>
                                      <p:tavLst>
                                        <p:tav tm="0">
                                          <p:val>
                                            <p:strVal val="#ppt_x-.2"/>
                                          </p:val>
                                        </p:tav>
                                        <p:tav tm="100000">
                                          <p:val>
                                            <p:strVal val="#ppt_x"/>
                                          </p:val>
                                        </p:tav>
                                      </p:tavLst>
                                    </p:anim>
                                    <p:anim calcmode="lin" valueType="num">
                                      <p:cBhvr>
                                        <p:cTn id="45" dur="1000" fill="hold"/>
                                        <p:tgtEl>
                                          <p:spTgt spid="371098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710986"/>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710989"/>
                                        </p:tgtEl>
                                        <p:attrNameLst>
                                          <p:attrName>style.visibility</p:attrName>
                                        </p:attrNameLst>
                                      </p:cBhvr>
                                      <p:to>
                                        <p:strVal val="visible"/>
                                      </p:to>
                                    </p:set>
                                    <p:animEffect transition="in" filter="fade">
                                      <p:cBhvr>
                                        <p:cTn id="49" dur="1000"/>
                                        <p:tgtEl>
                                          <p:spTgt spid="3710989"/>
                                        </p:tgtEl>
                                      </p:cBhvr>
                                    </p:animEffect>
                                    <p:anim calcmode="lin" valueType="num">
                                      <p:cBhvr>
                                        <p:cTn id="50" dur="1000" fill="hold"/>
                                        <p:tgtEl>
                                          <p:spTgt spid="3710989"/>
                                        </p:tgtEl>
                                        <p:attrNameLst>
                                          <p:attrName>ppt_x</p:attrName>
                                        </p:attrNameLst>
                                      </p:cBhvr>
                                      <p:tavLst>
                                        <p:tav tm="0">
                                          <p:val>
                                            <p:strVal val="#ppt_x"/>
                                          </p:val>
                                        </p:tav>
                                        <p:tav tm="100000">
                                          <p:val>
                                            <p:strVal val="#ppt_x"/>
                                          </p:val>
                                        </p:tav>
                                      </p:tavLst>
                                    </p:anim>
                                    <p:anim calcmode="lin" valueType="num">
                                      <p:cBhvr>
                                        <p:cTn id="51" dur="1000" fill="hold"/>
                                        <p:tgtEl>
                                          <p:spTgt spid="3710989"/>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7000"/>
                            </p:stCondLst>
                            <p:childTnLst>
                              <p:par>
                                <p:cTn id="53" presetID="23" presetClass="entr" presetSubtype="16" fill="hold" grpId="0" nodeType="afterEffect">
                                  <p:stCondLst>
                                    <p:cond delay="0"/>
                                  </p:stCondLst>
                                  <p:childTnLst>
                                    <p:set>
                                      <p:cBhvr>
                                        <p:cTn id="54" dur="1" fill="hold">
                                          <p:stCondLst>
                                            <p:cond delay="0"/>
                                          </p:stCondLst>
                                        </p:cTn>
                                        <p:tgtEl>
                                          <p:spTgt spid="3710987"/>
                                        </p:tgtEl>
                                        <p:attrNameLst>
                                          <p:attrName>style.visibility</p:attrName>
                                        </p:attrNameLst>
                                      </p:cBhvr>
                                      <p:to>
                                        <p:strVal val="visible"/>
                                      </p:to>
                                    </p:set>
                                    <p:anim calcmode="lin" valueType="num">
                                      <p:cBhvr>
                                        <p:cTn id="55" dur="2000" fill="hold"/>
                                        <p:tgtEl>
                                          <p:spTgt spid="3710987"/>
                                        </p:tgtEl>
                                        <p:attrNameLst>
                                          <p:attrName>ppt_w</p:attrName>
                                        </p:attrNameLst>
                                      </p:cBhvr>
                                      <p:tavLst>
                                        <p:tav tm="0">
                                          <p:val>
                                            <p:fltVal val="0"/>
                                          </p:val>
                                        </p:tav>
                                        <p:tav tm="100000">
                                          <p:val>
                                            <p:strVal val="#ppt_w"/>
                                          </p:val>
                                        </p:tav>
                                      </p:tavLst>
                                    </p:anim>
                                    <p:anim calcmode="lin" valueType="num">
                                      <p:cBhvr>
                                        <p:cTn id="56" dur="2000" fill="hold"/>
                                        <p:tgtEl>
                                          <p:spTgt spid="3710987"/>
                                        </p:tgtEl>
                                        <p:attrNameLst>
                                          <p:attrName>ppt_h</p:attrName>
                                        </p:attrNameLst>
                                      </p:cBhvr>
                                      <p:tavLst>
                                        <p:tav tm="0">
                                          <p:val>
                                            <p:fltVal val="0"/>
                                          </p:val>
                                        </p:tav>
                                        <p:tav tm="100000">
                                          <p:val>
                                            <p:strVal val="#ppt_h"/>
                                          </p:val>
                                        </p:tav>
                                      </p:tavLst>
                                    </p:anim>
                                  </p:childTnLst>
                                </p:cTn>
                              </p:par>
                            </p:childTnLst>
                          </p:cTn>
                        </p:par>
                        <p:par>
                          <p:cTn id="57" fill="hold" nodeType="afterGroup">
                            <p:stCondLst>
                              <p:cond delay="9000"/>
                            </p:stCondLst>
                            <p:childTnLst>
                              <p:par>
                                <p:cTn id="58" presetID="29" presetClass="entr" presetSubtype="0" fill="hold" grpId="0" nodeType="afterEffect">
                                  <p:stCondLst>
                                    <p:cond delay="0"/>
                                  </p:stCondLst>
                                  <p:childTnLst>
                                    <p:set>
                                      <p:cBhvr>
                                        <p:cTn id="59" dur="1" fill="hold">
                                          <p:stCondLst>
                                            <p:cond delay="0"/>
                                          </p:stCondLst>
                                        </p:cTn>
                                        <p:tgtEl>
                                          <p:spTgt spid="3710988"/>
                                        </p:tgtEl>
                                        <p:attrNameLst>
                                          <p:attrName>style.visibility</p:attrName>
                                        </p:attrNameLst>
                                      </p:cBhvr>
                                      <p:to>
                                        <p:strVal val="visible"/>
                                      </p:to>
                                    </p:set>
                                    <p:anim calcmode="lin" valueType="num">
                                      <p:cBhvr>
                                        <p:cTn id="60" dur="1000" fill="hold"/>
                                        <p:tgtEl>
                                          <p:spTgt spid="3710988"/>
                                        </p:tgtEl>
                                        <p:attrNameLst>
                                          <p:attrName>ppt_x</p:attrName>
                                        </p:attrNameLst>
                                      </p:cBhvr>
                                      <p:tavLst>
                                        <p:tav tm="0">
                                          <p:val>
                                            <p:strVal val="#ppt_x-.2"/>
                                          </p:val>
                                        </p:tav>
                                        <p:tav tm="100000">
                                          <p:val>
                                            <p:strVal val="#ppt_x"/>
                                          </p:val>
                                        </p:tav>
                                      </p:tavLst>
                                    </p:anim>
                                    <p:anim calcmode="lin" valueType="num">
                                      <p:cBhvr>
                                        <p:cTn id="61" dur="1000" fill="hold"/>
                                        <p:tgtEl>
                                          <p:spTgt spid="3710988"/>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71098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3710991"/>
                                        </p:tgtEl>
                                        <p:attrNameLst>
                                          <p:attrName>style.visibility</p:attrName>
                                        </p:attrNameLst>
                                      </p:cBhvr>
                                      <p:to>
                                        <p:strVal val="visible"/>
                                      </p:to>
                                    </p:set>
                                    <p:animEffect transition="in" filter="fade">
                                      <p:cBhvr>
                                        <p:cTn id="65" dur="1000"/>
                                        <p:tgtEl>
                                          <p:spTgt spid="3710991"/>
                                        </p:tgtEl>
                                      </p:cBhvr>
                                    </p:animEffect>
                                    <p:anim calcmode="lin" valueType="num">
                                      <p:cBhvr>
                                        <p:cTn id="66" dur="1000" fill="hold"/>
                                        <p:tgtEl>
                                          <p:spTgt spid="3710991"/>
                                        </p:tgtEl>
                                        <p:attrNameLst>
                                          <p:attrName>ppt_x</p:attrName>
                                        </p:attrNameLst>
                                      </p:cBhvr>
                                      <p:tavLst>
                                        <p:tav tm="0">
                                          <p:val>
                                            <p:strVal val="#ppt_x"/>
                                          </p:val>
                                        </p:tav>
                                        <p:tav tm="100000">
                                          <p:val>
                                            <p:strVal val="#ppt_x"/>
                                          </p:val>
                                        </p:tav>
                                      </p:tavLst>
                                    </p:anim>
                                    <p:anim calcmode="lin" valueType="num">
                                      <p:cBhvr>
                                        <p:cTn id="67" dur="1000" fill="hold"/>
                                        <p:tgtEl>
                                          <p:spTgt spid="3710991"/>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0000"/>
                            </p:stCondLst>
                            <p:childTnLst>
                              <p:par>
                                <p:cTn id="69" presetID="23" presetClass="entr" presetSubtype="16" fill="hold" grpId="0" nodeType="afterEffect">
                                  <p:stCondLst>
                                    <p:cond delay="0"/>
                                  </p:stCondLst>
                                  <p:childTnLst>
                                    <p:set>
                                      <p:cBhvr>
                                        <p:cTn id="70" dur="1" fill="hold">
                                          <p:stCondLst>
                                            <p:cond delay="0"/>
                                          </p:stCondLst>
                                        </p:cTn>
                                        <p:tgtEl>
                                          <p:spTgt spid="3710990"/>
                                        </p:tgtEl>
                                        <p:attrNameLst>
                                          <p:attrName>style.visibility</p:attrName>
                                        </p:attrNameLst>
                                      </p:cBhvr>
                                      <p:to>
                                        <p:strVal val="visible"/>
                                      </p:to>
                                    </p:set>
                                    <p:anim calcmode="lin" valueType="num">
                                      <p:cBhvr>
                                        <p:cTn id="71" dur="2000" fill="hold"/>
                                        <p:tgtEl>
                                          <p:spTgt spid="3710990"/>
                                        </p:tgtEl>
                                        <p:attrNameLst>
                                          <p:attrName>ppt_w</p:attrName>
                                        </p:attrNameLst>
                                      </p:cBhvr>
                                      <p:tavLst>
                                        <p:tav tm="0">
                                          <p:val>
                                            <p:fltVal val="0"/>
                                          </p:val>
                                        </p:tav>
                                        <p:tav tm="100000">
                                          <p:val>
                                            <p:strVal val="#ppt_w"/>
                                          </p:val>
                                        </p:tav>
                                      </p:tavLst>
                                    </p:anim>
                                    <p:anim calcmode="lin" valueType="num">
                                      <p:cBhvr>
                                        <p:cTn id="72" dur="2000" fill="hold"/>
                                        <p:tgtEl>
                                          <p:spTgt spid="3710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0978" grpId="0" build="p"/>
      <p:bldP spid="3710979" grpId="0" animBg="1"/>
      <p:bldP spid="3710981" grpId="0"/>
      <p:bldP spid="3710986" grpId="0" animBg="1"/>
      <p:bldP spid="3710987" grpId="0" animBg="1"/>
      <p:bldP spid="3710988" grpId="0" animBg="1"/>
      <p:bldP spid="3710989" grpId="0" animBg="1"/>
      <p:bldP spid="3710990" grpId="0" animBg="1"/>
      <p:bldP spid="371099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3682" name="Rectangle 2"/>
          <p:cNvSpPr>
            <a:spLocks noGrp="1" noChangeArrowheads="1"/>
          </p:cNvSpPr>
          <p:nvPr>
            <p:ph type="body" idx="4294967295"/>
          </p:nvPr>
        </p:nvSpPr>
        <p:spPr>
          <a:xfrm>
            <a:off x="685800" y="1752600"/>
            <a:ext cx="8458200" cy="1219200"/>
          </a:xfrm>
        </p:spPr>
        <p:txBody>
          <a:bodyPr/>
          <a:lstStyle/>
          <a:p>
            <a:pPr eaLnBrk="1" hangingPunct="1">
              <a:lnSpc>
                <a:spcPct val="80000"/>
              </a:lnSpc>
              <a:defRPr/>
            </a:pPr>
            <a:r>
              <a:rPr lang="ca-ES" sz="2400" b="1">
                <a:effectLst>
                  <a:outerShdw blurRad="38100" dist="38100" dir="2700000" algn="tl">
                    <a:srgbClr val="000000"/>
                  </a:outerShdw>
                </a:effectLst>
              </a:rPr>
              <a:t>Volumen 20-60 ml con deterioro neurológico</a:t>
            </a:r>
          </a:p>
          <a:p>
            <a:pPr eaLnBrk="1" hangingPunct="1">
              <a:lnSpc>
                <a:spcPct val="80000"/>
              </a:lnSpc>
              <a:buFont typeface="Wingdings" pitchFamily="2" charset="2"/>
              <a:buNone/>
              <a:defRPr/>
            </a:pPr>
            <a:r>
              <a:rPr lang="ca-ES" sz="2400" b="1">
                <a:solidFill>
                  <a:schemeClr val="bg1"/>
                </a:solidFill>
                <a:effectLst>
                  <a:outerShdw blurRad="38100" dist="38100" dir="2700000" algn="tl">
                    <a:srgbClr val="000000"/>
                  </a:outerShdw>
                </a:effectLst>
              </a:rPr>
              <a:t>No intervenir hematomas &lt;20cc por buen pronóstico</a:t>
            </a:r>
          </a:p>
          <a:p>
            <a:pPr eaLnBrk="1" hangingPunct="1">
              <a:lnSpc>
                <a:spcPct val="80000"/>
              </a:lnSpc>
              <a:buFont typeface="Wingdings" pitchFamily="2" charset="2"/>
              <a:buNone/>
              <a:defRPr/>
            </a:pPr>
            <a:r>
              <a:rPr lang="ca-ES" sz="2400" b="1">
                <a:solidFill>
                  <a:schemeClr val="bg1"/>
                </a:solidFill>
                <a:effectLst>
                  <a:outerShdw blurRad="38100" dist="38100" dir="2700000" algn="tl">
                    <a:srgbClr val="000000"/>
                  </a:outerShdw>
                </a:effectLst>
              </a:rPr>
              <a:t>No intervenir hematomas &gt;60cc por mal pronóstico</a:t>
            </a:r>
            <a:endParaRPr lang="ca-ES" sz="2800" b="1">
              <a:effectLst>
                <a:outerShdw blurRad="38100" dist="38100" dir="2700000" algn="tl">
                  <a:srgbClr val="000000"/>
                </a:outerShdw>
              </a:effectLst>
            </a:endParaRPr>
          </a:p>
        </p:txBody>
      </p:sp>
      <p:sp>
        <p:nvSpPr>
          <p:cNvPr id="3783683" name="Comment 3"/>
          <p:cNvSpPr>
            <a:spLocks noChangeArrowheads="1"/>
          </p:cNvSpPr>
          <p:nvPr/>
        </p:nvSpPr>
        <p:spPr bwMode="auto">
          <a:xfrm>
            <a:off x="685800" y="1071563"/>
            <a:ext cx="3657600" cy="528637"/>
          </a:xfrm>
          <a:prstGeom prst="rect">
            <a:avLst/>
          </a:prstGeom>
          <a:gradFill rotWithShape="1">
            <a:gsLst>
              <a:gs pos="0">
                <a:schemeClr val="accent2"/>
              </a:gs>
              <a:gs pos="100000">
                <a:schemeClr val="bg1"/>
              </a:gs>
            </a:gsLst>
            <a:lin ang="0" scaled="1"/>
          </a:gradFill>
          <a:ln w="9525">
            <a:solidFill>
              <a:schemeClr val="tx2"/>
            </a:solidFill>
            <a:miter lim="800000"/>
            <a:headEnd/>
            <a:tailEnd/>
          </a:ln>
          <a:effectLst/>
          <a:extLst/>
        </p:spPr>
        <p:txBody>
          <a:bodyPr>
            <a:spAutoFit/>
          </a:bodyPr>
          <a:lstStyle/>
          <a:p>
            <a:pPr algn="ctr">
              <a:spcBef>
                <a:spcPct val="50000"/>
              </a:spcBef>
              <a:defRPr/>
            </a:pPr>
            <a:r>
              <a:rPr lang="es-ES_tradnl" sz="2800" b="1">
                <a:solidFill>
                  <a:srgbClr val="000066"/>
                </a:solidFill>
                <a:effectLst>
                  <a:outerShdw blurRad="38100" dist="38100" dir="2700000" algn="tl">
                    <a:srgbClr val="000000"/>
                  </a:outerShdw>
                </a:effectLst>
                <a:latin typeface="Tahoma" pitchFamily="34" charset="0"/>
              </a:rPr>
              <a:t>Hematoma lobar</a:t>
            </a:r>
            <a:endParaRPr lang="ca-ES" sz="2800" b="1">
              <a:solidFill>
                <a:srgbClr val="000066"/>
              </a:solidFill>
              <a:effectLst>
                <a:outerShdw blurRad="38100" dist="38100" dir="2700000" algn="tl">
                  <a:srgbClr val="000000"/>
                </a:outerShdw>
              </a:effectLst>
              <a:latin typeface="Tahoma" pitchFamily="34" charset="0"/>
            </a:endParaRPr>
          </a:p>
        </p:txBody>
      </p:sp>
      <p:sp>
        <p:nvSpPr>
          <p:cNvPr id="3783685" name="Rectangle 5"/>
          <p:cNvSpPr>
            <a:spLocks noChangeArrowheads="1"/>
          </p:cNvSpPr>
          <p:nvPr/>
        </p:nvSpPr>
        <p:spPr bwMode="auto">
          <a:xfrm>
            <a:off x="381000" y="304800"/>
            <a:ext cx="7391400" cy="609600"/>
          </a:xfrm>
          <a:prstGeom prst="rect">
            <a:avLst/>
          </a:prstGeom>
          <a:noFill/>
          <a:ln>
            <a:noFill/>
          </a:ln>
          <a:effectLst/>
          <a:extLst/>
        </p:spPr>
        <p:txBody>
          <a:bodyPr/>
          <a:lstStyle/>
          <a:p>
            <a:pPr marL="342900" indent="-342900">
              <a:lnSpc>
                <a:spcPct val="90000"/>
              </a:lnSpc>
              <a:spcBef>
                <a:spcPct val="20000"/>
              </a:spcBef>
              <a:buClr>
                <a:schemeClr val="folHlink"/>
              </a:buClr>
              <a:buSzPct val="60000"/>
              <a:buFont typeface="Wingdings" pitchFamily="2" charset="2"/>
              <a:buNone/>
              <a:defRPr/>
            </a:pPr>
            <a:r>
              <a:rPr lang="ca-ES" sz="2400" b="1" u="sng">
                <a:solidFill>
                  <a:schemeClr val="tx2"/>
                </a:solidFill>
                <a:effectLst>
                  <a:outerShdw blurRad="38100" dist="38100" dir="2700000" algn="tl">
                    <a:srgbClr val="000000"/>
                  </a:outerShdw>
                </a:effectLst>
                <a:latin typeface="Tahoma" pitchFamily="34" charset="0"/>
              </a:rPr>
              <a:t>TRATAMIENTO QUIRÚRGICO</a:t>
            </a:r>
          </a:p>
        </p:txBody>
      </p:sp>
      <p:sp>
        <p:nvSpPr>
          <p:cNvPr id="3783693" name="Comment 13"/>
          <p:cNvSpPr>
            <a:spLocks noChangeArrowheads="1"/>
          </p:cNvSpPr>
          <p:nvPr/>
        </p:nvSpPr>
        <p:spPr bwMode="auto">
          <a:xfrm>
            <a:off x="685800" y="3357563"/>
            <a:ext cx="4114800" cy="528637"/>
          </a:xfrm>
          <a:prstGeom prst="rect">
            <a:avLst/>
          </a:prstGeom>
          <a:gradFill rotWithShape="1">
            <a:gsLst>
              <a:gs pos="0">
                <a:schemeClr val="accent2"/>
              </a:gs>
              <a:gs pos="100000">
                <a:schemeClr val="bg1"/>
              </a:gs>
            </a:gsLst>
            <a:lin ang="0" scaled="1"/>
          </a:gradFill>
          <a:ln w="9525">
            <a:solidFill>
              <a:schemeClr val="tx2"/>
            </a:solidFill>
            <a:miter lim="800000"/>
            <a:headEnd/>
            <a:tailEnd/>
          </a:ln>
          <a:effectLst/>
          <a:extLst/>
        </p:spPr>
        <p:txBody>
          <a:bodyPr>
            <a:spAutoFit/>
          </a:bodyPr>
          <a:lstStyle/>
          <a:p>
            <a:pPr algn="ctr">
              <a:spcBef>
                <a:spcPct val="50000"/>
              </a:spcBef>
              <a:defRPr/>
            </a:pPr>
            <a:r>
              <a:rPr lang="es-ES_tradnl" sz="2800" b="1">
                <a:solidFill>
                  <a:srgbClr val="000066"/>
                </a:solidFill>
                <a:effectLst>
                  <a:outerShdw blurRad="38100" dist="38100" dir="2700000" algn="tl">
                    <a:srgbClr val="000000"/>
                  </a:outerShdw>
                </a:effectLst>
                <a:latin typeface="Tahoma" pitchFamily="34" charset="0"/>
              </a:rPr>
              <a:t>Hematoma profundo</a:t>
            </a:r>
            <a:endParaRPr lang="ca-ES" sz="2800" b="1">
              <a:solidFill>
                <a:srgbClr val="000066"/>
              </a:solidFill>
              <a:effectLst>
                <a:outerShdw blurRad="38100" dist="38100" dir="2700000" algn="tl">
                  <a:srgbClr val="000000"/>
                </a:outerShdw>
              </a:effectLst>
              <a:latin typeface="Tahoma" pitchFamily="34" charset="0"/>
            </a:endParaRPr>
          </a:p>
        </p:txBody>
      </p:sp>
      <p:sp>
        <p:nvSpPr>
          <p:cNvPr id="3783694" name="Comment 14"/>
          <p:cNvSpPr>
            <a:spLocks noChangeArrowheads="1"/>
          </p:cNvSpPr>
          <p:nvPr/>
        </p:nvSpPr>
        <p:spPr bwMode="auto">
          <a:xfrm>
            <a:off x="685800" y="4881563"/>
            <a:ext cx="4572000" cy="528637"/>
          </a:xfrm>
          <a:prstGeom prst="rect">
            <a:avLst/>
          </a:prstGeom>
          <a:gradFill rotWithShape="1">
            <a:gsLst>
              <a:gs pos="0">
                <a:schemeClr val="accent2"/>
              </a:gs>
              <a:gs pos="100000">
                <a:schemeClr val="bg1"/>
              </a:gs>
            </a:gsLst>
            <a:lin ang="0" scaled="1"/>
          </a:gradFill>
          <a:ln w="9525">
            <a:solidFill>
              <a:schemeClr val="tx2"/>
            </a:solidFill>
            <a:miter lim="800000"/>
            <a:headEnd/>
            <a:tailEnd/>
          </a:ln>
          <a:effectLst/>
          <a:extLst/>
        </p:spPr>
        <p:txBody>
          <a:bodyPr>
            <a:spAutoFit/>
          </a:bodyPr>
          <a:lstStyle/>
          <a:p>
            <a:pPr algn="ctr">
              <a:spcBef>
                <a:spcPct val="50000"/>
              </a:spcBef>
              <a:defRPr/>
            </a:pPr>
            <a:r>
              <a:rPr lang="es-ES_tradnl" sz="2800" b="1">
                <a:solidFill>
                  <a:srgbClr val="000066"/>
                </a:solidFill>
                <a:effectLst>
                  <a:outerShdw blurRad="38100" dist="38100" dir="2700000" algn="tl">
                    <a:srgbClr val="000000"/>
                  </a:outerShdw>
                </a:effectLst>
                <a:latin typeface="Tahoma" pitchFamily="34" charset="0"/>
              </a:rPr>
              <a:t>Hematoma cerebeloso</a:t>
            </a:r>
            <a:endParaRPr lang="ca-ES" sz="2800" b="1">
              <a:solidFill>
                <a:srgbClr val="000066"/>
              </a:solidFill>
              <a:effectLst>
                <a:outerShdw blurRad="38100" dist="38100" dir="2700000" algn="tl">
                  <a:srgbClr val="000000"/>
                </a:outerShdw>
              </a:effectLst>
              <a:latin typeface="Tahoma" pitchFamily="34" charset="0"/>
            </a:endParaRPr>
          </a:p>
        </p:txBody>
      </p:sp>
      <p:sp>
        <p:nvSpPr>
          <p:cNvPr id="3783696" name="Rectangle 16"/>
          <p:cNvSpPr>
            <a:spLocks noChangeArrowheads="1"/>
          </p:cNvSpPr>
          <p:nvPr/>
        </p:nvSpPr>
        <p:spPr bwMode="auto">
          <a:xfrm>
            <a:off x="685800" y="4038600"/>
            <a:ext cx="8458200" cy="457200"/>
          </a:xfrm>
          <a:prstGeom prst="rect">
            <a:avLst/>
          </a:prstGeom>
          <a:noFill/>
          <a:ln>
            <a:noFill/>
          </a:ln>
          <a:effectLst/>
          <a:extLst/>
        </p:spPr>
        <p:txBody>
          <a:bodyPr/>
          <a:lstStyle/>
          <a:p>
            <a:pPr marL="342900" indent="-342900">
              <a:lnSpc>
                <a:spcPct val="80000"/>
              </a:lnSpc>
              <a:spcBef>
                <a:spcPct val="20000"/>
              </a:spcBef>
              <a:buClr>
                <a:schemeClr val="folHlink"/>
              </a:buClr>
              <a:buSzPct val="60000"/>
              <a:buFont typeface="Wingdings" pitchFamily="2" charset="2"/>
              <a:buChar char="n"/>
              <a:defRPr/>
            </a:pPr>
            <a:r>
              <a:rPr lang="ca-ES" sz="2400" b="1">
                <a:effectLst>
                  <a:outerShdw blurRad="38100" dist="38100" dir="2700000" algn="tl">
                    <a:srgbClr val="000000"/>
                  </a:outerShdw>
                </a:effectLst>
                <a:latin typeface="Tahoma" pitchFamily="34" charset="0"/>
              </a:rPr>
              <a:t>Valorar drenaje si hidrocefalia y deterioro NRL</a:t>
            </a:r>
          </a:p>
        </p:txBody>
      </p:sp>
      <p:sp>
        <p:nvSpPr>
          <p:cNvPr id="3783697" name="Rectangle 17"/>
          <p:cNvSpPr>
            <a:spLocks noChangeArrowheads="1"/>
          </p:cNvSpPr>
          <p:nvPr/>
        </p:nvSpPr>
        <p:spPr bwMode="auto">
          <a:xfrm>
            <a:off x="685800" y="5562600"/>
            <a:ext cx="8458200" cy="914400"/>
          </a:xfrm>
          <a:prstGeom prst="rect">
            <a:avLst/>
          </a:prstGeom>
          <a:noFill/>
          <a:ln>
            <a:noFill/>
          </a:ln>
          <a:effectLst/>
          <a:extLst/>
        </p:spPr>
        <p:txBody>
          <a:bodyPr/>
          <a:lstStyle/>
          <a:p>
            <a:pPr marL="342900" indent="-342900">
              <a:lnSpc>
                <a:spcPct val="80000"/>
              </a:lnSpc>
              <a:spcBef>
                <a:spcPct val="20000"/>
              </a:spcBef>
              <a:buClr>
                <a:schemeClr val="folHlink"/>
              </a:buClr>
              <a:buSzPct val="60000"/>
              <a:buFont typeface="Wingdings" pitchFamily="2" charset="2"/>
              <a:buChar char="n"/>
              <a:defRPr/>
            </a:pPr>
            <a:r>
              <a:rPr lang="ca-ES" sz="2400" b="1">
                <a:effectLst>
                  <a:outerShdw blurRad="38100" dist="38100" dir="2700000" algn="tl">
                    <a:srgbClr val="000000"/>
                  </a:outerShdw>
                </a:effectLst>
                <a:latin typeface="Tahoma" pitchFamily="34" charset="0"/>
              </a:rPr>
              <a:t>Diámetro &gt;3 cm, Glasgow &lt;13 y signos de compresión de tronco e  hidrocefalia.</a:t>
            </a:r>
            <a:endParaRPr lang="es-ES_tradnl" sz="2400" b="1">
              <a:effectLst>
                <a:outerShdw blurRad="38100" dist="38100" dir="2700000" algn="tl">
                  <a:srgbClr val="000000"/>
                </a:outerShdw>
              </a:effectLst>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783685"/>
                                        </p:tgtEl>
                                        <p:attrNameLst>
                                          <p:attrName>style.visibility</p:attrName>
                                        </p:attrNameLst>
                                      </p:cBhvr>
                                      <p:to>
                                        <p:strVal val="visible"/>
                                      </p:to>
                                    </p:set>
                                    <p:anim calcmode="lin" valueType="num">
                                      <p:cBhvr>
                                        <p:cTn id="7" dur="500" fill="hold"/>
                                        <p:tgtEl>
                                          <p:spTgt spid="378368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83685"/>
                                        </p:tgtEl>
                                        <p:attrNameLst>
                                          <p:attrName>ppt_y</p:attrName>
                                        </p:attrNameLst>
                                      </p:cBhvr>
                                      <p:tavLst>
                                        <p:tav tm="0">
                                          <p:val>
                                            <p:strVal val="#ppt_y"/>
                                          </p:val>
                                        </p:tav>
                                        <p:tav tm="100000">
                                          <p:val>
                                            <p:strVal val="#ppt_y"/>
                                          </p:val>
                                        </p:tav>
                                      </p:tavLst>
                                    </p:anim>
                                    <p:anim calcmode="lin" valueType="num">
                                      <p:cBhvr>
                                        <p:cTn id="9" dur="500" fill="hold"/>
                                        <p:tgtEl>
                                          <p:spTgt spid="378368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8368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83685"/>
                                        </p:tgtEl>
                                      </p:cBhvr>
                                    </p:animEffect>
                                  </p:childTnLst>
                                </p:cTn>
                              </p:par>
                            </p:childTnLst>
                          </p:cTn>
                        </p:par>
                        <p:par>
                          <p:cTn id="12" fill="hold" nodeType="afterGroup">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783683"/>
                                        </p:tgtEl>
                                        <p:attrNameLst>
                                          <p:attrName>style.visibility</p:attrName>
                                        </p:attrNameLst>
                                      </p:cBhvr>
                                      <p:to>
                                        <p:strVal val="visible"/>
                                      </p:to>
                                    </p:set>
                                    <p:animEffect transition="in" filter="dissolve">
                                      <p:cBhvr>
                                        <p:cTn id="15" dur="500"/>
                                        <p:tgtEl>
                                          <p:spTgt spid="3783683"/>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783682">
                                            <p:txEl>
                                              <p:pRg st="0" end="0"/>
                                            </p:txEl>
                                          </p:spTgt>
                                        </p:tgtEl>
                                        <p:attrNameLst>
                                          <p:attrName>style.visibility</p:attrName>
                                        </p:attrNameLst>
                                      </p:cBhvr>
                                      <p:to>
                                        <p:strVal val="visible"/>
                                      </p:to>
                                    </p:set>
                                    <p:anim calcmode="lin" valueType="num">
                                      <p:cBhvr>
                                        <p:cTn id="19" dur="2000" fill="hold"/>
                                        <p:tgtEl>
                                          <p:spTgt spid="3783682">
                                            <p:txEl>
                                              <p:pRg st="0" end="0"/>
                                            </p:txEl>
                                          </p:spTgt>
                                        </p:tgtEl>
                                        <p:attrNameLst>
                                          <p:attrName>ppt_x</p:attrName>
                                        </p:attrNameLst>
                                      </p:cBhvr>
                                      <p:tavLst>
                                        <p:tav tm="0">
                                          <p:val>
                                            <p:strVal val="#ppt_x-.2"/>
                                          </p:val>
                                        </p:tav>
                                        <p:tav tm="100000">
                                          <p:val>
                                            <p:strVal val="#ppt_x"/>
                                          </p:val>
                                        </p:tav>
                                      </p:tavLst>
                                    </p:anim>
                                    <p:anim calcmode="lin" valueType="num">
                                      <p:cBhvr>
                                        <p:cTn id="20" dur="2000" fill="hold"/>
                                        <p:tgtEl>
                                          <p:spTgt spid="37836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3783682">
                                            <p:txEl>
                                              <p:pRg st="0" end="0"/>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783682">
                                            <p:txEl>
                                              <p:pRg st="1" end="1"/>
                                            </p:txEl>
                                          </p:spTgt>
                                        </p:tgtEl>
                                        <p:attrNameLst>
                                          <p:attrName>style.visibility</p:attrName>
                                        </p:attrNameLst>
                                      </p:cBhvr>
                                      <p:to>
                                        <p:strVal val="visible"/>
                                      </p:to>
                                    </p:set>
                                    <p:anim calcmode="lin" valueType="num">
                                      <p:cBhvr>
                                        <p:cTn id="24" dur="2000" fill="hold"/>
                                        <p:tgtEl>
                                          <p:spTgt spid="3783682">
                                            <p:txEl>
                                              <p:pRg st="1" end="1"/>
                                            </p:txEl>
                                          </p:spTgt>
                                        </p:tgtEl>
                                        <p:attrNameLst>
                                          <p:attrName>ppt_x</p:attrName>
                                        </p:attrNameLst>
                                      </p:cBhvr>
                                      <p:tavLst>
                                        <p:tav tm="0">
                                          <p:val>
                                            <p:strVal val="#ppt_x-.2"/>
                                          </p:val>
                                        </p:tav>
                                        <p:tav tm="100000">
                                          <p:val>
                                            <p:strVal val="#ppt_x"/>
                                          </p:val>
                                        </p:tav>
                                      </p:tavLst>
                                    </p:anim>
                                    <p:anim calcmode="lin" valueType="num">
                                      <p:cBhvr>
                                        <p:cTn id="25" dur="2000" fill="hold"/>
                                        <p:tgtEl>
                                          <p:spTgt spid="3783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2000"/>
                                        <p:tgtEl>
                                          <p:spTgt spid="3783682">
                                            <p:txEl>
                                              <p:pRg st="1" end="1"/>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3783682">
                                            <p:txEl>
                                              <p:pRg st="2" end="2"/>
                                            </p:txEl>
                                          </p:spTgt>
                                        </p:tgtEl>
                                        <p:attrNameLst>
                                          <p:attrName>style.visibility</p:attrName>
                                        </p:attrNameLst>
                                      </p:cBhvr>
                                      <p:to>
                                        <p:strVal val="visible"/>
                                      </p:to>
                                    </p:set>
                                    <p:anim calcmode="lin" valueType="num">
                                      <p:cBhvr>
                                        <p:cTn id="29" dur="2000" fill="hold"/>
                                        <p:tgtEl>
                                          <p:spTgt spid="3783682">
                                            <p:txEl>
                                              <p:pRg st="2" end="2"/>
                                            </p:txEl>
                                          </p:spTgt>
                                        </p:tgtEl>
                                        <p:attrNameLst>
                                          <p:attrName>ppt_x</p:attrName>
                                        </p:attrNameLst>
                                      </p:cBhvr>
                                      <p:tavLst>
                                        <p:tav tm="0">
                                          <p:val>
                                            <p:strVal val="#ppt_x-.2"/>
                                          </p:val>
                                        </p:tav>
                                        <p:tav tm="100000">
                                          <p:val>
                                            <p:strVal val="#ppt_x"/>
                                          </p:val>
                                        </p:tav>
                                      </p:tavLst>
                                    </p:anim>
                                    <p:anim calcmode="lin" valueType="num">
                                      <p:cBhvr>
                                        <p:cTn id="30" dur="2000" fill="hold"/>
                                        <p:tgtEl>
                                          <p:spTgt spid="378368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2000"/>
                                        <p:tgtEl>
                                          <p:spTgt spid="3783682">
                                            <p:txEl>
                                              <p:pRg st="2" end="2"/>
                                            </p:txEl>
                                          </p:spTgt>
                                        </p:tgtEl>
                                      </p:cBhvr>
                                    </p:animEffect>
                                  </p:childTnLst>
                                </p:cTn>
                              </p:par>
                            </p:childTnLst>
                          </p:cTn>
                        </p:par>
                        <p:par>
                          <p:cTn id="32" fill="hold" nodeType="afterGroup">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3783693"/>
                                        </p:tgtEl>
                                        <p:attrNameLst>
                                          <p:attrName>style.visibility</p:attrName>
                                        </p:attrNameLst>
                                      </p:cBhvr>
                                      <p:to>
                                        <p:strVal val="visible"/>
                                      </p:to>
                                    </p:set>
                                    <p:animEffect transition="in" filter="dissolve">
                                      <p:cBhvr>
                                        <p:cTn id="35" dur="500"/>
                                        <p:tgtEl>
                                          <p:spTgt spid="3783693"/>
                                        </p:tgtEl>
                                      </p:cBhvr>
                                    </p:animEffect>
                                  </p:childTnLst>
                                </p:cTn>
                              </p:par>
                            </p:childTnLst>
                          </p:cTn>
                        </p:par>
                        <p:par>
                          <p:cTn id="36" fill="hold" nodeType="afterGroup">
                            <p:stCondLst>
                              <p:cond delay="4500"/>
                            </p:stCondLst>
                            <p:childTnLst>
                              <p:par>
                                <p:cTn id="37" presetID="29" presetClass="entr" presetSubtype="0" fill="hold" grpId="0" nodeType="afterEffect">
                                  <p:stCondLst>
                                    <p:cond delay="0"/>
                                  </p:stCondLst>
                                  <p:childTnLst>
                                    <p:set>
                                      <p:cBhvr>
                                        <p:cTn id="38" dur="1" fill="hold">
                                          <p:stCondLst>
                                            <p:cond delay="0"/>
                                          </p:stCondLst>
                                        </p:cTn>
                                        <p:tgtEl>
                                          <p:spTgt spid="3783696"/>
                                        </p:tgtEl>
                                        <p:attrNameLst>
                                          <p:attrName>style.visibility</p:attrName>
                                        </p:attrNameLst>
                                      </p:cBhvr>
                                      <p:to>
                                        <p:strVal val="visible"/>
                                      </p:to>
                                    </p:set>
                                    <p:anim calcmode="lin" valueType="num">
                                      <p:cBhvr>
                                        <p:cTn id="39" dur="2000" fill="hold"/>
                                        <p:tgtEl>
                                          <p:spTgt spid="3783696"/>
                                        </p:tgtEl>
                                        <p:attrNameLst>
                                          <p:attrName>ppt_x</p:attrName>
                                        </p:attrNameLst>
                                      </p:cBhvr>
                                      <p:tavLst>
                                        <p:tav tm="0">
                                          <p:val>
                                            <p:strVal val="#ppt_x-.2"/>
                                          </p:val>
                                        </p:tav>
                                        <p:tav tm="100000">
                                          <p:val>
                                            <p:strVal val="#ppt_x"/>
                                          </p:val>
                                        </p:tav>
                                      </p:tavLst>
                                    </p:anim>
                                    <p:anim calcmode="lin" valueType="num">
                                      <p:cBhvr>
                                        <p:cTn id="40" dur="2000" fill="hold"/>
                                        <p:tgtEl>
                                          <p:spTgt spid="3783696"/>
                                        </p:tgtEl>
                                        <p:attrNameLst>
                                          <p:attrName>ppt_y</p:attrName>
                                        </p:attrNameLst>
                                      </p:cBhvr>
                                      <p:tavLst>
                                        <p:tav tm="0">
                                          <p:val>
                                            <p:strVal val="#ppt_y"/>
                                          </p:val>
                                        </p:tav>
                                        <p:tav tm="100000">
                                          <p:val>
                                            <p:strVal val="#ppt_y"/>
                                          </p:val>
                                        </p:tav>
                                      </p:tavLst>
                                    </p:anim>
                                    <p:animEffect transition="in" filter="wipe(right)" prLst="gradientSize: 0.1">
                                      <p:cBhvr>
                                        <p:cTn id="41" dur="2000"/>
                                        <p:tgtEl>
                                          <p:spTgt spid="3783696"/>
                                        </p:tgtEl>
                                      </p:cBhvr>
                                    </p:animEffect>
                                  </p:childTnLst>
                                </p:cTn>
                              </p:par>
                            </p:childTnLst>
                          </p:cTn>
                        </p:par>
                        <p:par>
                          <p:cTn id="42" fill="hold" nodeType="afterGroup">
                            <p:stCondLst>
                              <p:cond delay="6500"/>
                            </p:stCondLst>
                            <p:childTnLst>
                              <p:par>
                                <p:cTn id="43" presetID="9" presetClass="entr" presetSubtype="0" fill="hold" grpId="0" nodeType="afterEffect">
                                  <p:stCondLst>
                                    <p:cond delay="0"/>
                                  </p:stCondLst>
                                  <p:childTnLst>
                                    <p:set>
                                      <p:cBhvr>
                                        <p:cTn id="44" dur="1" fill="hold">
                                          <p:stCondLst>
                                            <p:cond delay="0"/>
                                          </p:stCondLst>
                                        </p:cTn>
                                        <p:tgtEl>
                                          <p:spTgt spid="3783694"/>
                                        </p:tgtEl>
                                        <p:attrNameLst>
                                          <p:attrName>style.visibility</p:attrName>
                                        </p:attrNameLst>
                                      </p:cBhvr>
                                      <p:to>
                                        <p:strVal val="visible"/>
                                      </p:to>
                                    </p:set>
                                    <p:animEffect transition="in" filter="dissolve">
                                      <p:cBhvr>
                                        <p:cTn id="45" dur="500"/>
                                        <p:tgtEl>
                                          <p:spTgt spid="3783694"/>
                                        </p:tgtEl>
                                      </p:cBhvr>
                                    </p:animEffect>
                                  </p:childTnLst>
                                </p:cTn>
                              </p:par>
                            </p:childTnLst>
                          </p:cTn>
                        </p:par>
                        <p:par>
                          <p:cTn id="46" fill="hold" nodeType="afterGroup">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3783697"/>
                                        </p:tgtEl>
                                        <p:attrNameLst>
                                          <p:attrName>style.visibility</p:attrName>
                                        </p:attrNameLst>
                                      </p:cBhvr>
                                      <p:to>
                                        <p:strVal val="visible"/>
                                      </p:to>
                                    </p:set>
                                    <p:anim calcmode="lin" valueType="num">
                                      <p:cBhvr>
                                        <p:cTn id="49" dur="2000" fill="hold"/>
                                        <p:tgtEl>
                                          <p:spTgt spid="3783697"/>
                                        </p:tgtEl>
                                        <p:attrNameLst>
                                          <p:attrName>ppt_x</p:attrName>
                                        </p:attrNameLst>
                                      </p:cBhvr>
                                      <p:tavLst>
                                        <p:tav tm="0">
                                          <p:val>
                                            <p:strVal val="#ppt_x-.2"/>
                                          </p:val>
                                        </p:tav>
                                        <p:tav tm="100000">
                                          <p:val>
                                            <p:strVal val="#ppt_x"/>
                                          </p:val>
                                        </p:tav>
                                      </p:tavLst>
                                    </p:anim>
                                    <p:anim calcmode="lin" valueType="num">
                                      <p:cBhvr>
                                        <p:cTn id="50" dur="2000" fill="hold"/>
                                        <p:tgtEl>
                                          <p:spTgt spid="3783697"/>
                                        </p:tgtEl>
                                        <p:attrNameLst>
                                          <p:attrName>ppt_y</p:attrName>
                                        </p:attrNameLst>
                                      </p:cBhvr>
                                      <p:tavLst>
                                        <p:tav tm="0">
                                          <p:val>
                                            <p:strVal val="#ppt_y"/>
                                          </p:val>
                                        </p:tav>
                                        <p:tav tm="100000">
                                          <p:val>
                                            <p:strVal val="#ppt_y"/>
                                          </p:val>
                                        </p:tav>
                                      </p:tavLst>
                                    </p:anim>
                                    <p:animEffect transition="in" filter="wipe(right)" prLst="gradientSize: 0.1">
                                      <p:cBhvr>
                                        <p:cTn id="51" dur="2000"/>
                                        <p:tgtEl>
                                          <p:spTgt spid="3783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3682" grpId="0" build="p"/>
      <p:bldP spid="3783683" grpId="0" animBg="1"/>
      <p:bldP spid="3783685" grpId="0"/>
      <p:bldP spid="3783693" grpId="0" animBg="1"/>
      <p:bldP spid="3783694" grpId="0" animBg="1"/>
      <p:bldP spid="3783696" grpId="0"/>
      <p:bldP spid="37836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5410" name="Picture 2" descr="EMERGENCIA-2"/>
          <p:cNvPicPr>
            <a:picLocks noChangeAspect="1" noChangeArrowheads="1"/>
          </p:cNvPicPr>
          <p:nvPr/>
        </p:nvPicPr>
        <p:blipFill>
          <a:blip r:embed="rId2"/>
          <a:srcRect/>
          <a:stretch>
            <a:fillRect/>
          </a:stretch>
        </p:blipFill>
        <p:spPr bwMode="auto">
          <a:xfrm>
            <a:off x="0" y="228600"/>
            <a:ext cx="9144000" cy="5767388"/>
          </a:xfrm>
          <a:prstGeom prst="rect">
            <a:avLst/>
          </a:prstGeom>
          <a:noFill/>
          <a:ln w="9525">
            <a:noFill/>
            <a:miter lim="800000"/>
            <a:headEnd/>
            <a:tailEnd/>
          </a:ln>
        </p:spPr>
      </p:pic>
      <p:sp>
        <p:nvSpPr>
          <p:cNvPr id="5265411" name="Text Box 3"/>
          <p:cNvSpPr txBox="1">
            <a:spLocks noChangeArrowheads="1"/>
          </p:cNvSpPr>
          <p:nvPr/>
        </p:nvSpPr>
        <p:spPr bwMode="auto">
          <a:xfrm>
            <a:off x="2819400" y="6186488"/>
            <a:ext cx="6172200" cy="579437"/>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r">
              <a:defRPr/>
            </a:pPr>
            <a:r>
              <a:rPr lang="en-US" sz="3200" b="1" i="1">
                <a:solidFill>
                  <a:srgbClr val="FFFFCC"/>
                </a:solidFill>
                <a:effectLst>
                  <a:outerShdw blurRad="38100" dist="38100" dir="2700000" algn="tl">
                    <a:srgbClr val="000000"/>
                  </a:outerShdw>
                </a:effectLst>
                <a:latin typeface="Times New Roman" pitchFamily="18" charset="0"/>
              </a:rPr>
              <a:t>GRACIAS POR SU ATENCIÓN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65410"/>
                                        </p:tgtEl>
                                        <p:attrNameLst>
                                          <p:attrName>style.visibility</p:attrName>
                                        </p:attrNameLst>
                                      </p:cBhvr>
                                      <p:to>
                                        <p:strVal val="visible"/>
                                      </p:to>
                                    </p:set>
                                    <p:animEffect transition="in" filter="fade">
                                      <p:cBhvr>
                                        <p:cTn id="7" dur="2000"/>
                                        <p:tgtEl>
                                          <p:spTgt spid="526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672961" name="Picture 4" descr="MEDICINA-1"/>
          <p:cNvPicPr>
            <a:picLocks noChangeAspect="1" noChangeArrowheads="1"/>
          </p:cNvPicPr>
          <p:nvPr/>
        </p:nvPicPr>
        <p:blipFill>
          <a:blip r:embed="rId2"/>
          <a:srcRect l="2411" t="1547" r="2411" b="1547"/>
          <a:stretch>
            <a:fillRect/>
          </a:stretch>
        </p:blipFill>
        <p:spPr bwMode="auto">
          <a:xfrm>
            <a:off x="5562600" y="381000"/>
            <a:ext cx="3424238" cy="6172200"/>
          </a:xfrm>
          <a:prstGeom prst="rect">
            <a:avLst/>
          </a:prstGeom>
          <a:noFill/>
          <a:ln w="9525">
            <a:solidFill>
              <a:schemeClr val="bg1"/>
            </a:solidFill>
            <a:miter lim="800000"/>
            <a:headEnd/>
            <a:tailEnd/>
          </a:ln>
        </p:spPr>
      </p:pic>
      <p:sp>
        <p:nvSpPr>
          <p:cNvPr id="5019653" name="Rectangle 5"/>
          <p:cNvSpPr>
            <a:spLocks noChangeArrowheads="1"/>
          </p:cNvSpPr>
          <p:nvPr/>
        </p:nvSpPr>
        <p:spPr bwMode="auto">
          <a:xfrm>
            <a:off x="228600" y="1524000"/>
            <a:ext cx="5334000" cy="5029200"/>
          </a:xfrm>
          <a:prstGeom prst="rect">
            <a:avLst/>
          </a:prstGeom>
          <a:noFill/>
          <a:ln>
            <a:noFill/>
          </a:ln>
          <a:extLst>
            <a:ext uri="{909E8E84-426E-40DD-AFC4-6F175D3DCCD1}"/>
            <a:ext uri="{91240B29-F687-4F45-9708-019B960494DF}"/>
          </a:extLst>
        </p:spPr>
        <p:txBody>
          <a:bodyPr/>
          <a:lstStyle/>
          <a:p>
            <a:pPr marL="342900" indent="-342900" eaLnBrk="0" hangingPunct="0">
              <a:lnSpc>
                <a:spcPct val="80000"/>
              </a:lnSpc>
              <a:spcBef>
                <a:spcPct val="20000"/>
              </a:spcBef>
              <a:buClr>
                <a:schemeClr val="folHlink"/>
              </a:buClr>
              <a:buSzPct val="60000"/>
              <a:buFont typeface="Wingdings" pitchFamily="2" charset="2"/>
              <a:buNone/>
              <a:defRPr/>
            </a:pPr>
            <a:r>
              <a:rPr lang="es-ES_tradnl" b="1">
                <a:solidFill>
                  <a:schemeClr val="tx2"/>
                </a:solidFill>
                <a:effectLst>
                  <a:outerShdw blurRad="38100" dist="38100" dir="2700000" algn="tl">
                    <a:srgbClr val="000000"/>
                  </a:outerShdw>
                </a:effectLst>
                <a:latin typeface="Tahoma" pitchFamily="34" charset="0"/>
              </a:rPr>
              <a:t>0	</a:t>
            </a:r>
            <a:r>
              <a:rPr lang="es-ES_tradnl" b="1" u="sng">
                <a:solidFill>
                  <a:schemeClr val="tx2"/>
                </a:solidFill>
                <a:effectLst>
                  <a:outerShdw blurRad="38100" dist="38100" dir="2700000" algn="tl">
                    <a:srgbClr val="000000"/>
                  </a:outerShdw>
                </a:effectLst>
                <a:latin typeface="Tahoma" pitchFamily="34" charset="0"/>
              </a:rPr>
              <a:t>Asintomático</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1 	</a:t>
            </a:r>
            <a:r>
              <a:rPr lang="es-ES" b="1" u="sng">
                <a:solidFill>
                  <a:schemeClr val="tx2"/>
                </a:solidFill>
                <a:effectLst>
                  <a:outerShdw blurRad="38100" dist="38100" dir="2700000" algn="tl">
                    <a:srgbClr val="000000"/>
                  </a:outerShdw>
                </a:effectLst>
                <a:latin typeface="Tahoma" pitchFamily="34" charset="0"/>
              </a:rPr>
              <a:t>Incapacidad mínima</a:t>
            </a:r>
            <a:r>
              <a:rPr lang="es-ES" b="1">
                <a:solidFill>
                  <a:schemeClr val="tx2"/>
                </a:solidFill>
                <a:effectLst>
                  <a:outerShdw blurRad="38100" dist="38100" dir="2700000" algn="tl">
                    <a:srgbClr val="000000"/>
                  </a:outerShdw>
                </a:effectLst>
                <a:latin typeface="Tahoma" pitchFamily="34" charset="0"/>
              </a:rPr>
              <a:t> </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Deambulación sin ayuda y ABVD indep.</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2	</a:t>
            </a:r>
            <a:r>
              <a:rPr lang="es-ES" b="1" u="sng">
                <a:solidFill>
                  <a:schemeClr val="tx2"/>
                </a:solidFill>
                <a:effectLst>
                  <a:outerShdw blurRad="38100" dist="38100" dir="2700000" algn="tl">
                    <a:srgbClr val="000000"/>
                  </a:outerShdw>
                </a:effectLst>
                <a:latin typeface="Tahoma" pitchFamily="34" charset="0"/>
              </a:rPr>
              <a:t>Incapacidad ligera</a:t>
            </a:r>
            <a:r>
              <a:rPr lang="es-ES" b="1">
                <a:solidFill>
                  <a:schemeClr val="tx2"/>
                </a:solidFill>
                <a:effectLst>
                  <a:outerShdw blurRad="38100" dist="38100" dir="2700000" algn="tl">
                    <a:srgbClr val="000000"/>
                  </a:outerShdw>
                </a:effectLst>
                <a:latin typeface="Tahoma" pitchFamily="34" charset="0"/>
              </a:rPr>
              <a:t> </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Deambulación sin ayuda y ABVD indep. </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Incapaz de realizar actividades previas</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3	</a:t>
            </a:r>
            <a:r>
              <a:rPr lang="es-ES" b="1" u="sng">
                <a:solidFill>
                  <a:schemeClr val="tx2"/>
                </a:solidFill>
                <a:effectLst>
                  <a:outerShdw blurRad="38100" dist="38100" dir="2700000" algn="tl">
                    <a:srgbClr val="000000"/>
                  </a:outerShdw>
                </a:effectLst>
                <a:latin typeface="Tahoma" pitchFamily="34" charset="0"/>
              </a:rPr>
              <a:t>Incapacidad moderada</a:t>
            </a:r>
            <a:r>
              <a:rPr lang="es-ES" b="1">
                <a:solidFill>
                  <a:schemeClr val="tx2"/>
                </a:solidFill>
                <a:effectLst>
                  <a:outerShdw blurRad="38100" dist="38100" dir="2700000" algn="tl">
                    <a:srgbClr val="000000"/>
                  </a:outerShdw>
                </a:effectLst>
                <a:latin typeface="Tahoma" pitchFamily="34" charset="0"/>
              </a:rPr>
              <a:t> </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	</a:t>
            </a:r>
            <a:r>
              <a:rPr lang="es-ES" b="1">
                <a:effectLst>
                  <a:outerShdw blurRad="38100" dist="38100" dir="2700000" algn="tl">
                    <a:srgbClr val="000000"/>
                  </a:outerShdw>
                </a:effectLst>
                <a:latin typeface="Tahoma" pitchFamily="34" charset="0"/>
              </a:rPr>
              <a:t>- Deambulación sin ayuda</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ABVD dependiente: alguna ayuda</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Incapaz de realizar actividades previas</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4 	</a:t>
            </a:r>
            <a:r>
              <a:rPr lang="es-ES" b="1" u="sng">
                <a:solidFill>
                  <a:schemeClr val="tx2"/>
                </a:solidFill>
                <a:effectLst>
                  <a:outerShdw blurRad="38100" dist="38100" dir="2700000" algn="tl">
                    <a:srgbClr val="000000"/>
                  </a:outerShdw>
                </a:effectLst>
                <a:latin typeface="Tahoma" pitchFamily="34" charset="0"/>
              </a:rPr>
              <a:t>Incapacidad moderada - grave</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Deambulación con ayuda</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ABVD dependiente</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5 	</a:t>
            </a:r>
            <a:r>
              <a:rPr lang="es-ES" b="1" u="sng">
                <a:solidFill>
                  <a:schemeClr val="tx2"/>
                </a:solidFill>
                <a:effectLst>
                  <a:outerShdw blurRad="38100" dist="38100" dir="2700000" algn="tl">
                    <a:srgbClr val="000000"/>
                  </a:outerShdw>
                </a:effectLst>
                <a:latin typeface="Tahoma" pitchFamily="34" charset="0"/>
              </a:rPr>
              <a:t>Incapacidad grave</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Encamado</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Cuidados de enfermeria</a:t>
            </a:r>
          </a:p>
          <a:p>
            <a:pPr marL="342900" indent="-342900" eaLnBrk="0" hangingPunct="0">
              <a:lnSpc>
                <a:spcPct val="80000"/>
              </a:lnSpc>
              <a:spcBef>
                <a:spcPct val="20000"/>
              </a:spcBef>
              <a:buClr>
                <a:schemeClr val="folHlink"/>
              </a:buClr>
              <a:buSzPct val="60000"/>
              <a:buFont typeface="Wingdings" pitchFamily="2" charset="2"/>
              <a:buNone/>
              <a:defRPr/>
            </a:pPr>
            <a:r>
              <a:rPr lang="es-ES" b="1">
                <a:effectLst>
                  <a:outerShdw blurRad="38100" dist="38100" dir="2700000" algn="tl">
                    <a:srgbClr val="000000"/>
                  </a:outerShdw>
                </a:effectLst>
                <a:latin typeface="Tahoma" pitchFamily="34" charset="0"/>
              </a:rPr>
              <a:t>	- Atención constante</a:t>
            </a:r>
          </a:p>
          <a:p>
            <a:pPr marL="342900" indent="-342900" eaLnBrk="0" hangingPunct="0">
              <a:lnSpc>
                <a:spcPct val="80000"/>
              </a:lnSpc>
              <a:spcBef>
                <a:spcPct val="20000"/>
              </a:spcBef>
              <a:buClr>
                <a:schemeClr val="folHlink"/>
              </a:buClr>
              <a:buSzPct val="60000"/>
              <a:buFont typeface="Wingdings" pitchFamily="2" charset="2"/>
              <a:buNone/>
              <a:defRPr/>
            </a:pPr>
            <a:r>
              <a:rPr lang="es-ES" b="1">
                <a:solidFill>
                  <a:schemeClr val="tx2"/>
                </a:solidFill>
                <a:effectLst>
                  <a:outerShdw blurRad="38100" dist="38100" dir="2700000" algn="tl">
                    <a:srgbClr val="000000"/>
                  </a:outerShdw>
                </a:effectLst>
                <a:latin typeface="Tahoma" pitchFamily="34" charset="0"/>
              </a:rPr>
              <a:t>6	</a:t>
            </a:r>
            <a:r>
              <a:rPr lang="es-ES" b="1" u="sng">
                <a:solidFill>
                  <a:schemeClr val="tx2"/>
                </a:solidFill>
                <a:effectLst>
                  <a:outerShdw blurRad="38100" dist="38100" dir="2700000" algn="tl">
                    <a:srgbClr val="000000"/>
                  </a:outerShdw>
                </a:effectLst>
                <a:latin typeface="Tahoma" pitchFamily="34" charset="0"/>
              </a:rPr>
              <a:t>Muerte</a:t>
            </a:r>
            <a:endParaRPr lang="es-ES_tradnl" b="1" u="sng">
              <a:effectLst>
                <a:outerShdw blurRad="38100" dist="38100" dir="2700000" algn="tl">
                  <a:srgbClr val="000000"/>
                </a:outerShdw>
              </a:effectLst>
              <a:latin typeface="Tahoma" pitchFamily="34" charset="0"/>
            </a:endParaRPr>
          </a:p>
          <a:p>
            <a:pPr marL="342900" indent="-342900" eaLnBrk="0" hangingPunct="0">
              <a:lnSpc>
                <a:spcPct val="80000"/>
              </a:lnSpc>
              <a:spcBef>
                <a:spcPct val="20000"/>
              </a:spcBef>
              <a:buClr>
                <a:schemeClr val="folHlink"/>
              </a:buClr>
              <a:buSzPct val="60000"/>
              <a:buFont typeface="Wingdings" pitchFamily="2" charset="2"/>
              <a:buNone/>
              <a:defRPr/>
            </a:pPr>
            <a:endParaRPr lang="es-ES_tradnl" b="1">
              <a:effectLst>
                <a:outerShdw blurRad="38100" dist="38100" dir="2700000" algn="tl">
                  <a:srgbClr val="000000"/>
                </a:outerShdw>
              </a:effectLst>
              <a:latin typeface="Tahoma" pitchFamily="34" charset="0"/>
            </a:endParaRPr>
          </a:p>
        </p:txBody>
      </p:sp>
      <p:sp>
        <p:nvSpPr>
          <p:cNvPr id="5019654" name="Rectangle 6"/>
          <p:cNvSpPr>
            <a:spLocks noChangeArrowheads="1"/>
          </p:cNvSpPr>
          <p:nvPr/>
        </p:nvSpPr>
        <p:spPr bwMode="auto">
          <a:xfrm>
            <a:off x="665163" y="290513"/>
            <a:ext cx="4516437" cy="928687"/>
          </a:xfrm>
          <a:prstGeom prst="rect">
            <a:avLst/>
          </a:prstGeom>
          <a:noFill/>
          <a:ln>
            <a:noFill/>
          </a:ln>
          <a:extLst>
            <a:ext uri="{909E8E84-426E-40DD-AFC4-6F175D3DCCD1}"/>
            <a:ext uri="{91240B29-F687-4F45-9708-019B960494DF}"/>
          </a:extLst>
        </p:spPr>
        <p:txBody>
          <a:bodyPr anchor="b"/>
          <a:lstStyle/>
          <a:p>
            <a:pPr algn="ctr" eaLnBrk="0" hangingPunct="0">
              <a:defRPr/>
            </a:pPr>
            <a:r>
              <a:rPr lang="es-ES_tradnl" sz="4400" b="1">
                <a:solidFill>
                  <a:schemeClr val="tx2"/>
                </a:solidFill>
                <a:effectLst>
                  <a:outerShdw blurRad="38100" dist="38100" dir="2700000" algn="tl">
                    <a:srgbClr val="000000"/>
                  </a:outerShdw>
                </a:effectLst>
                <a:latin typeface="Tahoma" pitchFamily="34" charset="0"/>
              </a:rPr>
              <a:t>Escala Rankin</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74530" name="Rectangle 2"/>
          <p:cNvSpPr>
            <a:spLocks noGrp="1" noChangeArrowheads="1"/>
          </p:cNvSpPr>
          <p:nvPr>
            <p:ph type="body" idx="4294967295"/>
          </p:nvPr>
        </p:nvSpPr>
        <p:spPr>
          <a:xfrm>
            <a:off x="304800" y="1143000"/>
            <a:ext cx="8763000" cy="5334000"/>
          </a:xfrm>
        </p:spPr>
        <p:txBody>
          <a:bodyPr/>
          <a:lstStyle/>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1a. NIVEL DE CONSCIENCIA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Alerta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Responde a mínimos estímulos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No alerta, requiere estímulos repetidos o  dolorosos para realizar movimientos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Solo respuestas reflejas o ausencia de respuestas</a:t>
            </a:r>
          </a:p>
          <a:p>
            <a:pPr marL="609600" indent="-609600" eaLnBrk="1" hangingPunct="1">
              <a:lnSpc>
                <a:spcPct val="80000"/>
              </a:lnSpc>
              <a:buFont typeface="Wingdings" pitchFamily="2" charset="2"/>
              <a:buAutoNum type="arabicPeriod"/>
              <a:defRPr/>
            </a:pPr>
            <a:endParaRPr lang="es-ES_tradnl" sz="1000" b="1" u="sng">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1b. NIVEL DE CONSCIENCIA, PREGUNTAS ORALES</a:t>
            </a:r>
            <a:r>
              <a:rPr lang="es-ES_tradnl" sz="1000" b="1">
                <a:effectLst>
                  <a:outerShdw blurRad="38100" dist="38100" dir="2700000" algn="tl">
                    <a:srgbClr val="000000"/>
                  </a:outerShdw>
                </a:effectLst>
                <a:latin typeface="Arial" pitchFamily="34" charset="0"/>
                <a:cs typeface="Times New Roman" pitchFamily="18" charset="0"/>
              </a:rPr>
              <a:t>  (En qué mes vivimos, qué edad tiene, …)</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Ambas respuestas son correctas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Una respuesta correcta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Ninguna respuesta correcta</a:t>
            </a:r>
          </a:p>
          <a:p>
            <a:pPr marL="609600" indent="-609600" eaLnBrk="1" hangingPunct="1">
              <a:lnSpc>
                <a:spcPct val="80000"/>
              </a:lnSpc>
              <a:defRPr/>
            </a:pPr>
            <a:endParaRPr lang="es-ES_tradnl" sz="1000" b="1" u="sng">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1c. NIVEL DE CONSCIENCIA, ORDENES MOTORAS</a:t>
            </a:r>
            <a:r>
              <a:rPr lang="es-ES_tradnl" sz="1000" b="1">
                <a:effectLst>
                  <a:outerShdw blurRad="38100" dist="38100" dir="2700000" algn="tl">
                    <a:srgbClr val="000000"/>
                  </a:outerShdw>
                </a:effectLst>
                <a:latin typeface="Arial" pitchFamily="34" charset="0"/>
                <a:cs typeface="Times New Roman" pitchFamily="18" charset="0"/>
              </a:rPr>
              <a:t> (Cierre los ojos, cierre la mano, …)</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Ambas órdenes son correctas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Una orden correcta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Ninguna orden correcta</a:t>
            </a:r>
          </a:p>
          <a:p>
            <a:pPr marL="1371600" lvl="2" indent="-4572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2. MIRADA CONJUGADA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Normal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Paresia facial de la mirada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Ausencia de desviación forzada (se corrige voluntariamente o por contacto visual)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Paresia total o desviación forzada de mirada conjugada</a:t>
            </a:r>
          </a:p>
          <a:p>
            <a:pPr marL="609600" indent="-609600" eaLnBrk="1" hangingPunct="1">
              <a:lnSpc>
                <a:spcPct val="80000"/>
              </a:lnSpc>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3. VISUAL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No alteración visual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Hemianopsia parcial (o extinción visual)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Hemianopsia completa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Ceguera total (de cualquier causa)</a:t>
            </a:r>
          </a:p>
          <a:p>
            <a:pPr marL="1371600" lvl="2" indent="-457200" eaLnBrk="1" hangingPunct="1">
              <a:lnSpc>
                <a:spcPct val="80000"/>
              </a:lnSpc>
              <a:buFont typeface="Wingdings" pitchFamily="2" charset="2"/>
              <a:buNone/>
              <a:defRPr/>
            </a:pPr>
            <a:endParaRPr lang="es-ES_tradnl" sz="1000" b="1" u="sng">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4. PARESIA FACIAL</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Movimiento normal y simétrico</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Borramiento del surco nasogeniano o mínima asimetría al sonreír</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Parálisis total o casi total de la zona inferior de la hemicara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Parálisis completa con ausencia de movimiento en la zona superior e inferior de hemicara o bilateral</a:t>
            </a:r>
          </a:p>
          <a:p>
            <a:pPr marL="609600" indent="-609600" eaLnBrk="1" hangingPunct="1">
              <a:lnSpc>
                <a:spcPct val="80000"/>
              </a:lnSpc>
              <a:buFont typeface="Wingdings" pitchFamily="2" charset="2"/>
              <a:buNone/>
              <a:defRPr/>
            </a:pPr>
            <a:endParaRPr lang="es-ES_tradnl" sz="1400" b="1">
              <a:effectLst>
                <a:outerShdw blurRad="38100" dist="38100" dir="2700000" algn="tl">
                  <a:srgbClr val="000000"/>
                </a:outerShdw>
              </a:effectLst>
              <a:latin typeface="Arial" pitchFamily="34" charset="0"/>
              <a:cs typeface="Times New Roman" pitchFamily="18" charset="0"/>
            </a:endParaRPr>
          </a:p>
        </p:txBody>
      </p:sp>
      <p:sp>
        <p:nvSpPr>
          <p:cNvPr id="4374531" name="Rectangle 3"/>
          <p:cNvSpPr>
            <a:spLocks noChangeArrowheads="1"/>
          </p:cNvSpPr>
          <p:nvPr/>
        </p:nvSpPr>
        <p:spPr bwMode="auto">
          <a:xfrm>
            <a:off x="5105400" y="442913"/>
            <a:ext cx="3838575" cy="623887"/>
          </a:xfrm>
          <a:prstGeom prst="rect">
            <a:avLst/>
          </a:prstGeom>
          <a:noFill/>
          <a:ln>
            <a:noFill/>
          </a:ln>
          <a:effectLst/>
          <a:extLst/>
        </p:spPr>
        <p:txBody>
          <a:bodyPr anchor="b"/>
          <a:lstStyle/>
          <a:p>
            <a:pPr algn="ctr">
              <a:defRPr/>
            </a:pPr>
            <a:r>
              <a:rPr lang="es-ES" sz="4400" b="1">
                <a:solidFill>
                  <a:schemeClr val="tx2"/>
                </a:solidFill>
                <a:effectLst>
                  <a:outerShdw blurRad="38100" dist="38100" dir="2700000" algn="tl">
                    <a:srgbClr val="000000"/>
                  </a:outerShdw>
                </a:effectLst>
                <a:latin typeface="Tahoma" pitchFamily="34" charset="0"/>
              </a:rPr>
              <a:t>NIHSS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74531"/>
                                        </p:tgtEl>
                                        <p:attrNameLst>
                                          <p:attrName>style.visibility</p:attrName>
                                        </p:attrNameLst>
                                      </p:cBhvr>
                                      <p:to>
                                        <p:strVal val="visible"/>
                                      </p:to>
                                    </p:set>
                                    <p:anim calcmode="lin" valueType="num">
                                      <p:cBhvr>
                                        <p:cTn id="7" dur="1000" fill="hold"/>
                                        <p:tgtEl>
                                          <p:spTgt spid="4374531"/>
                                        </p:tgtEl>
                                        <p:attrNameLst>
                                          <p:attrName>ppt_x</p:attrName>
                                        </p:attrNameLst>
                                      </p:cBhvr>
                                      <p:tavLst>
                                        <p:tav tm="0">
                                          <p:val>
                                            <p:strVal val="#ppt_x-.2"/>
                                          </p:val>
                                        </p:tav>
                                        <p:tav tm="100000">
                                          <p:val>
                                            <p:strVal val="#ppt_x"/>
                                          </p:val>
                                        </p:tav>
                                      </p:tavLst>
                                    </p:anim>
                                    <p:anim calcmode="lin" valueType="num">
                                      <p:cBhvr>
                                        <p:cTn id="8" dur="1000" fill="hold"/>
                                        <p:tgtEl>
                                          <p:spTgt spid="43745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74531"/>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4374530">
                                            <p:txEl>
                                              <p:pRg st="0" end="0"/>
                                            </p:txEl>
                                          </p:spTgt>
                                        </p:tgtEl>
                                        <p:attrNameLst>
                                          <p:attrName>style.visibility</p:attrName>
                                        </p:attrNameLst>
                                      </p:cBhvr>
                                      <p:to>
                                        <p:strVal val="visible"/>
                                      </p:to>
                                    </p:set>
                                    <p:animEffect transition="in" filter="fade">
                                      <p:cBhvr>
                                        <p:cTn id="13" dur="500"/>
                                        <p:tgtEl>
                                          <p:spTgt spid="4374530">
                                            <p:txEl>
                                              <p:pRg st="0" end="0"/>
                                            </p:txEl>
                                          </p:spTgt>
                                        </p:tgtEl>
                                      </p:cBhvr>
                                    </p:animEffect>
                                    <p:anim calcmode="lin" valueType="num">
                                      <p:cBhvr>
                                        <p:cTn id="14" dur="500" fill="hold"/>
                                        <p:tgtEl>
                                          <p:spTgt spid="437453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374530">
                                            <p:txEl>
                                              <p:pRg st="0" end="0"/>
                                            </p:txEl>
                                          </p:spTgt>
                                        </p:tgtEl>
                                        <p:attrNameLst>
                                          <p:attrName>ppt_y</p:attrName>
                                        </p:attrNameLst>
                                      </p:cBhvr>
                                      <p:tavLst>
                                        <p:tav tm="0">
                                          <p:val>
                                            <p:strVal val="#ppt_y+.05"/>
                                          </p:val>
                                        </p:tav>
                                        <p:tav tm="100000">
                                          <p:val>
                                            <p:strVal val="#ppt_y"/>
                                          </p:val>
                                        </p:tav>
                                      </p:tavLst>
                                    </p:anim>
                                  </p:childTnLst>
                                </p:cTn>
                              </p:par>
                              <p:par>
                                <p:cTn id="16" presetID="44" presetClass="entr" presetSubtype="0" fill="hold" grpId="0" nodeType="withEffect">
                                  <p:stCondLst>
                                    <p:cond delay="0"/>
                                  </p:stCondLst>
                                  <p:childTnLst>
                                    <p:set>
                                      <p:cBhvr>
                                        <p:cTn id="17" dur="1" fill="hold">
                                          <p:stCondLst>
                                            <p:cond delay="0"/>
                                          </p:stCondLst>
                                        </p:cTn>
                                        <p:tgtEl>
                                          <p:spTgt spid="4374530">
                                            <p:txEl>
                                              <p:pRg st="1" end="1"/>
                                            </p:txEl>
                                          </p:spTgt>
                                        </p:tgtEl>
                                        <p:attrNameLst>
                                          <p:attrName>style.visibility</p:attrName>
                                        </p:attrNameLst>
                                      </p:cBhvr>
                                      <p:to>
                                        <p:strVal val="visible"/>
                                      </p:to>
                                    </p:set>
                                    <p:animEffect transition="in" filter="fade">
                                      <p:cBhvr>
                                        <p:cTn id="18" dur="500"/>
                                        <p:tgtEl>
                                          <p:spTgt spid="4374530">
                                            <p:txEl>
                                              <p:pRg st="1" end="1"/>
                                            </p:txEl>
                                          </p:spTgt>
                                        </p:tgtEl>
                                      </p:cBhvr>
                                    </p:animEffect>
                                    <p:anim calcmode="lin" valueType="num">
                                      <p:cBhvr>
                                        <p:cTn id="19" dur="500" fill="hold"/>
                                        <p:tgtEl>
                                          <p:spTgt spid="4374530">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374530">
                                            <p:txEl>
                                              <p:pRg st="1" end="1"/>
                                            </p:txEl>
                                          </p:spTgt>
                                        </p:tgtEl>
                                        <p:attrNameLst>
                                          <p:attrName>ppt_y</p:attrName>
                                        </p:attrNameLst>
                                      </p:cBhvr>
                                      <p:tavLst>
                                        <p:tav tm="0">
                                          <p:val>
                                            <p:strVal val="#ppt_y+.05"/>
                                          </p:val>
                                        </p:tav>
                                        <p:tav tm="100000">
                                          <p:val>
                                            <p:strVal val="#ppt_y"/>
                                          </p:val>
                                        </p:tav>
                                      </p:tavLst>
                                    </p:anim>
                                  </p:childTnLst>
                                </p:cTn>
                              </p:par>
                              <p:par>
                                <p:cTn id="21" presetID="44" presetClass="entr" presetSubtype="0" fill="hold" grpId="0" nodeType="withEffect">
                                  <p:stCondLst>
                                    <p:cond delay="0"/>
                                  </p:stCondLst>
                                  <p:childTnLst>
                                    <p:set>
                                      <p:cBhvr>
                                        <p:cTn id="22" dur="1" fill="hold">
                                          <p:stCondLst>
                                            <p:cond delay="0"/>
                                          </p:stCondLst>
                                        </p:cTn>
                                        <p:tgtEl>
                                          <p:spTgt spid="4374530">
                                            <p:txEl>
                                              <p:pRg st="2" end="2"/>
                                            </p:txEl>
                                          </p:spTgt>
                                        </p:tgtEl>
                                        <p:attrNameLst>
                                          <p:attrName>style.visibility</p:attrName>
                                        </p:attrNameLst>
                                      </p:cBhvr>
                                      <p:to>
                                        <p:strVal val="visible"/>
                                      </p:to>
                                    </p:set>
                                    <p:animEffect transition="in" filter="fade">
                                      <p:cBhvr>
                                        <p:cTn id="23" dur="500"/>
                                        <p:tgtEl>
                                          <p:spTgt spid="4374530">
                                            <p:txEl>
                                              <p:pRg st="2" end="2"/>
                                            </p:txEl>
                                          </p:spTgt>
                                        </p:tgtEl>
                                      </p:cBhvr>
                                    </p:animEffect>
                                    <p:anim calcmode="lin" valueType="num">
                                      <p:cBhvr>
                                        <p:cTn id="24" dur="500" fill="hold"/>
                                        <p:tgtEl>
                                          <p:spTgt spid="4374530">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374530">
                                            <p:txEl>
                                              <p:pRg st="2" end="2"/>
                                            </p:txEl>
                                          </p:spTgt>
                                        </p:tgtEl>
                                        <p:attrNameLst>
                                          <p:attrName>ppt_y</p:attrName>
                                        </p:attrNameLst>
                                      </p:cBhvr>
                                      <p:tavLst>
                                        <p:tav tm="0">
                                          <p:val>
                                            <p:strVal val="#ppt_y+.05"/>
                                          </p:val>
                                        </p:tav>
                                        <p:tav tm="100000">
                                          <p:val>
                                            <p:strVal val="#ppt_y"/>
                                          </p:val>
                                        </p:tav>
                                      </p:tavLst>
                                    </p:anim>
                                  </p:childTnLst>
                                </p:cTn>
                              </p:par>
                              <p:par>
                                <p:cTn id="26" presetID="44" presetClass="entr" presetSubtype="0" fill="hold" grpId="0" nodeType="withEffect">
                                  <p:stCondLst>
                                    <p:cond delay="0"/>
                                  </p:stCondLst>
                                  <p:childTnLst>
                                    <p:set>
                                      <p:cBhvr>
                                        <p:cTn id="27" dur="1" fill="hold">
                                          <p:stCondLst>
                                            <p:cond delay="0"/>
                                          </p:stCondLst>
                                        </p:cTn>
                                        <p:tgtEl>
                                          <p:spTgt spid="4374530">
                                            <p:txEl>
                                              <p:pRg st="3" end="3"/>
                                            </p:txEl>
                                          </p:spTgt>
                                        </p:tgtEl>
                                        <p:attrNameLst>
                                          <p:attrName>style.visibility</p:attrName>
                                        </p:attrNameLst>
                                      </p:cBhvr>
                                      <p:to>
                                        <p:strVal val="visible"/>
                                      </p:to>
                                    </p:set>
                                    <p:animEffect transition="in" filter="fade">
                                      <p:cBhvr>
                                        <p:cTn id="28" dur="500"/>
                                        <p:tgtEl>
                                          <p:spTgt spid="4374530">
                                            <p:txEl>
                                              <p:pRg st="3" end="3"/>
                                            </p:txEl>
                                          </p:spTgt>
                                        </p:tgtEl>
                                      </p:cBhvr>
                                    </p:animEffect>
                                    <p:anim calcmode="lin" valueType="num">
                                      <p:cBhvr>
                                        <p:cTn id="29" dur="500" fill="hold"/>
                                        <p:tgtEl>
                                          <p:spTgt spid="437453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374530">
                                            <p:txEl>
                                              <p:pRg st="3" end="3"/>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4374530">
                                            <p:txEl>
                                              <p:pRg st="4" end="4"/>
                                            </p:txEl>
                                          </p:spTgt>
                                        </p:tgtEl>
                                        <p:attrNameLst>
                                          <p:attrName>style.visibility</p:attrName>
                                        </p:attrNameLst>
                                      </p:cBhvr>
                                      <p:to>
                                        <p:strVal val="visible"/>
                                      </p:to>
                                    </p:set>
                                    <p:animEffect transition="in" filter="fade">
                                      <p:cBhvr>
                                        <p:cTn id="33" dur="500"/>
                                        <p:tgtEl>
                                          <p:spTgt spid="4374530">
                                            <p:txEl>
                                              <p:pRg st="4" end="4"/>
                                            </p:txEl>
                                          </p:spTgt>
                                        </p:tgtEl>
                                      </p:cBhvr>
                                    </p:animEffect>
                                    <p:anim calcmode="lin" valueType="num">
                                      <p:cBhvr>
                                        <p:cTn id="34" dur="500" fill="hold"/>
                                        <p:tgtEl>
                                          <p:spTgt spid="4374530">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4374530">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4374530">
                                            <p:txEl>
                                              <p:pRg st="6" end="6"/>
                                            </p:txEl>
                                          </p:spTgt>
                                        </p:tgtEl>
                                        <p:attrNameLst>
                                          <p:attrName>style.visibility</p:attrName>
                                        </p:attrNameLst>
                                      </p:cBhvr>
                                      <p:to>
                                        <p:strVal val="visible"/>
                                      </p:to>
                                    </p:set>
                                    <p:animEffect transition="in" filter="fade">
                                      <p:cBhvr>
                                        <p:cTn id="40" dur="500"/>
                                        <p:tgtEl>
                                          <p:spTgt spid="4374530">
                                            <p:txEl>
                                              <p:pRg st="6" end="6"/>
                                            </p:txEl>
                                          </p:spTgt>
                                        </p:tgtEl>
                                      </p:cBhvr>
                                    </p:animEffect>
                                    <p:anim calcmode="lin" valueType="num">
                                      <p:cBhvr>
                                        <p:cTn id="41" dur="500" fill="hold"/>
                                        <p:tgtEl>
                                          <p:spTgt spid="4374530">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4374530">
                                            <p:txEl>
                                              <p:pRg st="6" end="6"/>
                                            </p:txEl>
                                          </p:spTgt>
                                        </p:tgtEl>
                                        <p:attrNameLst>
                                          <p:attrName>ppt_y</p:attrName>
                                        </p:attrNameLst>
                                      </p:cBhvr>
                                      <p:tavLst>
                                        <p:tav tm="0">
                                          <p:val>
                                            <p:strVal val="#ppt_y+.05"/>
                                          </p:val>
                                        </p:tav>
                                        <p:tav tm="100000">
                                          <p:val>
                                            <p:strVal val="#ppt_y"/>
                                          </p:val>
                                        </p:tav>
                                      </p:tavLst>
                                    </p:anim>
                                  </p:childTnLst>
                                </p:cTn>
                              </p:par>
                              <p:par>
                                <p:cTn id="43" presetID="44" presetClass="entr" presetSubtype="0" fill="hold" grpId="0" nodeType="withEffect">
                                  <p:stCondLst>
                                    <p:cond delay="0"/>
                                  </p:stCondLst>
                                  <p:childTnLst>
                                    <p:set>
                                      <p:cBhvr>
                                        <p:cTn id="44" dur="1" fill="hold">
                                          <p:stCondLst>
                                            <p:cond delay="0"/>
                                          </p:stCondLst>
                                        </p:cTn>
                                        <p:tgtEl>
                                          <p:spTgt spid="4374530">
                                            <p:txEl>
                                              <p:pRg st="7" end="7"/>
                                            </p:txEl>
                                          </p:spTgt>
                                        </p:tgtEl>
                                        <p:attrNameLst>
                                          <p:attrName>style.visibility</p:attrName>
                                        </p:attrNameLst>
                                      </p:cBhvr>
                                      <p:to>
                                        <p:strVal val="visible"/>
                                      </p:to>
                                    </p:set>
                                    <p:animEffect transition="in" filter="fade">
                                      <p:cBhvr>
                                        <p:cTn id="45" dur="500"/>
                                        <p:tgtEl>
                                          <p:spTgt spid="4374530">
                                            <p:txEl>
                                              <p:pRg st="7" end="7"/>
                                            </p:txEl>
                                          </p:spTgt>
                                        </p:tgtEl>
                                      </p:cBhvr>
                                    </p:animEffect>
                                    <p:anim calcmode="lin" valueType="num">
                                      <p:cBhvr>
                                        <p:cTn id="46" dur="500" fill="hold"/>
                                        <p:tgtEl>
                                          <p:spTgt spid="4374530">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4374530">
                                            <p:txEl>
                                              <p:pRg st="7" end="7"/>
                                            </p:txEl>
                                          </p:spTgt>
                                        </p:tgtEl>
                                        <p:attrNameLst>
                                          <p:attrName>ppt_y</p:attrName>
                                        </p:attrNameLst>
                                      </p:cBhvr>
                                      <p:tavLst>
                                        <p:tav tm="0">
                                          <p:val>
                                            <p:strVal val="#ppt_y+.05"/>
                                          </p:val>
                                        </p:tav>
                                        <p:tav tm="100000">
                                          <p:val>
                                            <p:strVal val="#ppt_y"/>
                                          </p:val>
                                        </p:tav>
                                      </p:tavLst>
                                    </p:anim>
                                  </p:childTnLst>
                                </p:cTn>
                              </p:par>
                              <p:par>
                                <p:cTn id="48" presetID="44" presetClass="entr" presetSubtype="0" fill="hold" grpId="0" nodeType="withEffect">
                                  <p:stCondLst>
                                    <p:cond delay="0"/>
                                  </p:stCondLst>
                                  <p:childTnLst>
                                    <p:set>
                                      <p:cBhvr>
                                        <p:cTn id="49" dur="1" fill="hold">
                                          <p:stCondLst>
                                            <p:cond delay="0"/>
                                          </p:stCondLst>
                                        </p:cTn>
                                        <p:tgtEl>
                                          <p:spTgt spid="4374530">
                                            <p:txEl>
                                              <p:pRg st="8" end="8"/>
                                            </p:txEl>
                                          </p:spTgt>
                                        </p:tgtEl>
                                        <p:attrNameLst>
                                          <p:attrName>style.visibility</p:attrName>
                                        </p:attrNameLst>
                                      </p:cBhvr>
                                      <p:to>
                                        <p:strVal val="visible"/>
                                      </p:to>
                                    </p:set>
                                    <p:animEffect transition="in" filter="fade">
                                      <p:cBhvr>
                                        <p:cTn id="50" dur="500"/>
                                        <p:tgtEl>
                                          <p:spTgt spid="4374530">
                                            <p:txEl>
                                              <p:pRg st="8" end="8"/>
                                            </p:txEl>
                                          </p:spTgt>
                                        </p:tgtEl>
                                      </p:cBhvr>
                                    </p:animEffect>
                                    <p:anim calcmode="lin" valueType="num">
                                      <p:cBhvr>
                                        <p:cTn id="51" dur="500" fill="hold"/>
                                        <p:tgtEl>
                                          <p:spTgt spid="4374530">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4374530">
                                            <p:txEl>
                                              <p:pRg st="8" end="8"/>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4374530">
                                            <p:txEl>
                                              <p:pRg st="9" end="9"/>
                                            </p:txEl>
                                          </p:spTgt>
                                        </p:tgtEl>
                                        <p:attrNameLst>
                                          <p:attrName>style.visibility</p:attrName>
                                        </p:attrNameLst>
                                      </p:cBhvr>
                                      <p:to>
                                        <p:strVal val="visible"/>
                                      </p:to>
                                    </p:set>
                                    <p:animEffect transition="in" filter="fade">
                                      <p:cBhvr>
                                        <p:cTn id="55" dur="500"/>
                                        <p:tgtEl>
                                          <p:spTgt spid="4374530">
                                            <p:txEl>
                                              <p:pRg st="9" end="9"/>
                                            </p:txEl>
                                          </p:spTgt>
                                        </p:tgtEl>
                                      </p:cBhvr>
                                    </p:animEffect>
                                    <p:anim calcmode="lin" valueType="num">
                                      <p:cBhvr>
                                        <p:cTn id="56" dur="500" fill="hold"/>
                                        <p:tgtEl>
                                          <p:spTgt spid="4374530">
                                            <p:txEl>
                                              <p:pRg st="9" end="9"/>
                                            </p:txEl>
                                          </p:spTgt>
                                        </p:tgtEl>
                                        <p:attrNameLst>
                                          <p:attrName>ppt_x</p:attrName>
                                        </p:attrNameLst>
                                      </p:cBhvr>
                                      <p:tavLst>
                                        <p:tav tm="0">
                                          <p:val>
                                            <p:strVal val="#ppt_x"/>
                                          </p:val>
                                        </p:tav>
                                        <p:tav tm="100000">
                                          <p:val>
                                            <p:strVal val="#ppt_x"/>
                                          </p:val>
                                        </p:tav>
                                      </p:tavLst>
                                    </p:anim>
                                    <p:anim calcmode="lin" valueType="num">
                                      <p:cBhvr>
                                        <p:cTn id="57" dur="500" fill="hold"/>
                                        <p:tgtEl>
                                          <p:spTgt spid="4374530">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4" presetClass="entr" presetSubtype="0" fill="hold" grpId="0" nodeType="clickEffect">
                                  <p:stCondLst>
                                    <p:cond delay="0"/>
                                  </p:stCondLst>
                                  <p:childTnLst>
                                    <p:set>
                                      <p:cBhvr>
                                        <p:cTn id="61" dur="1" fill="hold">
                                          <p:stCondLst>
                                            <p:cond delay="0"/>
                                          </p:stCondLst>
                                        </p:cTn>
                                        <p:tgtEl>
                                          <p:spTgt spid="4374530">
                                            <p:txEl>
                                              <p:pRg st="11" end="11"/>
                                            </p:txEl>
                                          </p:spTgt>
                                        </p:tgtEl>
                                        <p:attrNameLst>
                                          <p:attrName>style.visibility</p:attrName>
                                        </p:attrNameLst>
                                      </p:cBhvr>
                                      <p:to>
                                        <p:strVal val="visible"/>
                                      </p:to>
                                    </p:set>
                                    <p:animEffect transition="in" filter="fade">
                                      <p:cBhvr>
                                        <p:cTn id="62" dur="500"/>
                                        <p:tgtEl>
                                          <p:spTgt spid="4374530">
                                            <p:txEl>
                                              <p:pRg st="11" end="11"/>
                                            </p:txEl>
                                          </p:spTgt>
                                        </p:tgtEl>
                                      </p:cBhvr>
                                    </p:animEffect>
                                    <p:anim calcmode="lin" valueType="num">
                                      <p:cBhvr>
                                        <p:cTn id="63" dur="500" fill="hold"/>
                                        <p:tgtEl>
                                          <p:spTgt spid="4374530">
                                            <p:txEl>
                                              <p:pRg st="11" end="11"/>
                                            </p:txEl>
                                          </p:spTgt>
                                        </p:tgtEl>
                                        <p:attrNameLst>
                                          <p:attrName>ppt_x</p:attrName>
                                        </p:attrNameLst>
                                      </p:cBhvr>
                                      <p:tavLst>
                                        <p:tav tm="0">
                                          <p:val>
                                            <p:strVal val="#ppt_x"/>
                                          </p:val>
                                        </p:tav>
                                        <p:tav tm="100000">
                                          <p:val>
                                            <p:strVal val="#ppt_x"/>
                                          </p:val>
                                        </p:tav>
                                      </p:tavLst>
                                    </p:anim>
                                    <p:anim calcmode="lin" valueType="num">
                                      <p:cBhvr>
                                        <p:cTn id="64" dur="500" fill="hold"/>
                                        <p:tgtEl>
                                          <p:spTgt spid="4374530">
                                            <p:txEl>
                                              <p:pRg st="11" end="11"/>
                                            </p:txEl>
                                          </p:spTgt>
                                        </p:tgtEl>
                                        <p:attrNameLst>
                                          <p:attrName>ppt_y</p:attrName>
                                        </p:attrNameLst>
                                      </p:cBhvr>
                                      <p:tavLst>
                                        <p:tav tm="0">
                                          <p:val>
                                            <p:strVal val="#ppt_y+.05"/>
                                          </p:val>
                                        </p:tav>
                                        <p:tav tm="100000">
                                          <p:val>
                                            <p:strVal val="#ppt_y"/>
                                          </p:val>
                                        </p:tav>
                                      </p:tavLst>
                                    </p:anim>
                                  </p:childTnLst>
                                </p:cTn>
                              </p:par>
                              <p:par>
                                <p:cTn id="65" presetID="44" presetClass="entr" presetSubtype="0" fill="hold" grpId="0" nodeType="withEffect">
                                  <p:stCondLst>
                                    <p:cond delay="0"/>
                                  </p:stCondLst>
                                  <p:childTnLst>
                                    <p:set>
                                      <p:cBhvr>
                                        <p:cTn id="66" dur="1" fill="hold">
                                          <p:stCondLst>
                                            <p:cond delay="0"/>
                                          </p:stCondLst>
                                        </p:cTn>
                                        <p:tgtEl>
                                          <p:spTgt spid="4374530">
                                            <p:txEl>
                                              <p:pRg st="12" end="12"/>
                                            </p:txEl>
                                          </p:spTgt>
                                        </p:tgtEl>
                                        <p:attrNameLst>
                                          <p:attrName>style.visibility</p:attrName>
                                        </p:attrNameLst>
                                      </p:cBhvr>
                                      <p:to>
                                        <p:strVal val="visible"/>
                                      </p:to>
                                    </p:set>
                                    <p:animEffect transition="in" filter="fade">
                                      <p:cBhvr>
                                        <p:cTn id="67" dur="500"/>
                                        <p:tgtEl>
                                          <p:spTgt spid="4374530">
                                            <p:txEl>
                                              <p:pRg st="12" end="12"/>
                                            </p:txEl>
                                          </p:spTgt>
                                        </p:tgtEl>
                                      </p:cBhvr>
                                    </p:animEffect>
                                    <p:anim calcmode="lin" valueType="num">
                                      <p:cBhvr>
                                        <p:cTn id="68" dur="500" fill="hold"/>
                                        <p:tgtEl>
                                          <p:spTgt spid="4374530">
                                            <p:txEl>
                                              <p:pRg st="12" end="12"/>
                                            </p:txEl>
                                          </p:spTgt>
                                        </p:tgtEl>
                                        <p:attrNameLst>
                                          <p:attrName>ppt_x</p:attrName>
                                        </p:attrNameLst>
                                      </p:cBhvr>
                                      <p:tavLst>
                                        <p:tav tm="0">
                                          <p:val>
                                            <p:strVal val="#ppt_x"/>
                                          </p:val>
                                        </p:tav>
                                        <p:tav tm="100000">
                                          <p:val>
                                            <p:strVal val="#ppt_x"/>
                                          </p:val>
                                        </p:tav>
                                      </p:tavLst>
                                    </p:anim>
                                    <p:anim calcmode="lin" valueType="num">
                                      <p:cBhvr>
                                        <p:cTn id="69" dur="500" fill="hold"/>
                                        <p:tgtEl>
                                          <p:spTgt spid="4374530">
                                            <p:txEl>
                                              <p:pRg st="12" end="12"/>
                                            </p:txEl>
                                          </p:spTgt>
                                        </p:tgtEl>
                                        <p:attrNameLst>
                                          <p:attrName>ppt_y</p:attrName>
                                        </p:attrNameLst>
                                      </p:cBhvr>
                                      <p:tavLst>
                                        <p:tav tm="0">
                                          <p:val>
                                            <p:strVal val="#ppt_y+.05"/>
                                          </p:val>
                                        </p:tav>
                                        <p:tav tm="100000">
                                          <p:val>
                                            <p:strVal val="#ppt_y"/>
                                          </p:val>
                                        </p:tav>
                                      </p:tavLst>
                                    </p:anim>
                                  </p:childTnLst>
                                </p:cTn>
                              </p:par>
                              <p:par>
                                <p:cTn id="70" presetID="44" presetClass="entr" presetSubtype="0" fill="hold" grpId="0" nodeType="withEffect">
                                  <p:stCondLst>
                                    <p:cond delay="0"/>
                                  </p:stCondLst>
                                  <p:childTnLst>
                                    <p:set>
                                      <p:cBhvr>
                                        <p:cTn id="71" dur="1" fill="hold">
                                          <p:stCondLst>
                                            <p:cond delay="0"/>
                                          </p:stCondLst>
                                        </p:cTn>
                                        <p:tgtEl>
                                          <p:spTgt spid="4374530">
                                            <p:txEl>
                                              <p:pRg st="13" end="13"/>
                                            </p:txEl>
                                          </p:spTgt>
                                        </p:tgtEl>
                                        <p:attrNameLst>
                                          <p:attrName>style.visibility</p:attrName>
                                        </p:attrNameLst>
                                      </p:cBhvr>
                                      <p:to>
                                        <p:strVal val="visible"/>
                                      </p:to>
                                    </p:set>
                                    <p:animEffect transition="in" filter="fade">
                                      <p:cBhvr>
                                        <p:cTn id="72" dur="500"/>
                                        <p:tgtEl>
                                          <p:spTgt spid="4374530">
                                            <p:txEl>
                                              <p:pRg st="13" end="13"/>
                                            </p:txEl>
                                          </p:spTgt>
                                        </p:tgtEl>
                                      </p:cBhvr>
                                    </p:animEffect>
                                    <p:anim calcmode="lin" valueType="num">
                                      <p:cBhvr>
                                        <p:cTn id="73" dur="500" fill="hold"/>
                                        <p:tgtEl>
                                          <p:spTgt spid="4374530">
                                            <p:txEl>
                                              <p:pRg st="13" end="13"/>
                                            </p:txEl>
                                          </p:spTgt>
                                        </p:tgtEl>
                                        <p:attrNameLst>
                                          <p:attrName>ppt_x</p:attrName>
                                        </p:attrNameLst>
                                      </p:cBhvr>
                                      <p:tavLst>
                                        <p:tav tm="0">
                                          <p:val>
                                            <p:strVal val="#ppt_x"/>
                                          </p:val>
                                        </p:tav>
                                        <p:tav tm="100000">
                                          <p:val>
                                            <p:strVal val="#ppt_x"/>
                                          </p:val>
                                        </p:tav>
                                      </p:tavLst>
                                    </p:anim>
                                    <p:anim calcmode="lin" valueType="num">
                                      <p:cBhvr>
                                        <p:cTn id="74" dur="500" fill="hold"/>
                                        <p:tgtEl>
                                          <p:spTgt spid="4374530">
                                            <p:txEl>
                                              <p:pRg st="13" end="13"/>
                                            </p:txEl>
                                          </p:spTgt>
                                        </p:tgtEl>
                                        <p:attrNameLst>
                                          <p:attrName>ppt_y</p:attrName>
                                        </p:attrNameLst>
                                      </p:cBhvr>
                                      <p:tavLst>
                                        <p:tav tm="0">
                                          <p:val>
                                            <p:strVal val="#ppt_y+.05"/>
                                          </p:val>
                                        </p:tav>
                                        <p:tav tm="100000">
                                          <p:val>
                                            <p:strVal val="#ppt_y"/>
                                          </p:val>
                                        </p:tav>
                                      </p:tavLst>
                                    </p:anim>
                                  </p:childTnLst>
                                </p:cTn>
                              </p:par>
                              <p:par>
                                <p:cTn id="75" presetID="44" presetClass="entr" presetSubtype="0" fill="hold" grpId="0" nodeType="withEffect">
                                  <p:stCondLst>
                                    <p:cond delay="0"/>
                                  </p:stCondLst>
                                  <p:childTnLst>
                                    <p:set>
                                      <p:cBhvr>
                                        <p:cTn id="76" dur="1" fill="hold">
                                          <p:stCondLst>
                                            <p:cond delay="0"/>
                                          </p:stCondLst>
                                        </p:cTn>
                                        <p:tgtEl>
                                          <p:spTgt spid="4374530">
                                            <p:txEl>
                                              <p:pRg st="14" end="14"/>
                                            </p:txEl>
                                          </p:spTgt>
                                        </p:tgtEl>
                                        <p:attrNameLst>
                                          <p:attrName>style.visibility</p:attrName>
                                        </p:attrNameLst>
                                      </p:cBhvr>
                                      <p:to>
                                        <p:strVal val="visible"/>
                                      </p:to>
                                    </p:set>
                                    <p:animEffect transition="in" filter="fade">
                                      <p:cBhvr>
                                        <p:cTn id="77" dur="500"/>
                                        <p:tgtEl>
                                          <p:spTgt spid="4374530">
                                            <p:txEl>
                                              <p:pRg st="14" end="14"/>
                                            </p:txEl>
                                          </p:spTgt>
                                        </p:tgtEl>
                                      </p:cBhvr>
                                    </p:animEffect>
                                    <p:anim calcmode="lin" valueType="num">
                                      <p:cBhvr>
                                        <p:cTn id="78" dur="500" fill="hold"/>
                                        <p:tgtEl>
                                          <p:spTgt spid="4374530">
                                            <p:txEl>
                                              <p:pRg st="14" end="14"/>
                                            </p:txEl>
                                          </p:spTgt>
                                        </p:tgtEl>
                                        <p:attrNameLst>
                                          <p:attrName>ppt_x</p:attrName>
                                        </p:attrNameLst>
                                      </p:cBhvr>
                                      <p:tavLst>
                                        <p:tav tm="0">
                                          <p:val>
                                            <p:strVal val="#ppt_x"/>
                                          </p:val>
                                        </p:tav>
                                        <p:tav tm="100000">
                                          <p:val>
                                            <p:strVal val="#ppt_x"/>
                                          </p:val>
                                        </p:tav>
                                      </p:tavLst>
                                    </p:anim>
                                    <p:anim calcmode="lin" valueType="num">
                                      <p:cBhvr>
                                        <p:cTn id="79" dur="500" fill="hold"/>
                                        <p:tgtEl>
                                          <p:spTgt spid="4374530">
                                            <p:txEl>
                                              <p:pRg st="14" end="14"/>
                                            </p:txEl>
                                          </p:spTgt>
                                        </p:tgtEl>
                                        <p:attrNameLst>
                                          <p:attrName>ppt_y</p:attrName>
                                        </p:attrNameLst>
                                      </p:cBhvr>
                                      <p:tavLst>
                                        <p:tav tm="0">
                                          <p:val>
                                            <p:strVal val="#ppt_y+.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4" presetClass="entr" presetSubtype="0" fill="hold" grpId="0" nodeType="clickEffect">
                                  <p:stCondLst>
                                    <p:cond delay="0"/>
                                  </p:stCondLst>
                                  <p:childTnLst>
                                    <p:set>
                                      <p:cBhvr>
                                        <p:cTn id="83" dur="1" fill="hold">
                                          <p:stCondLst>
                                            <p:cond delay="0"/>
                                          </p:stCondLst>
                                        </p:cTn>
                                        <p:tgtEl>
                                          <p:spTgt spid="4374530">
                                            <p:txEl>
                                              <p:pRg st="16" end="16"/>
                                            </p:txEl>
                                          </p:spTgt>
                                        </p:tgtEl>
                                        <p:attrNameLst>
                                          <p:attrName>style.visibility</p:attrName>
                                        </p:attrNameLst>
                                      </p:cBhvr>
                                      <p:to>
                                        <p:strVal val="visible"/>
                                      </p:to>
                                    </p:set>
                                    <p:animEffect transition="in" filter="fade">
                                      <p:cBhvr>
                                        <p:cTn id="84" dur="500"/>
                                        <p:tgtEl>
                                          <p:spTgt spid="4374530">
                                            <p:txEl>
                                              <p:pRg st="16" end="16"/>
                                            </p:txEl>
                                          </p:spTgt>
                                        </p:tgtEl>
                                      </p:cBhvr>
                                    </p:animEffect>
                                    <p:anim calcmode="lin" valueType="num">
                                      <p:cBhvr>
                                        <p:cTn id="85" dur="500" fill="hold"/>
                                        <p:tgtEl>
                                          <p:spTgt spid="4374530">
                                            <p:txEl>
                                              <p:pRg st="16" end="16"/>
                                            </p:txEl>
                                          </p:spTgt>
                                        </p:tgtEl>
                                        <p:attrNameLst>
                                          <p:attrName>ppt_x</p:attrName>
                                        </p:attrNameLst>
                                      </p:cBhvr>
                                      <p:tavLst>
                                        <p:tav tm="0">
                                          <p:val>
                                            <p:strVal val="#ppt_x"/>
                                          </p:val>
                                        </p:tav>
                                        <p:tav tm="100000">
                                          <p:val>
                                            <p:strVal val="#ppt_x"/>
                                          </p:val>
                                        </p:tav>
                                      </p:tavLst>
                                    </p:anim>
                                    <p:anim calcmode="lin" valueType="num">
                                      <p:cBhvr>
                                        <p:cTn id="86" dur="500" fill="hold"/>
                                        <p:tgtEl>
                                          <p:spTgt spid="4374530">
                                            <p:txEl>
                                              <p:pRg st="16" end="16"/>
                                            </p:txEl>
                                          </p:spTgt>
                                        </p:tgtEl>
                                        <p:attrNameLst>
                                          <p:attrName>ppt_y</p:attrName>
                                        </p:attrNameLst>
                                      </p:cBhvr>
                                      <p:tavLst>
                                        <p:tav tm="0">
                                          <p:val>
                                            <p:strVal val="#ppt_y+.05"/>
                                          </p:val>
                                        </p:tav>
                                        <p:tav tm="100000">
                                          <p:val>
                                            <p:strVal val="#ppt_y"/>
                                          </p:val>
                                        </p:tav>
                                      </p:tavLst>
                                    </p:anim>
                                  </p:childTnLst>
                                </p:cTn>
                              </p:par>
                              <p:par>
                                <p:cTn id="87" presetID="44" presetClass="entr" presetSubtype="0" fill="hold" grpId="0" nodeType="withEffect">
                                  <p:stCondLst>
                                    <p:cond delay="0"/>
                                  </p:stCondLst>
                                  <p:childTnLst>
                                    <p:set>
                                      <p:cBhvr>
                                        <p:cTn id="88" dur="1" fill="hold">
                                          <p:stCondLst>
                                            <p:cond delay="0"/>
                                          </p:stCondLst>
                                        </p:cTn>
                                        <p:tgtEl>
                                          <p:spTgt spid="4374530">
                                            <p:txEl>
                                              <p:pRg st="17" end="17"/>
                                            </p:txEl>
                                          </p:spTgt>
                                        </p:tgtEl>
                                        <p:attrNameLst>
                                          <p:attrName>style.visibility</p:attrName>
                                        </p:attrNameLst>
                                      </p:cBhvr>
                                      <p:to>
                                        <p:strVal val="visible"/>
                                      </p:to>
                                    </p:set>
                                    <p:animEffect transition="in" filter="fade">
                                      <p:cBhvr>
                                        <p:cTn id="89" dur="500"/>
                                        <p:tgtEl>
                                          <p:spTgt spid="4374530">
                                            <p:txEl>
                                              <p:pRg st="17" end="17"/>
                                            </p:txEl>
                                          </p:spTgt>
                                        </p:tgtEl>
                                      </p:cBhvr>
                                    </p:animEffect>
                                    <p:anim calcmode="lin" valueType="num">
                                      <p:cBhvr>
                                        <p:cTn id="90" dur="500" fill="hold"/>
                                        <p:tgtEl>
                                          <p:spTgt spid="4374530">
                                            <p:txEl>
                                              <p:pRg st="17" end="17"/>
                                            </p:txEl>
                                          </p:spTgt>
                                        </p:tgtEl>
                                        <p:attrNameLst>
                                          <p:attrName>ppt_x</p:attrName>
                                        </p:attrNameLst>
                                      </p:cBhvr>
                                      <p:tavLst>
                                        <p:tav tm="0">
                                          <p:val>
                                            <p:strVal val="#ppt_x"/>
                                          </p:val>
                                        </p:tav>
                                        <p:tav tm="100000">
                                          <p:val>
                                            <p:strVal val="#ppt_x"/>
                                          </p:val>
                                        </p:tav>
                                      </p:tavLst>
                                    </p:anim>
                                    <p:anim calcmode="lin" valueType="num">
                                      <p:cBhvr>
                                        <p:cTn id="91" dur="500" fill="hold"/>
                                        <p:tgtEl>
                                          <p:spTgt spid="4374530">
                                            <p:txEl>
                                              <p:pRg st="17" end="17"/>
                                            </p:txEl>
                                          </p:spTgt>
                                        </p:tgtEl>
                                        <p:attrNameLst>
                                          <p:attrName>ppt_y</p:attrName>
                                        </p:attrNameLst>
                                      </p:cBhvr>
                                      <p:tavLst>
                                        <p:tav tm="0">
                                          <p:val>
                                            <p:strVal val="#ppt_y+.05"/>
                                          </p:val>
                                        </p:tav>
                                        <p:tav tm="100000">
                                          <p:val>
                                            <p:strVal val="#ppt_y"/>
                                          </p:val>
                                        </p:tav>
                                      </p:tavLst>
                                    </p:anim>
                                  </p:childTnLst>
                                </p:cTn>
                              </p:par>
                              <p:par>
                                <p:cTn id="92" presetID="44" presetClass="entr" presetSubtype="0" fill="hold" grpId="0" nodeType="withEffect">
                                  <p:stCondLst>
                                    <p:cond delay="0"/>
                                  </p:stCondLst>
                                  <p:childTnLst>
                                    <p:set>
                                      <p:cBhvr>
                                        <p:cTn id="93" dur="1" fill="hold">
                                          <p:stCondLst>
                                            <p:cond delay="0"/>
                                          </p:stCondLst>
                                        </p:cTn>
                                        <p:tgtEl>
                                          <p:spTgt spid="4374530">
                                            <p:txEl>
                                              <p:pRg st="18" end="18"/>
                                            </p:txEl>
                                          </p:spTgt>
                                        </p:tgtEl>
                                        <p:attrNameLst>
                                          <p:attrName>style.visibility</p:attrName>
                                        </p:attrNameLst>
                                      </p:cBhvr>
                                      <p:to>
                                        <p:strVal val="visible"/>
                                      </p:to>
                                    </p:set>
                                    <p:animEffect transition="in" filter="fade">
                                      <p:cBhvr>
                                        <p:cTn id="94" dur="500"/>
                                        <p:tgtEl>
                                          <p:spTgt spid="4374530">
                                            <p:txEl>
                                              <p:pRg st="18" end="18"/>
                                            </p:txEl>
                                          </p:spTgt>
                                        </p:tgtEl>
                                      </p:cBhvr>
                                    </p:animEffect>
                                    <p:anim calcmode="lin" valueType="num">
                                      <p:cBhvr>
                                        <p:cTn id="95" dur="500" fill="hold"/>
                                        <p:tgtEl>
                                          <p:spTgt spid="4374530">
                                            <p:txEl>
                                              <p:pRg st="18" end="18"/>
                                            </p:txEl>
                                          </p:spTgt>
                                        </p:tgtEl>
                                        <p:attrNameLst>
                                          <p:attrName>ppt_x</p:attrName>
                                        </p:attrNameLst>
                                      </p:cBhvr>
                                      <p:tavLst>
                                        <p:tav tm="0">
                                          <p:val>
                                            <p:strVal val="#ppt_x"/>
                                          </p:val>
                                        </p:tav>
                                        <p:tav tm="100000">
                                          <p:val>
                                            <p:strVal val="#ppt_x"/>
                                          </p:val>
                                        </p:tav>
                                      </p:tavLst>
                                    </p:anim>
                                    <p:anim calcmode="lin" valueType="num">
                                      <p:cBhvr>
                                        <p:cTn id="96" dur="500" fill="hold"/>
                                        <p:tgtEl>
                                          <p:spTgt spid="4374530">
                                            <p:txEl>
                                              <p:pRg st="18" end="18"/>
                                            </p:txEl>
                                          </p:spTgt>
                                        </p:tgtEl>
                                        <p:attrNameLst>
                                          <p:attrName>ppt_y</p:attrName>
                                        </p:attrNameLst>
                                      </p:cBhvr>
                                      <p:tavLst>
                                        <p:tav tm="0">
                                          <p:val>
                                            <p:strVal val="#ppt_y+.05"/>
                                          </p:val>
                                        </p:tav>
                                        <p:tav tm="100000">
                                          <p:val>
                                            <p:strVal val="#ppt_y"/>
                                          </p:val>
                                        </p:tav>
                                      </p:tavLst>
                                    </p:anim>
                                  </p:childTnLst>
                                </p:cTn>
                              </p:par>
                              <p:par>
                                <p:cTn id="97" presetID="44" presetClass="entr" presetSubtype="0" fill="hold" grpId="0" nodeType="withEffect">
                                  <p:stCondLst>
                                    <p:cond delay="0"/>
                                  </p:stCondLst>
                                  <p:childTnLst>
                                    <p:set>
                                      <p:cBhvr>
                                        <p:cTn id="98" dur="1" fill="hold">
                                          <p:stCondLst>
                                            <p:cond delay="0"/>
                                          </p:stCondLst>
                                        </p:cTn>
                                        <p:tgtEl>
                                          <p:spTgt spid="4374530">
                                            <p:txEl>
                                              <p:pRg st="19" end="19"/>
                                            </p:txEl>
                                          </p:spTgt>
                                        </p:tgtEl>
                                        <p:attrNameLst>
                                          <p:attrName>style.visibility</p:attrName>
                                        </p:attrNameLst>
                                      </p:cBhvr>
                                      <p:to>
                                        <p:strVal val="visible"/>
                                      </p:to>
                                    </p:set>
                                    <p:animEffect transition="in" filter="fade">
                                      <p:cBhvr>
                                        <p:cTn id="99" dur="500"/>
                                        <p:tgtEl>
                                          <p:spTgt spid="4374530">
                                            <p:txEl>
                                              <p:pRg st="19" end="19"/>
                                            </p:txEl>
                                          </p:spTgt>
                                        </p:tgtEl>
                                      </p:cBhvr>
                                    </p:animEffect>
                                    <p:anim calcmode="lin" valueType="num">
                                      <p:cBhvr>
                                        <p:cTn id="100" dur="500" fill="hold"/>
                                        <p:tgtEl>
                                          <p:spTgt spid="4374530">
                                            <p:txEl>
                                              <p:pRg st="19" end="19"/>
                                            </p:txEl>
                                          </p:spTgt>
                                        </p:tgtEl>
                                        <p:attrNameLst>
                                          <p:attrName>ppt_x</p:attrName>
                                        </p:attrNameLst>
                                      </p:cBhvr>
                                      <p:tavLst>
                                        <p:tav tm="0">
                                          <p:val>
                                            <p:strVal val="#ppt_x"/>
                                          </p:val>
                                        </p:tav>
                                        <p:tav tm="100000">
                                          <p:val>
                                            <p:strVal val="#ppt_x"/>
                                          </p:val>
                                        </p:tav>
                                      </p:tavLst>
                                    </p:anim>
                                    <p:anim calcmode="lin" valueType="num">
                                      <p:cBhvr>
                                        <p:cTn id="101" dur="500" fill="hold"/>
                                        <p:tgtEl>
                                          <p:spTgt spid="4374530">
                                            <p:txEl>
                                              <p:pRg st="19" end="19"/>
                                            </p:txEl>
                                          </p:spTgt>
                                        </p:tgtEl>
                                        <p:attrNameLst>
                                          <p:attrName>ppt_y</p:attrName>
                                        </p:attrNameLst>
                                      </p:cBhvr>
                                      <p:tavLst>
                                        <p:tav tm="0">
                                          <p:val>
                                            <p:strVal val="#ppt_y+.05"/>
                                          </p:val>
                                        </p:tav>
                                        <p:tav tm="100000">
                                          <p:val>
                                            <p:strVal val="#ppt_y"/>
                                          </p:val>
                                        </p:tav>
                                      </p:tavLst>
                                    </p:anim>
                                  </p:childTnLst>
                                </p:cTn>
                              </p:par>
                              <p:par>
                                <p:cTn id="102" presetID="44" presetClass="entr" presetSubtype="0" fill="hold" grpId="0" nodeType="withEffect">
                                  <p:stCondLst>
                                    <p:cond delay="0"/>
                                  </p:stCondLst>
                                  <p:childTnLst>
                                    <p:set>
                                      <p:cBhvr>
                                        <p:cTn id="103" dur="1" fill="hold">
                                          <p:stCondLst>
                                            <p:cond delay="0"/>
                                          </p:stCondLst>
                                        </p:cTn>
                                        <p:tgtEl>
                                          <p:spTgt spid="4374530">
                                            <p:txEl>
                                              <p:pRg st="20" end="20"/>
                                            </p:txEl>
                                          </p:spTgt>
                                        </p:tgtEl>
                                        <p:attrNameLst>
                                          <p:attrName>style.visibility</p:attrName>
                                        </p:attrNameLst>
                                      </p:cBhvr>
                                      <p:to>
                                        <p:strVal val="visible"/>
                                      </p:to>
                                    </p:set>
                                    <p:animEffect transition="in" filter="fade">
                                      <p:cBhvr>
                                        <p:cTn id="104" dur="500"/>
                                        <p:tgtEl>
                                          <p:spTgt spid="4374530">
                                            <p:txEl>
                                              <p:pRg st="20" end="20"/>
                                            </p:txEl>
                                          </p:spTgt>
                                        </p:tgtEl>
                                      </p:cBhvr>
                                    </p:animEffect>
                                    <p:anim calcmode="lin" valueType="num">
                                      <p:cBhvr>
                                        <p:cTn id="105" dur="500" fill="hold"/>
                                        <p:tgtEl>
                                          <p:spTgt spid="4374530">
                                            <p:txEl>
                                              <p:pRg st="20" end="20"/>
                                            </p:txEl>
                                          </p:spTgt>
                                        </p:tgtEl>
                                        <p:attrNameLst>
                                          <p:attrName>ppt_x</p:attrName>
                                        </p:attrNameLst>
                                      </p:cBhvr>
                                      <p:tavLst>
                                        <p:tav tm="0">
                                          <p:val>
                                            <p:strVal val="#ppt_x"/>
                                          </p:val>
                                        </p:tav>
                                        <p:tav tm="100000">
                                          <p:val>
                                            <p:strVal val="#ppt_x"/>
                                          </p:val>
                                        </p:tav>
                                      </p:tavLst>
                                    </p:anim>
                                    <p:anim calcmode="lin" valueType="num">
                                      <p:cBhvr>
                                        <p:cTn id="106" dur="500" fill="hold"/>
                                        <p:tgtEl>
                                          <p:spTgt spid="4374530">
                                            <p:txEl>
                                              <p:pRg st="20" end="20"/>
                                            </p:txEl>
                                          </p:spTgt>
                                        </p:tgtEl>
                                        <p:attrNameLst>
                                          <p:attrName>ppt_y</p:attrName>
                                        </p:attrNameLst>
                                      </p:cBhvr>
                                      <p:tavLst>
                                        <p:tav tm="0">
                                          <p:val>
                                            <p:strVal val="#ppt_y+.05"/>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4" presetClass="entr" presetSubtype="0" fill="hold" grpId="0" nodeType="clickEffect">
                                  <p:stCondLst>
                                    <p:cond delay="0"/>
                                  </p:stCondLst>
                                  <p:childTnLst>
                                    <p:set>
                                      <p:cBhvr>
                                        <p:cTn id="110" dur="1" fill="hold">
                                          <p:stCondLst>
                                            <p:cond delay="0"/>
                                          </p:stCondLst>
                                        </p:cTn>
                                        <p:tgtEl>
                                          <p:spTgt spid="4374530">
                                            <p:txEl>
                                              <p:pRg st="22" end="22"/>
                                            </p:txEl>
                                          </p:spTgt>
                                        </p:tgtEl>
                                        <p:attrNameLst>
                                          <p:attrName>style.visibility</p:attrName>
                                        </p:attrNameLst>
                                      </p:cBhvr>
                                      <p:to>
                                        <p:strVal val="visible"/>
                                      </p:to>
                                    </p:set>
                                    <p:animEffect transition="in" filter="fade">
                                      <p:cBhvr>
                                        <p:cTn id="111" dur="500"/>
                                        <p:tgtEl>
                                          <p:spTgt spid="4374530">
                                            <p:txEl>
                                              <p:pRg st="22" end="22"/>
                                            </p:txEl>
                                          </p:spTgt>
                                        </p:tgtEl>
                                      </p:cBhvr>
                                    </p:animEffect>
                                    <p:anim calcmode="lin" valueType="num">
                                      <p:cBhvr>
                                        <p:cTn id="112" dur="500" fill="hold"/>
                                        <p:tgtEl>
                                          <p:spTgt spid="4374530">
                                            <p:txEl>
                                              <p:pRg st="22" end="22"/>
                                            </p:txEl>
                                          </p:spTgt>
                                        </p:tgtEl>
                                        <p:attrNameLst>
                                          <p:attrName>ppt_x</p:attrName>
                                        </p:attrNameLst>
                                      </p:cBhvr>
                                      <p:tavLst>
                                        <p:tav tm="0">
                                          <p:val>
                                            <p:strVal val="#ppt_x"/>
                                          </p:val>
                                        </p:tav>
                                        <p:tav tm="100000">
                                          <p:val>
                                            <p:strVal val="#ppt_x"/>
                                          </p:val>
                                        </p:tav>
                                      </p:tavLst>
                                    </p:anim>
                                    <p:anim calcmode="lin" valueType="num">
                                      <p:cBhvr>
                                        <p:cTn id="113" dur="500" fill="hold"/>
                                        <p:tgtEl>
                                          <p:spTgt spid="4374530">
                                            <p:txEl>
                                              <p:pRg st="22" end="22"/>
                                            </p:txEl>
                                          </p:spTgt>
                                        </p:tgtEl>
                                        <p:attrNameLst>
                                          <p:attrName>ppt_y</p:attrName>
                                        </p:attrNameLst>
                                      </p:cBhvr>
                                      <p:tavLst>
                                        <p:tav tm="0">
                                          <p:val>
                                            <p:strVal val="#ppt_y+.05"/>
                                          </p:val>
                                        </p:tav>
                                        <p:tav tm="100000">
                                          <p:val>
                                            <p:strVal val="#ppt_y"/>
                                          </p:val>
                                        </p:tav>
                                      </p:tavLst>
                                    </p:anim>
                                  </p:childTnLst>
                                </p:cTn>
                              </p:par>
                              <p:par>
                                <p:cTn id="114" presetID="44" presetClass="entr" presetSubtype="0" fill="hold" grpId="0" nodeType="withEffect">
                                  <p:stCondLst>
                                    <p:cond delay="0"/>
                                  </p:stCondLst>
                                  <p:childTnLst>
                                    <p:set>
                                      <p:cBhvr>
                                        <p:cTn id="115" dur="1" fill="hold">
                                          <p:stCondLst>
                                            <p:cond delay="0"/>
                                          </p:stCondLst>
                                        </p:cTn>
                                        <p:tgtEl>
                                          <p:spTgt spid="4374530">
                                            <p:txEl>
                                              <p:pRg st="23" end="23"/>
                                            </p:txEl>
                                          </p:spTgt>
                                        </p:tgtEl>
                                        <p:attrNameLst>
                                          <p:attrName>style.visibility</p:attrName>
                                        </p:attrNameLst>
                                      </p:cBhvr>
                                      <p:to>
                                        <p:strVal val="visible"/>
                                      </p:to>
                                    </p:set>
                                    <p:animEffect transition="in" filter="fade">
                                      <p:cBhvr>
                                        <p:cTn id="116" dur="500"/>
                                        <p:tgtEl>
                                          <p:spTgt spid="4374530">
                                            <p:txEl>
                                              <p:pRg st="23" end="23"/>
                                            </p:txEl>
                                          </p:spTgt>
                                        </p:tgtEl>
                                      </p:cBhvr>
                                    </p:animEffect>
                                    <p:anim calcmode="lin" valueType="num">
                                      <p:cBhvr>
                                        <p:cTn id="117" dur="500" fill="hold"/>
                                        <p:tgtEl>
                                          <p:spTgt spid="4374530">
                                            <p:txEl>
                                              <p:pRg st="23" end="23"/>
                                            </p:txEl>
                                          </p:spTgt>
                                        </p:tgtEl>
                                        <p:attrNameLst>
                                          <p:attrName>ppt_x</p:attrName>
                                        </p:attrNameLst>
                                      </p:cBhvr>
                                      <p:tavLst>
                                        <p:tav tm="0">
                                          <p:val>
                                            <p:strVal val="#ppt_x"/>
                                          </p:val>
                                        </p:tav>
                                        <p:tav tm="100000">
                                          <p:val>
                                            <p:strVal val="#ppt_x"/>
                                          </p:val>
                                        </p:tav>
                                      </p:tavLst>
                                    </p:anim>
                                    <p:anim calcmode="lin" valueType="num">
                                      <p:cBhvr>
                                        <p:cTn id="118" dur="500" fill="hold"/>
                                        <p:tgtEl>
                                          <p:spTgt spid="4374530">
                                            <p:txEl>
                                              <p:pRg st="23" end="23"/>
                                            </p:txEl>
                                          </p:spTgt>
                                        </p:tgtEl>
                                        <p:attrNameLst>
                                          <p:attrName>ppt_y</p:attrName>
                                        </p:attrNameLst>
                                      </p:cBhvr>
                                      <p:tavLst>
                                        <p:tav tm="0">
                                          <p:val>
                                            <p:strVal val="#ppt_y+.05"/>
                                          </p:val>
                                        </p:tav>
                                        <p:tav tm="100000">
                                          <p:val>
                                            <p:strVal val="#ppt_y"/>
                                          </p:val>
                                        </p:tav>
                                      </p:tavLst>
                                    </p:anim>
                                  </p:childTnLst>
                                </p:cTn>
                              </p:par>
                              <p:par>
                                <p:cTn id="119" presetID="44" presetClass="entr" presetSubtype="0" fill="hold" grpId="0" nodeType="withEffect">
                                  <p:stCondLst>
                                    <p:cond delay="0"/>
                                  </p:stCondLst>
                                  <p:childTnLst>
                                    <p:set>
                                      <p:cBhvr>
                                        <p:cTn id="120" dur="1" fill="hold">
                                          <p:stCondLst>
                                            <p:cond delay="0"/>
                                          </p:stCondLst>
                                        </p:cTn>
                                        <p:tgtEl>
                                          <p:spTgt spid="4374530">
                                            <p:txEl>
                                              <p:pRg st="24" end="24"/>
                                            </p:txEl>
                                          </p:spTgt>
                                        </p:tgtEl>
                                        <p:attrNameLst>
                                          <p:attrName>style.visibility</p:attrName>
                                        </p:attrNameLst>
                                      </p:cBhvr>
                                      <p:to>
                                        <p:strVal val="visible"/>
                                      </p:to>
                                    </p:set>
                                    <p:animEffect transition="in" filter="fade">
                                      <p:cBhvr>
                                        <p:cTn id="121" dur="500"/>
                                        <p:tgtEl>
                                          <p:spTgt spid="4374530">
                                            <p:txEl>
                                              <p:pRg st="24" end="24"/>
                                            </p:txEl>
                                          </p:spTgt>
                                        </p:tgtEl>
                                      </p:cBhvr>
                                    </p:animEffect>
                                    <p:anim calcmode="lin" valueType="num">
                                      <p:cBhvr>
                                        <p:cTn id="122" dur="500" fill="hold"/>
                                        <p:tgtEl>
                                          <p:spTgt spid="4374530">
                                            <p:txEl>
                                              <p:pRg st="24" end="24"/>
                                            </p:txEl>
                                          </p:spTgt>
                                        </p:tgtEl>
                                        <p:attrNameLst>
                                          <p:attrName>ppt_x</p:attrName>
                                        </p:attrNameLst>
                                      </p:cBhvr>
                                      <p:tavLst>
                                        <p:tav tm="0">
                                          <p:val>
                                            <p:strVal val="#ppt_x"/>
                                          </p:val>
                                        </p:tav>
                                        <p:tav tm="100000">
                                          <p:val>
                                            <p:strVal val="#ppt_x"/>
                                          </p:val>
                                        </p:tav>
                                      </p:tavLst>
                                    </p:anim>
                                    <p:anim calcmode="lin" valueType="num">
                                      <p:cBhvr>
                                        <p:cTn id="123" dur="500" fill="hold"/>
                                        <p:tgtEl>
                                          <p:spTgt spid="4374530">
                                            <p:txEl>
                                              <p:pRg st="24" end="24"/>
                                            </p:txEl>
                                          </p:spTgt>
                                        </p:tgtEl>
                                        <p:attrNameLst>
                                          <p:attrName>ppt_y</p:attrName>
                                        </p:attrNameLst>
                                      </p:cBhvr>
                                      <p:tavLst>
                                        <p:tav tm="0">
                                          <p:val>
                                            <p:strVal val="#ppt_y+.05"/>
                                          </p:val>
                                        </p:tav>
                                        <p:tav tm="100000">
                                          <p:val>
                                            <p:strVal val="#ppt_y"/>
                                          </p:val>
                                        </p:tav>
                                      </p:tavLst>
                                    </p:anim>
                                  </p:childTnLst>
                                </p:cTn>
                              </p:par>
                              <p:par>
                                <p:cTn id="124" presetID="44" presetClass="entr" presetSubtype="0" fill="hold" grpId="0" nodeType="withEffect">
                                  <p:stCondLst>
                                    <p:cond delay="0"/>
                                  </p:stCondLst>
                                  <p:childTnLst>
                                    <p:set>
                                      <p:cBhvr>
                                        <p:cTn id="125" dur="1" fill="hold">
                                          <p:stCondLst>
                                            <p:cond delay="0"/>
                                          </p:stCondLst>
                                        </p:cTn>
                                        <p:tgtEl>
                                          <p:spTgt spid="4374530">
                                            <p:txEl>
                                              <p:pRg st="25" end="25"/>
                                            </p:txEl>
                                          </p:spTgt>
                                        </p:tgtEl>
                                        <p:attrNameLst>
                                          <p:attrName>style.visibility</p:attrName>
                                        </p:attrNameLst>
                                      </p:cBhvr>
                                      <p:to>
                                        <p:strVal val="visible"/>
                                      </p:to>
                                    </p:set>
                                    <p:animEffect transition="in" filter="fade">
                                      <p:cBhvr>
                                        <p:cTn id="126" dur="500"/>
                                        <p:tgtEl>
                                          <p:spTgt spid="4374530">
                                            <p:txEl>
                                              <p:pRg st="25" end="25"/>
                                            </p:txEl>
                                          </p:spTgt>
                                        </p:tgtEl>
                                      </p:cBhvr>
                                    </p:animEffect>
                                    <p:anim calcmode="lin" valueType="num">
                                      <p:cBhvr>
                                        <p:cTn id="127" dur="500" fill="hold"/>
                                        <p:tgtEl>
                                          <p:spTgt spid="4374530">
                                            <p:txEl>
                                              <p:pRg st="25" end="25"/>
                                            </p:txEl>
                                          </p:spTgt>
                                        </p:tgtEl>
                                        <p:attrNameLst>
                                          <p:attrName>ppt_x</p:attrName>
                                        </p:attrNameLst>
                                      </p:cBhvr>
                                      <p:tavLst>
                                        <p:tav tm="0">
                                          <p:val>
                                            <p:strVal val="#ppt_x"/>
                                          </p:val>
                                        </p:tav>
                                        <p:tav tm="100000">
                                          <p:val>
                                            <p:strVal val="#ppt_x"/>
                                          </p:val>
                                        </p:tav>
                                      </p:tavLst>
                                    </p:anim>
                                    <p:anim calcmode="lin" valueType="num">
                                      <p:cBhvr>
                                        <p:cTn id="128" dur="500" fill="hold"/>
                                        <p:tgtEl>
                                          <p:spTgt spid="4374530">
                                            <p:txEl>
                                              <p:pRg st="25" end="25"/>
                                            </p:txEl>
                                          </p:spTgt>
                                        </p:tgtEl>
                                        <p:attrNameLst>
                                          <p:attrName>ppt_y</p:attrName>
                                        </p:attrNameLst>
                                      </p:cBhvr>
                                      <p:tavLst>
                                        <p:tav tm="0">
                                          <p:val>
                                            <p:strVal val="#ppt_y+.05"/>
                                          </p:val>
                                        </p:tav>
                                        <p:tav tm="100000">
                                          <p:val>
                                            <p:strVal val="#ppt_y"/>
                                          </p:val>
                                        </p:tav>
                                      </p:tavLst>
                                    </p:anim>
                                  </p:childTnLst>
                                </p:cTn>
                              </p:par>
                              <p:par>
                                <p:cTn id="129" presetID="44" presetClass="entr" presetSubtype="0" fill="hold" grpId="0" nodeType="withEffect">
                                  <p:stCondLst>
                                    <p:cond delay="0"/>
                                  </p:stCondLst>
                                  <p:childTnLst>
                                    <p:set>
                                      <p:cBhvr>
                                        <p:cTn id="130" dur="1" fill="hold">
                                          <p:stCondLst>
                                            <p:cond delay="0"/>
                                          </p:stCondLst>
                                        </p:cTn>
                                        <p:tgtEl>
                                          <p:spTgt spid="4374530">
                                            <p:txEl>
                                              <p:pRg st="26" end="26"/>
                                            </p:txEl>
                                          </p:spTgt>
                                        </p:tgtEl>
                                        <p:attrNameLst>
                                          <p:attrName>style.visibility</p:attrName>
                                        </p:attrNameLst>
                                      </p:cBhvr>
                                      <p:to>
                                        <p:strVal val="visible"/>
                                      </p:to>
                                    </p:set>
                                    <p:animEffect transition="in" filter="fade">
                                      <p:cBhvr>
                                        <p:cTn id="131" dur="500"/>
                                        <p:tgtEl>
                                          <p:spTgt spid="4374530">
                                            <p:txEl>
                                              <p:pRg st="26" end="26"/>
                                            </p:txEl>
                                          </p:spTgt>
                                        </p:tgtEl>
                                      </p:cBhvr>
                                    </p:animEffect>
                                    <p:anim calcmode="lin" valueType="num">
                                      <p:cBhvr>
                                        <p:cTn id="132" dur="500" fill="hold"/>
                                        <p:tgtEl>
                                          <p:spTgt spid="4374530">
                                            <p:txEl>
                                              <p:pRg st="26" end="26"/>
                                            </p:txEl>
                                          </p:spTgt>
                                        </p:tgtEl>
                                        <p:attrNameLst>
                                          <p:attrName>ppt_x</p:attrName>
                                        </p:attrNameLst>
                                      </p:cBhvr>
                                      <p:tavLst>
                                        <p:tav tm="0">
                                          <p:val>
                                            <p:strVal val="#ppt_x"/>
                                          </p:val>
                                        </p:tav>
                                        <p:tav tm="100000">
                                          <p:val>
                                            <p:strVal val="#ppt_x"/>
                                          </p:val>
                                        </p:tav>
                                      </p:tavLst>
                                    </p:anim>
                                    <p:anim calcmode="lin" valueType="num">
                                      <p:cBhvr>
                                        <p:cTn id="133" dur="500" fill="hold"/>
                                        <p:tgtEl>
                                          <p:spTgt spid="4374530">
                                            <p:txEl>
                                              <p:pRg st="26" end="26"/>
                                            </p:txEl>
                                          </p:spTgt>
                                        </p:tgtEl>
                                        <p:attrNameLst>
                                          <p:attrName>ppt_y</p:attrName>
                                        </p:attrNameLst>
                                      </p:cBhvr>
                                      <p:tavLst>
                                        <p:tav tm="0">
                                          <p:val>
                                            <p:strVal val="#ppt_y+.05"/>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4" presetClass="entr" presetSubtype="0" fill="hold" grpId="0" nodeType="clickEffect">
                                  <p:stCondLst>
                                    <p:cond delay="0"/>
                                  </p:stCondLst>
                                  <p:childTnLst>
                                    <p:set>
                                      <p:cBhvr>
                                        <p:cTn id="137" dur="1" fill="hold">
                                          <p:stCondLst>
                                            <p:cond delay="0"/>
                                          </p:stCondLst>
                                        </p:cTn>
                                        <p:tgtEl>
                                          <p:spTgt spid="4374530">
                                            <p:txEl>
                                              <p:pRg st="28" end="28"/>
                                            </p:txEl>
                                          </p:spTgt>
                                        </p:tgtEl>
                                        <p:attrNameLst>
                                          <p:attrName>style.visibility</p:attrName>
                                        </p:attrNameLst>
                                      </p:cBhvr>
                                      <p:to>
                                        <p:strVal val="visible"/>
                                      </p:to>
                                    </p:set>
                                    <p:animEffect transition="in" filter="fade">
                                      <p:cBhvr>
                                        <p:cTn id="138" dur="500"/>
                                        <p:tgtEl>
                                          <p:spTgt spid="4374530">
                                            <p:txEl>
                                              <p:pRg st="28" end="28"/>
                                            </p:txEl>
                                          </p:spTgt>
                                        </p:tgtEl>
                                      </p:cBhvr>
                                    </p:animEffect>
                                    <p:anim calcmode="lin" valueType="num">
                                      <p:cBhvr>
                                        <p:cTn id="139" dur="500" fill="hold"/>
                                        <p:tgtEl>
                                          <p:spTgt spid="4374530">
                                            <p:txEl>
                                              <p:pRg st="28" end="28"/>
                                            </p:txEl>
                                          </p:spTgt>
                                        </p:tgtEl>
                                        <p:attrNameLst>
                                          <p:attrName>ppt_x</p:attrName>
                                        </p:attrNameLst>
                                      </p:cBhvr>
                                      <p:tavLst>
                                        <p:tav tm="0">
                                          <p:val>
                                            <p:strVal val="#ppt_x"/>
                                          </p:val>
                                        </p:tav>
                                        <p:tav tm="100000">
                                          <p:val>
                                            <p:strVal val="#ppt_x"/>
                                          </p:val>
                                        </p:tav>
                                      </p:tavLst>
                                    </p:anim>
                                    <p:anim calcmode="lin" valueType="num">
                                      <p:cBhvr>
                                        <p:cTn id="140" dur="500" fill="hold"/>
                                        <p:tgtEl>
                                          <p:spTgt spid="4374530">
                                            <p:txEl>
                                              <p:pRg st="28" end="28"/>
                                            </p:txEl>
                                          </p:spTgt>
                                        </p:tgtEl>
                                        <p:attrNameLst>
                                          <p:attrName>ppt_y</p:attrName>
                                        </p:attrNameLst>
                                      </p:cBhvr>
                                      <p:tavLst>
                                        <p:tav tm="0">
                                          <p:val>
                                            <p:strVal val="#ppt_y+.05"/>
                                          </p:val>
                                        </p:tav>
                                        <p:tav tm="100000">
                                          <p:val>
                                            <p:strVal val="#ppt_y"/>
                                          </p:val>
                                        </p:tav>
                                      </p:tavLst>
                                    </p:anim>
                                  </p:childTnLst>
                                </p:cTn>
                              </p:par>
                              <p:par>
                                <p:cTn id="141" presetID="44" presetClass="entr" presetSubtype="0" fill="hold" grpId="0" nodeType="withEffect">
                                  <p:stCondLst>
                                    <p:cond delay="0"/>
                                  </p:stCondLst>
                                  <p:childTnLst>
                                    <p:set>
                                      <p:cBhvr>
                                        <p:cTn id="142" dur="1" fill="hold">
                                          <p:stCondLst>
                                            <p:cond delay="0"/>
                                          </p:stCondLst>
                                        </p:cTn>
                                        <p:tgtEl>
                                          <p:spTgt spid="4374530">
                                            <p:txEl>
                                              <p:pRg st="29" end="29"/>
                                            </p:txEl>
                                          </p:spTgt>
                                        </p:tgtEl>
                                        <p:attrNameLst>
                                          <p:attrName>style.visibility</p:attrName>
                                        </p:attrNameLst>
                                      </p:cBhvr>
                                      <p:to>
                                        <p:strVal val="visible"/>
                                      </p:to>
                                    </p:set>
                                    <p:animEffect transition="in" filter="fade">
                                      <p:cBhvr>
                                        <p:cTn id="143" dur="500"/>
                                        <p:tgtEl>
                                          <p:spTgt spid="4374530">
                                            <p:txEl>
                                              <p:pRg st="29" end="29"/>
                                            </p:txEl>
                                          </p:spTgt>
                                        </p:tgtEl>
                                      </p:cBhvr>
                                    </p:animEffect>
                                    <p:anim calcmode="lin" valueType="num">
                                      <p:cBhvr>
                                        <p:cTn id="144" dur="500" fill="hold"/>
                                        <p:tgtEl>
                                          <p:spTgt spid="4374530">
                                            <p:txEl>
                                              <p:pRg st="29" end="29"/>
                                            </p:txEl>
                                          </p:spTgt>
                                        </p:tgtEl>
                                        <p:attrNameLst>
                                          <p:attrName>ppt_x</p:attrName>
                                        </p:attrNameLst>
                                      </p:cBhvr>
                                      <p:tavLst>
                                        <p:tav tm="0">
                                          <p:val>
                                            <p:strVal val="#ppt_x"/>
                                          </p:val>
                                        </p:tav>
                                        <p:tav tm="100000">
                                          <p:val>
                                            <p:strVal val="#ppt_x"/>
                                          </p:val>
                                        </p:tav>
                                      </p:tavLst>
                                    </p:anim>
                                    <p:anim calcmode="lin" valueType="num">
                                      <p:cBhvr>
                                        <p:cTn id="145" dur="500" fill="hold"/>
                                        <p:tgtEl>
                                          <p:spTgt spid="4374530">
                                            <p:txEl>
                                              <p:pRg st="29" end="29"/>
                                            </p:txEl>
                                          </p:spTgt>
                                        </p:tgtEl>
                                        <p:attrNameLst>
                                          <p:attrName>ppt_y</p:attrName>
                                        </p:attrNameLst>
                                      </p:cBhvr>
                                      <p:tavLst>
                                        <p:tav tm="0">
                                          <p:val>
                                            <p:strVal val="#ppt_y+.05"/>
                                          </p:val>
                                        </p:tav>
                                        <p:tav tm="100000">
                                          <p:val>
                                            <p:strVal val="#ppt_y"/>
                                          </p:val>
                                        </p:tav>
                                      </p:tavLst>
                                    </p:anim>
                                  </p:childTnLst>
                                </p:cTn>
                              </p:par>
                              <p:par>
                                <p:cTn id="146" presetID="44" presetClass="entr" presetSubtype="0" fill="hold" grpId="0" nodeType="withEffect">
                                  <p:stCondLst>
                                    <p:cond delay="0"/>
                                  </p:stCondLst>
                                  <p:childTnLst>
                                    <p:set>
                                      <p:cBhvr>
                                        <p:cTn id="147" dur="1" fill="hold">
                                          <p:stCondLst>
                                            <p:cond delay="0"/>
                                          </p:stCondLst>
                                        </p:cTn>
                                        <p:tgtEl>
                                          <p:spTgt spid="4374530">
                                            <p:txEl>
                                              <p:pRg st="30" end="30"/>
                                            </p:txEl>
                                          </p:spTgt>
                                        </p:tgtEl>
                                        <p:attrNameLst>
                                          <p:attrName>style.visibility</p:attrName>
                                        </p:attrNameLst>
                                      </p:cBhvr>
                                      <p:to>
                                        <p:strVal val="visible"/>
                                      </p:to>
                                    </p:set>
                                    <p:animEffect transition="in" filter="fade">
                                      <p:cBhvr>
                                        <p:cTn id="148" dur="500"/>
                                        <p:tgtEl>
                                          <p:spTgt spid="4374530">
                                            <p:txEl>
                                              <p:pRg st="30" end="30"/>
                                            </p:txEl>
                                          </p:spTgt>
                                        </p:tgtEl>
                                      </p:cBhvr>
                                    </p:animEffect>
                                    <p:anim calcmode="lin" valueType="num">
                                      <p:cBhvr>
                                        <p:cTn id="149" dur="500" fill="hold"/>
                                        <p:tgtEl>
                                          <p:spTgt spid="4374530">
                                            <p:txEl>
                                              <p:pRg st="30" end="30"/>
                                            </p:txEl>
                                          </p:spTgt>
                                        </p:tgtEl>
                                        <p:attrNameLst>
                                          <p:attrName>ppt_x</p:attrName>
                                        </p:attrNameLst>
                                      </p:cBhvr>
                                      <p:tavLst>
                                        <p:tav tm="0">
                                          <p:val>
                                            <p:strVal val="#ppt_x"/>
                                          </p:val>
                                        </p:tav>
                                        <p:tav tm="100000">
                                          <p:val>
                                            <p:strVal val="#ppt_x"/>
                                          </p:val>
                                        </p:tav>
                                      </p:tavLst>
                                    </p:anim>
                                    <p:anim calcmode="lin" valueType="num">
                                      <p:cBhvr>
                                        <p:cTn id="150" dur="500" fill="hold"/>
                                        <p:tgtEl>
                                          <p:spTgt spid="4374530">
                                            <p:txEl>
                                              <p:pRg st="30" end="30"/>
                                            </p:txEl>
                                          </p:spTgt>
                                        </p:tgtEl>
                                        <p:attrNameLst>
                                          <p:attrName>ppt_y</p:attrName>
                                        </p:attrNameLst>
                                      </p:cBhvr>
                                      <p:tavLst>
                                        <p:tav tm="0">
                                          <p:val>
                                            <p:strVal val="#ppt_y+.05"/>
                                          </p:val>
                                        </p:tav>
                                        <p:tav tm="100000">
                                          <p:val>
                                            <p:strVal val="#ppt_y"/>
                                          </p:val>
                                        </p:tav>
                                      </p:tavLst>
                                    </p:anim>
                                  </p:childTnLst>
                                </p:cTn>
                              </p:par>
                              <p:par>
                                <p:cTn id="151" presetID="44" presetClass="entr" presetSubtype="0" fill="hold" grpId="0" nodeType="withEffect">
                                  <p:stCondLst>
                                    <p:cond delay="0"/>
                                  </p:stCondLst>
                                  <p:childTnLst>
                                    <p:set>
                                      <p:cBhvr>
                                        <p:cTn id="152" dur="1" fill="hold">
                                          <p:stCondLst>
                                            <p:cond delay="0"/>
                                          </p:stCondLst>
                                        </p:cTn>
                                        <p:tgtEl>
                                          <p:spTgt spid="4374530">
                                            <p:txEl>
                                              <p:pRg st="31" end="31"/>
                                            </p:txEl>
                                          </p:spTgt>
                                        </p:tgtEl>
                                        <p:attrNameLst>
                                          <p:attrName>style.visibility</p:attrName>
                                        </p:attrNameLst>
                                      </p:cBhvr>
                                      <p:to>
                                        <p:strVal val="visible"/>
                                      </p:to>
                                    </p:set>
                                    <p:animEffect transition="in" filter="fade">
                                      <p:cBhvr>
                                        <p:cTn id="153" dur="500"/>
                                        <p:tgtEl>
                                          <p:spTgt spid="4374530">
                                            <p:txEl>
                                              <p:pRg st="31" end="31"/>
                                            </p:txEl>
                                          </p:spTgt>
                                        </p:tgtEl>
                                      </p:cBhvr>
                                    </p:animEffect>
                                    <p:anim calcmode="lin" valueType="num">
                                      <p:cBhvr>
                                        <p:cTn id="154" dur="500" fill="hold"/>
                                        <p:tgtEl>
                                          <p:spTgt spid="4374530">
                                            <p:txEl>
                                              <p:pRg st="31" end="31"/>
                                            </p:txEl>
                                          </p:spTgt>
                                        </p:tgtEl>
                                        <p:attrNameLst>
                                          <p:attrName>ppt_x</p:attrName>
                                        </p:attrNameLst>
                                      </p:cBhvr>
                                      <p:tavLst>
                                        <p:tav tm="0">
                                          <p:val>
                                            <p:strVal val="#ppt_x"/>
                                          </p:val>
                                        </p:tav>
                                        <p:tav tm="100000">
                                          <p:val>
                                            <p:strVal val="#ppt_x"/>
                                          </p:val>
                                        </p:tav>
                                      </p:tavLst>
                                    </p:anim>
                                    <p:anim calcmode="lin" valueType="num">
                                      <p:cBhvr>
                                        <p:cTn id="155" dur="500" fill="hold"/>
                                        <p:tgtEl>
                                          <p:spTgt spid="4374530">
                                            <p:txEl>
                                              <p:pRg st="31" end="31"/>
                                            </p:txEl>
                                          </p:spTgt>
                                        </p:tgtEl>
                                        <p:attrNameLst>
                                          <p:attrName>ppt_y</p:attrName>
                                        </p:attrNameLst>
                                      </p:cBhvr>
                                      <p:tavLst>
                                        <p:tav tm="0">
                                          <p:val>
                                            <p:strVal val="#ppt_y+.05"/>
                                          </p:val>
                                        </p:tav>
                                        <p:tav tm="100000">
                                          <p:val>
                                            <p:strVal val="#ppt_y"/>
                                          </p:val>
                                        </p:tav>
                                      </p:tavLst>
                                    </p:anim>
                                  </p:childTnLst>
                                </p:cTn>
                              </p:par>
                              <p:par>
                                <p:cTn id="156" presetID="44" presetClass="entr" presetSubtype="0" fill="hold" grpId="0" nodeType="withEffect">
                                  <p:stCondLst>
                                    <p:cond delay="0"/>
                                  </p:stCondLst>
                                  <p:childTnLst>
                                    <p:set>
                                      <p:cBhvr>
                                        <p:cTn id="157" dur="1" fill="hold">
                                          <p:stCondLst>
                                            <p:cond delay="0"/>
                                          </p:stCondLst>
                                        </p:cTn>
                                        <p:tgtEl>
                                          <p:spTgt spid="4374530">
                                            <p:txEl>
                                              <p:pRg st="32" end="32"/>
                                            </p:txEl>
                                          </p:spTgt>
                                        </p:tgtEl>
                                        <p:attrNameLst>
                                          <p:attrName>style.visibility</p:attrName>
                                        </p:attrNameLst>
                                      </p:cBhvr>
                                      <p:to>
                                        <p:strVal val="visible"/>
                                      </p:to>
                                    </p:set>
                                    <p:animEffect transition="in" filter="fade">
                                      <p:cBhvr>
                                        <p:cTn id="158" dur="500"/>
                                        <p:tgtEl>
                                          <p:spTgt spid="4374530">
                                            <p:txEl>
                                              <p:pRg st="32" end="32"/>
                                            </p:txEl>
                                          </p:spTgt>
                                        </p:tgtEl>
                                      </p:cBhvr>
                                    </p:animEffect>
                                    <p:anim calcmode="lin" valueType="num">
                                      <p:cBhvr>
                                        <p:cTn id="159" dur="500" fill="hold"/>
                                        <p:tgtEl>
                                          <p:spTgt spid="4374530">
                                            <p:txEl>
                                              <p:pRg st="32" end="32"/>
                                            </p:txEl>
                                          </p:spTgt>
                                        </p:tgtEl>
                                        <p:attrNameLst>
                                          <p:attrName>ppt_x</p:attrName>
                                        </p:attrNameLst>
                                      </p:cBhvr>
                                      <p:tavLst>
                                        <p:tav tm="0">
                                          <p:val>
                                            <p:strVal val="#ppt_x"/>
                                          </p:val>
                                        </p:tav>
                                        <p:tav tm="100000">
                                          <p:val>
                                            <p:strVal val="#ppt_x"/>
                                          </p:val>
                                        </p:tav>
                                      </p:tavLst>
                                    </p:anim>
                                    <p:anim calcmode="lin" valueType="num">
                                      <p:cBhvr>
                                        <p:cTn id="160" dur="500" fill="hold"/>
                                        <p:tgtEl>
                                          <p:spTgt spid="4374530">
                                            <p:txEl>
                                              <p:pRg st="32" end="3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4530" grpId="0" build="p"/>
      <p:bldP spid="4374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02" name="Text Box 2"/>
          <p:cNvSpPr txBox="1">
            <a:spLocks noChangeArrowheads="1"/>
          </p:cNvSpPr>
          <p:nvPr/>
        </p:nvSpPr>
        <p:spPr bwMode="auto">
          <a:xfrm>
            <a:off x="4343400" y="2333625"/>
            <a:ext cx="4572000" cy="1143000"/>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gn="ctr">
              <a:spcBef>
                <a:spcPct val="50000"/>
              </a:spcBef>
              <a:defRPr/>
            </a:pPr>
            <a:r>
              <a:rPr lang="es-ES" sz="3200" b="1">
                <a:solidFill>
                  <a:srgbClr val="003366"/>
                </a:solidFill>
                <a:effectLst>
                  <a:outerShdw blurRad="38100" dist="38100" dir="2700000" algn="tl">
                    <a:srgbClr val="000000"/>
                  </a:outerShdw>
                </a:effectLst>
                <a:latin typeface="Tahoma" pitchFamily="34" charset="0"/>
              </a:rPr>
              <a:t>Trastorno circulatorio cerebral</a:t>
            </a:r>
          </a:p>
        </p:txBody>
      </p:sp>
      <p:sp>
        <p:nvSpPr>
          <p:cNvPr id="4608003" name="Rectangle 3"/>
          <p:cNvSpPr>
            <a:spLocks noChangeArrowheads="1"/>
          </p:cNvSpPr>
          <p:nvPr/>
        </p:nvSpPr>
        <p:spPr bwMode="auto">
          <a:xfrm>
            <a:off x="1150938" y="214313"/>
            <a:ext cx="7793037" cy="1462087"/>
          </a:xfrm>
          <a:prstGeom prst="rect">
            <a:avLst/>
          </a:prstGeom>
          <a:noFill/>
          <a:ln>
            <a:noFill/>
          </a:ln>
          <a:effectLst/>
          <a:extLst/>
        </p:spPr>
        <p:txBody>
          <a:bodyPr anchor="b"/>
          <a:lstStyle/>
          <a:p>
            <a:pPr algn="ctr">
              <a:defRPr/>
            </a:pPr>
            <a:r>
              <a:rPr lang="es-ES" sz="4400" b="1">
                <a:solidFill>
                  <a:schemeClr val="tx2"/>
                </a:solidFill>
                <a:effectLst>
                  <a:outerShdw blurRad="38100" dist="38100" dir="2700000" algn="tl">
                    <a:srgbClr val="000000"/>
                  </a:outerShdw>
                </a:effectLst>
                <a:latin typeface="Tahoma" pitchFamily="34" charset="0"/>
              </a:rPr>
              <a:t>¿Que síntomas provoca?</a:t>
            </a:r>
          </a:p>
        </p:txBody>
      </p:sp>
      <p:pic>
        <p:nvPicPr>
          <p:cNvPr id="4608004" name="Picture 4" descr="brain2"/>
          <p:cNvPicPr>
            <a:picLocks noChangeAspect="1" noChangeArrowheads="1"/>
          </p:cNvPicPr>
          <p:nvPr/>
        </p:nvPicPr>
        <p:blipFill>
          <a:blip r:embed="rId3"/>
          <a:srcRect/>
          <a:stretch>
            <a:fillRect/>
          </a:stretch>
        </p:blipFill>
        <p:spPr bwMode="auto">
          <a:xfrm>
            <a:off x="533400" y="2362200"/>
            <a:ext cx="3581400" cy="4038600"/>
          </a:xfrm>
          <a:prstGeom prst="rect">
            <a:avLst/>
          </a:prstGeom>
          <a:noFill/>
          <a:ln w="57150" cmpd="thickThin">
            <a:solidFill>
              <a:schemeClr val="bg1"/>
            </a:solidFill>
            <a:miter lim="800000"/>
            <a:headEnd/>
            <a:tailEnd/>
          </a:ln>
        </p:spPr>
      </p:pic>
      <p:sp>
        <p:nvSpPr>
          <p:cNvPr id="4608005" name="Text Box 5"/>
          <p:cNvSpPr txBox="1">
            <a:spLocks noChangeArrowheads="1"/>
          </p:cNvSpPr>
          <p:nvPr/>
        </p:nvSpPr>
        <p:spPr bwMode="auto">
          <a:xfrm>
            <a:off x="4572000" y="4772025"/>
            <a:ext cx="4191000" cy="1628775"/>
          </a:xfrm>
          <a:prstGeom prst="rect">
            <a:avLst/>
          </a:prstGeom>
          <a:gradFill rotWithShape="1">
            <a:gsLst>
              <a:gs pos="0">
                <a:schemeClr val="tx2"/>
              </a:gs>
              <a:gs pos="100000">
                <a:schemeClr val="bg1"/>
              </a:gs>
            </a:gsLst>
            <a:lin ang="0" scaled="1"/>
          </a:gradFill>
          <a:ln w="76200" cmpd="tri">
            <a:solidFill>
              <a:schemeClr val="tx1"/>
            </a:solidFill>
            <a:miter lim="800000"/>
            <a:headEnd/>
            <a:tailEnd/>
          </a:ln>
          <a:effectLst/>
          <a:extLst/>
        </p:spPr>
        <p:txBody>
          <a:bodyPr>
            <a:spAutoFit/>
          </a:bodyPr>
          <a:lstStyle/>
          <a:p>
            <a:pPr algn="ctr">
              <a:spcBef>
                <a:spcPct val="50000"/>
              </a:spcBef>
              <a:defRPr/>
            </a:pPr>
            <a:r>
              <a:rPr lang="es-ES" sz="2400" b="1">
                <a:solidFill>
                  <a:srgbClr val="003366"/>
                </a:solidFill>
                <a:effectLst>
                  <a:outerShdw blurRad="38100" dist="38100" dir="2700000" algn="tl">
                    <a:srgbClr val="000000"/>
                  </a:outerShdw>
                </a:effectLst>
                <a:latin typeface="Tahoma" pitchFamily="34" charset="0"/>
              </a:rPr>
              <a:t>Alteración transitoria o permanente de las funciones de una o varías partes del encéfalo</a:t>
            </a:r>
          </a:p>
        </p:txBody>
      </p:sp>
      <p:sp>
        <p:nvSpPr>
          <p:cNvPr id="4608006" name="AutoShape 6"/>
          <p:cNvSpPr>
            <a:spLocks noChangeArrowheads="1"/>
          </p:cNvSpPr>
          <p:nvPr/>
        </p:nvSpPr>
        <p:spPr bwMode="auto">
          <a:xfrm rot="5400000">
            <a:off x="6210300" y="3848100"/>
            <a:ext cx="838200" cy="609600"/>
          </a:xfrm>
          <a:custGeom>
            <a:avLst/>
            <a:gdLst>
              <a:gd name="T0" fmla="*/ 24395113 w 21600"/>
              <a:gd name="T1" fmla="*/ 0 h 21600"/>
              <a:gd name="T2" fmla="*/ 0 w 21600"/>
              <a:gd name="T3" fmla="*/ 8602134 h 21600"/>
              <a:gd name="T4" fmla="*/ 24395113 w 21600"/>
              <a:gd name="T5" fmla="*/ 17204267 h 21600"/>
              <a:gd name="T6" fmla="*/ 32526815 w 21600"/>
              <a:gd name="T7" fmla="*/ 86021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alpha val="20000"/>
            </a:schemeClr>
          </a:solidFill>
          <a:ln w="9525">
            <a:solidFill>
              <a:schemeClr val="tx2"/>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608002"/>
                                        </p:tgtEl>
                                        <p:attrNameLst>
                                          <p:attrName>style.visibility</p:attrName>
                                        </p:attrNameLst>
                                      </p:cBhvr>
                                      <p:to>
                                        <p:strVal val="visible"/>
                                      </p:to>
                                    </p:set>
                                    <p:animEffect transition="in" filter="fade">
                                      <p:cBhvr>
                                        <p:cTn id="7" dur="1000"/>
                                        <p:tgtEl>
                                          <p:spTgt spid="4608002"/>
                                        </p:tgtEl>
                                      </p:cBhvr>
                                    </p:animEffect>
                                    <p:anim calcmode="lin" valueType="num">
                                      <p:cBhvr>
                                        <p:cTn id="8" dur="1000" fill="hold"/>
                                        <p:tgtEl>
                                          <p:spTgt spid="4608002"/>
                                        </p:tgtEl>
                                        <p:attrNameLst>
                                          <p:attrName>ppt_x</p:attrName>
                                        </p:attrNameLst>
                                      </p:cBhvr>
                                      <p:tavLst>
                                        <p:tav tm="0">
                                          <p:val>
                                            <p:strVal val="#ppt_x-.1"/>
                                          </p:val>
                                        </p:tav>
                                        <p:tav tm="100000">
                                          <p:val>
                                            <p:strVal val="#ppt_x"/>
                                          </p:val>
                                        </p:tav>
                                      </p:tavLst>
                                    </p:anim>
                                    <p:anim calcmode="lin" valueType="num">
                                      <p:cBhvr>
                                        <p:cTn id="9" dur="1000" fill="hold"/>
                                        <p:tgtEl>
                                          <p:spTgt spid="4608002"/>
                                        </p:tgtEl>
                                        <p:attrNameLst>
                                          <p:attrName>ppt_y</p:attrName>
                                        </p:attrNameLst>
                                      </p:cBhvr>
                                      <p:tavLst>
                                        <p:tav tm="0">
                                          <p:val>
                                            <p:strVal val="#ppt_y"/>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4608003"/>
                                        </p:tgtEl>
                                        <p:attrNameLst>
                                          <p:attrName>style.visibility</p:attrName>
                                        </p:attrNameLst>
                                      </p:cBhvr>
                                      <p:to>
                                        <p:strVal val="visible"/>
                                      </p:to>
                                    </p:set>
                                    <p:anim calcmode="lin" valueType="num">
                                      <p:cBhvr>
                                        <p:cTn id="12" dur="1000" fill="hold"/>
                                        <p:tgtEl>
                                          <p:spTgt spid="4608003"/>
                                        </p:tgtEl>
                                        <p:attrNameLst>
                                          <p:attrName>ppt_x</p:attrName>
                                        </p:attrNameLst>
                                      </p:cBhvr>
                                      <p:tavLst>
                                        <p:tav tm="0">
                                          <p:val>
                                            <p:strVal val="#ppt_x-.2"/>
                                          </p:val>
                                        </p:tav>
                                        <p:tav tm="100000">
                                          <p:val>
                                            <p:strVal val="#ppt_x"/>
                                          </p:val>
                                        </p:tav>
                                      </p:tavLst>
                                    </p:anim>
                                    <p:anim calcmode="lin" valueType="num">
                                      <p:cBhvr>
                                        <p:cTn id="13" dur="1000" fill="hold"/>
                                        <p:tgtEl>
                                          <p:spTgt spid="460800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608003"/>
                                        </p:tgtEl>
                                      </p:cBhvr>
                                    </p:animEffect>
                                  </p:childTnLst>
                                </p:cTn>
                              </p:par>
                              <p:par>
                                <p:cTn id="15" presetID="10" presetClass="entr" presetSubtype="0" fill="hold" nodeType="withEffect">
                                  <p:stCondLst>
                                    <p:cond delay="0"/>
                                  </p:stCondLst>
                                  <p:childTnLst>
                                    <p:set>
                                      <p:cBhvr>
                                        <p:cTn id="16" dur="1" fill="hold">
                                          <p:stCondLst>
                                            <p:cond delay="0"/>
                                          </p:stCondLst>
                                        </p:cTn>
                                        <p:tgtEl>
                                          <p:spTgt spid="4608004"/>
                                        </p:tgtEl>
                                        <p:attrNameLst>
                                          <p:attrName>style.visibility</p:attrName>
                                        </p:attrNameLst>
                                      </p:cBhvr>
                                      <p:to>
                                        <p:strVal val="visible"/>
                                      </p:to>
                                    </p:set>
                                    <p:animEffect transition="in" filter="fade">
                                      <p:cBhvr>
                                        <p:cTn id="17" dur="2000"/>
                                        <p:tgtEl>
                                          <p:spTgt spid="4608004"/>
                                        </p:tgtEl>
                                      </p:cBhvr>
                                    </p:animEffect>
                                  </p:childTnLst>
                                </p:cTn>
                              </p:par>
                            </p:childTnLst>
                          </p:cTn>
                        </p:par>
                        <p:par>
                          <p:cTn id="18" fill="hold" nodeType="afterGroup">
                            <p:stCondLst>
                              <p:cond delay="3800"/>
                            </p:stCondLst>
                            <p:childTnLst>
                              <p:par>
                                <p:cTn id="19" presetID="22" presetClass="entr" presetSubtype="8" fill="hold" grpId="0" nodeType="afterEffect">
                                  <p:stCondLst>
                                    <p:cond delay="0"/>
                                  </p:stCondLst>
                                  <p:childTnLst>
                                    <p:set>
                                      <p:cBhvr>
                                        <p:cTn id="20" dur="1" fill="hold">
                                          <p:stCondLst>
                                            <p:cond delay="0"/>
                                          </p:stCondLst>
                                        </p:cTn>
                                        <p:tgtEl>
                                          <p:spTgt spid="4608006"/>
                                        </p:tgtEl>
                                        <p:attrNameLst>
                                          <p:attrName>style.visibility</p:attrName>
                                        </p:attrNameLst>
                                      </p:cBhvr>
                                      <p:to>
                                        <p:strVal val="visible"/>
                                      </p:to>
                                    </p:set>
                                    <p:animEffect transition="in" filter="wipe(left)">
                                      <p:cBhvr>
                                        <p:cTn id="21" dur="1000"/>
                                        <p:tgtEl>
                                          <p:spTgt spid="4608006"/>
                                        </p:tgtEl>
                                      </p:cBhvr>
                                    </p:animEffect>
                                  </p:childTnLst>
                                </p:cTn>
                              </p:par>
                            </p:childTnLst>
                          </p:cTn>
                        </p:par>
                        <p:par>
                          <p:cTn id="22" fill="hold" nodeType="afterGroup">
                            <p:stCondLst>
                              <p:cond delay="48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4608005"/>
                                        </p:tgtEl>
                                        <p:attrNameLst>
                                          <p:attrName>style.visibility</p:attrName>
                                        </p:attrNameLst>
                                      </p:cBhvr>
                                      <p:to>
                                        <p:strVal val="visible"/>
                                      </p:to>
                                    </p:set>
                                    <p:animEffect transition="in" filter="fade">
                                      <p:cBhvr>
                                        <p:cTn id="25" dur="500"/>
                                        <p:tgtEl>
                                          <p:spTgt spid="4608005"/>
                                        </p:tgtEl>
                                      </p:cBhvr>
                                    </p:animEffect>
                                    <p:anim calcmode="lin" valueType="num">
                                      <p:cBhvr>
                                        <p:cTn id="26" dur="500" fill="hold"/>
                                        <p:tgtEl>
                                          <p:spTgt spid="4608005"/>
                                        </p:tgtEl>
                                        <p:attrNameLst>
                                          <p:attrName>ppt_x</p:attrName>
                                        </p:attrNameLst>
                                      </p:cBhvr>
                                      <p:tavLst>
                                        <p:tav tm="0">
                                          <p:val>
                                            <p:strVal val="#ppt_x-.1"/>
                                          </p:val>
                                        </p:tav>
                                        <p:tav tm="100000">
                                          <p:val>
                                            <p:strVal val="#ppt_x"/>
                                          </p:val>
                                        </p:tav>
                                      </p:tavLst>
                                    </p:anim>
                                    <p:anim calcmode="lin" valueType="num">
                                      <p:cBhvr>
                                        <p:cTn id="27" dur="500" fill="hold"/>
                                        <p:tgtEl>
                                          <p:spTgt spid="4608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02" grpId="0" animBg="1"/>
      <p:bldP spid="4608003" grpId="0"/>
      <p:bldP spid="4608005" grpId="0" animBg="1"/>
      <p:bldP spid="460800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76578" name="Rectangle 2"/>
          <p:cNvSpPr>
            <a:spLocks noGrp="1" noChangeArrowheads="1"/>
          </p:cNvSpPr>
          <p:nvPr>
            <p:ph type="body" idx="4294967295"/>
          </p:nvPr>
        </p:nvSpPr>
        <p:spPr>
          <a:xfrm>
            <a:off x="381000" y="228600"/>
            <a:ext cx="8458200" cy="6477000"/>
          </a:xfrm>
        </p:spPr>
        <p:txBody>
          <a:bodyPr/>
          <a:lstStyle/>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5. PARESIA DEL BRAZO IZQUIERDO / DERECHO</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Mantiene la posición durante 10 segundos.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Claudicación en menos de 10 segundos, aunque la extremidad no llega a contactar con la cama</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Puede levantar la extremidad pero esta contacta con la cama en menos de 10 segundos</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Existe movimiento de la extremidad pero no la levanta contra gravedad o cae inmediatamente</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4</a:t>
            </a:r>
            <a:r>
              <a:rPr lang="es-ES_tradnl" sz="1000" b="1">
                <a:effectLst>
                  <a:outerShdw blurRad="38100" dist="38100" dir="2700000" algn="tl">
                    <a:srgbClr val="000000"/>
                  </a:outerShdw>
                </a:effectLst>
                <a:latin typeface="Arial" pitchFamily="34" charset="0"/>
                <a:cs typeface="Times New Roman" pitchFamily="18" charset="0"/>
              </a:rPr>
              <a:t>. Ausencia total de movimiento</a:t>
            </a:r>
          </a:p>
          <a:p>
            <a:pPr marL="1371600" lvl="2" indent="-457200" eaLnBrk="1" hangingPunct="1">
              <a:lnSpc>
                <a:spcPct val="80000"/>
              </a:lnSpc>
              <a:buFont typeface="Wingdings" pitchFamily="2" charset="2"/>
              <a:buNone/>
              <a:defRPr/>
            </a:pP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9</a:t>
            </a:r>
            <a:r>
              <a:rPr lang="es-ES_tradnl" sz="1000" b="1">
                <a:effectLst>
                  <a:outerShdw blurRad="38100" dist="38100" dir="2700000" algn="tl">
                    <a:srgbClr val="000000"/>
                  </a:outerShdw>
                </a:effectLst>
                <a:latin typeface="Arial" pitchFamily="34" charset="0"/>
                <a:cs typeface="Times New Roman" pitchFamily="18" charset="0"/>
              </a:rPr>
              <a:t>. Extremidad amputada a nivel proximal o inmovilizada (no sumar a la puntuación global)</a:t>
            </a:r>
          </a:p>
          <a:p>
            <a:pPr marL="1371600" lvl="2" indent="-4572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6. PARESIA DE LA PIERNA IZQUIERDA / DERECHA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Mantiene la posición durante 5 segundos.</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Claudicación en menos de 5 segundos, aunque la extremidad no llega a contactar con la cama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Puede levantar la extremidad pero esta contacta con la cama en menos de 5 segundos</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Existe movimiento de la extremidad pero no la levanta contra gravedad o cae inmediatamente</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4</a:t>
            </a:r>
            <a:r>
              <a:rPr lang="es-ES_tradnl" sz="1000" b="1">
                <a:effectLst>
                  <a:outerShdw blurRad="38100" dist="38100" dir="2700000" algn="tl">
                    <a:srgbClr val="000000"/>
                  </a:outerShdw>
                </a:effectLst>
                <a:latin typeface="Arial" pitchFamily="34" charset="0"/>
                <a:cs typeface="Times New Roman" pitchFamily="18" charset="0"/>
              </a:rPr>
              <a:t>. Ausencia total de movimiento</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9</a:t>
            </a:r>
            <a:r>
              <a:rPr lang="es-ES_tradnl" sz="1000" b="1">
                <a:effectLst>
                  <a:outerShdw blurRad="38100" dist="38100" dir="2700000" algn="tl">
                    <a:srgbClr val="000000"/>
                  </a:outerShdw>
                </a:effectLst>
                <a:latin typeface="Arial" pitchFamily="34" charset="0"/>
                <a:cs typeface="Times New Roman" pitchFamily="18" charset="0"/>
              </a:rPr>
              <a:t>. Extremidad amputada a nivel proximal o inmovilizada (no sumar a la puntuación global)</a:t>
            </a:r>
          </a:p>
          <a:p>
            <a:pPr marL="609600" indent="-6096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7. DISMETRÍA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Ausente (o déficit motor que impida valorar dismetría)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Presente en una extremidad</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Presente en dos extremidades</a:t>
            </a:r>
          </a:p>
          <a:p>
            <a:pPr marL="609600" indent="-6096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8. SENSIBILIDAD</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Normal</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Leve o moderada hipoestesia (paciente nota que se le toca)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Anestesia severa o total (no nota que se le toca, alteración bilateral o coma)</a:t>
            </a:r>
          </a:p>
          <a:p>
            <a:pPr marL="609600" indent="-609600" eaLnBrk="1" hangingPunct="1">
              <a:lnSpc>
                <a:spcPct val="80000"/>
              </a:lnSpc>
              <a:buFont typeface="Wingdings" pitchFamily="2" charset="2"/>
              <a:buNone/>
              <a:defRPr/>
            </a:pPr>
            <a:endParaRPr lang="es-ES_tradnl" sz="1000" b="1" u="sng">
              <a:solidFill>
                <a:schemeClr val="tx2"/>
              </a:solidFill>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9. LENGUAJE</a:t>
            </a:r>
            <a:r>
              <a:rPr lang="es-ES_tradnl" sz="1000" b="1">
                <a:effectLst>
                  <a:outerShdw blurRad="38100" dist="38100" dir="2700000" algn="tl">
                    <a:srgbClr val="000000"/>
                  </a:outerShdw>
                </a:effectLst>
                <a:latin typeface="Arial" pitchFamily="34" charset="0"/>
                <a:cs typeface="Times New Roman" pitchFamily="18" charset="0"/>
              </a:rPr>
              <a:t>  (hacer escribir sí IOT o mudo)</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Normal, no afasia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Afasia leve o moderada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Afasia severa (imposible entenderse)</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3</a:t>
            </a:r>
            <a:r>
              <a:rPr lang="es-ES_tradnl" sz="1000" b="1">
                <a:effectLst>
                  <a:outerShdw blurRad="38100" dist="38100" dir="2700000" algn="tl">
                    <a:srgbClr val="000000"/>
                  </a:outerShdw>
                </a:effectLst>
                <a:latin typeface="Arial" pitchFamily="34" charset="0"/>
                <a:cs typeface="Times New Roman" pitchFamily="18" charset="0"/>
              </a:rPr>
              <a:t>. Mudo con comprensión nula o coma</a:t>
            </a:r>
          </a:p>
          <a:p>
            <a:pPr marL="609600" indent="-6096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10. DISARTRIA</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Normal</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Leve o moderada, puede ser entendido aunque con dificultad</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Severa, ininteligible o mudo/anártrico (con independencia de la presencia de afasia)</a:t>
            </a:r>
          </a:p>
          <a:p>
            <a:pPr marL="609600" indent="-6096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r>
              <a:rPr lang="es-ES_tradnl" sz="1000" b="1" u="sng">
                <a:solidFill>
                  <a:schemeClr val="tx2"/>
                </a:solidFill>
                <a:effectLst>
                  <a:outerShdw blurRad="38100" dist="38100" dir="2700000" algn="tl">
                    <a:srgbClr val="000000"/>
                  </a:outerShdw>
                </a:effectLst>
                <a:latin typeface="Arial" pitchFamily="34" charset="0"/>
                <a:cs typeface="Times New Roman" pitchFamily="18" charset="0"/>
              </a:rPr>
              <a:t>11. EXTINCIÓN – NEGLIGENCIA – INATENCIÓN</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0</a:t>
            </a:r>
            <a:r>
              <a:rPr lang="es-ES_tradnl" sz="1000" b="1">
                <a:effectLst>
                  <a:outerShdw blurRad="38100" dist="38100" dir="2700000" algn="tl">
                    <a:srgbClr val="000000"/>
                  </a:outerShdw>
                </a:effectLst>
                <a:latin typeface="Arial" pitchFamily="34" charset="0"/>
                <a:cs typeface="Times New Roman" pitchFamily="18" charset="0"/>
              </a:rPr>
              <a:t>. Sin alteraciones</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1</a:t>
            </a:r>
            <a:r>
              <a:rPr lang="es-ES_tradnl" sz="1000" b="1">
                <a:effectLst>
                  <a:outerShdw blurRad="38100" dist="38100" dir="2700000" algn="tl">
                    <a:srgbClr val="000000"/>
                  </a:outerShdw>
                </a:effectLst>
                <a:latin typeface="Arial" pitchFamily="34" charset="0"/>
                <a:cs typeface="Times New Roman" pitchFamily="18" charset="0"/>
              </a:rPr>
              <a:t>. Inatención o extinción en una de las modalidades visual, táctil, espacial o corporal</a:t>
            </a:r>
          </a:p>
          <a:p>
            <a:pPr marL="609600" indent="-609600" eaLnBrk="1" hangingPunct="1">
              <a:lnSpc>
                <a:spcPct val="80000"/>
              </a:lnSpc>
              <a:buFont typeface="Wingdings" pitchFamily="2" charset="2"/>
              <a:buNone/>
              <a:defRPr/>
            </a:pPr>
            <a:r>
              <a:rPr lang="es-ES_tradnl" sz="1000" b="1">
                <a:effectLst>
                  <a:outerShdw blurRad="38100" dist="38100" dir="2700000" algn="tl">
                    <a:srgbClr val="000000"/>
                  </a:outerShdw>
                </a:effectLst>
                <a:latin typeface="Arial" pitchFamily="34" charset="0"/>
                <a:cs typeface="Times New Roman" pitchFamily="18" charset="0"/>
              </a:rPr>
              <a:t>		</a:t>
            </a:r>
            <a:r>
              <a:rPr lang="es-ES_tradnl" sz="1000" b="1">
                <a:solidFill>
                  <a:schemeClr val="tx2"/>
                </a:solidFill>
                <a:effectLst>
                  <a:outerShdw blurRad="38100" dist="38100" dir="2700000" algn="tl">
                    <a:srgbClr val="000000"/>
                  </a:outerShdw>
                </a:effectLst>
                <a:latin typeface="Arial" pitchFamily="34" charset="0"/>
                <a:cs typeface="Times New Roman" pitchFamily="18" charset="0"/>
              </a:rPr>
              <a:t>2</a:t>
            </a:r>
            <a:r>
              <a:rPr lang="es-ES_tradnl" sz="1000" b="1">
                <a:effectLst>
                  <a:outerShdw blurRad="38100" dist="38100" dir="2700000" algn="tl">
                    <a:srgbClr val="000000"/>
                  </a:outerShdw>
                </a:effectLst>
                <a:latin typeface="Arial" pitchFamily="34" charset="0"/>
                <a:cs typeface="Times New Roman" pitchFamily="18" charset="0"/>
              </a:rPr>
              <a:t>. Hemi-inatención o negligencia severa, o a más de una modalidad. No reconoce su propia mano o sólo reconoce una parte del espacio. Pacientes en coma</a:t>
            </a:r>
          </a:p>
          <a:p>
            <a:pPr marL="609600" indent="-609600" eaLnBrk="1" hangingPunct="1">
              <a:lnSpc>
                <a:spcPct val="80000"/>
              </a:lnSpc>
              <a:buFont typeface="Wingdings" pitchFamily="2" charset="2"/>
              <a:buNone/>
              <a:defRPr/>
            </a:pPr>
            <a:endParaRPr lang="es-ES_tradnl" sz="1000" b="1">
              <a:effectLst>
                <a:outerShdw blurRad="38100" dist="38100" dir="2700000" algn="tl">
                  <a:srgbClr val="000000"/>
                </a:outerShdw>
              </a:effectLst>
              <a:latin typeface="Arial" pitchFamily="34" charset="0"/>
              <a:cs typeface="Times New Roman" pitchFamily="18" charset="0"/>
            </a:endParaRPr>
          </a:p>
          <a:p>
            <a:pPr marL="609600" indent="-609600" eaLnBrk="1" hangingPunct="1">
              <a:lnSpc>
                <a:spcPct val="80000"/>
              </a:lnSpc>
              <a:buFont typeface="Wingdings" pitchFamily="2" charset="2"/>
              <a:buNone/>
              <a:defRPr/>
            </a:pPr>
            <a:endParaRPr lang="es-ES_tradnl" sz="600" b="1">
              <a:effectLst>
                <a:outerShdw blurRad="38100" dist="38100" dir="2700000" algn="tl">
                  <a:srgbClr val="000000"/>
                </a:outerShdw>
              </a:effectLst>
              <a:latin typeface="Arial"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4376578">
                                            <p:txEl>
                                              <p:pRg st="0" end="0"/>
                                            </p:txEl>
                                          </p:spTgt>
                                        </p:tgtEl>
                                        <p:attrNameLst>
                                          <p:attrName>style.visibility</p:attrName>
                                        </p:attrNameLst>
                                      </p:cBhvr>
                                      <p:to>
                                        <p:strVal val="visible"/>
                                      </p:to>
                                    </p:set>
                                    <p:animEffect transition="in" filter="fade">
                                      <p:cBhvr>
                                        <p:cTn id="7" dur="500"/>
                                        <p:tgtEl>
                                          <p:spTgt spid="4376578">
                                            <p:txEl>
                                              <p:pRg st="0" end="0"/>
                                            </p:txEl>
                                          </p:spTgt>
                                        </p:tgtEl>
                                      </p:cBhvr>
                                    </p:animEffect>
                                    <p:anim calcmode="lin" valueType="num">
                                      <p:cBhvr>
                                        <p:cTn id="8" dur="500" fill="hold"/>
                                        <p:tgtEl>
                                          <p:spTgt spid="437657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376578">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4376578">
                                            <p:txEl>
                                              <p:pRg st="1" end="1"/>
                                            </p:txEl>
                                          </p:spTgt>
                                        </p:tgtEl>
                                        <p:attrNameLst>
                                          <p:attrName>style.visibility</p:attrName>
                                        </p:attrNameLst>
                                      </p:cBhvr>
                                      <p:to>
                                        <p:strVal val="visible"/>
                                      </p:to>
                                    </p:set>
                                    <p:animEffect transition="in" filter="fade">
                                      <p:cBhvr>
                                        <p:cTn id="12" dur="500"/>
                                        <p:tgtEl>
                                          <p:spTgt spid="4376578">
                                            <p:txEl>
                                              <p:pRg st="1" end="1"/>
                                            </p:txEl>
                                          </p:spTgt>
                                        </p:tgtEl>
                                      </p:cBhvr>
                                    </p:animEffect>
                                    <p:anim calcmode="lin" valueType="num">
                                      <p:cBhvr>
                                        <p:cTn id="13" dur="500" fill="hold"/>
                                        <p:tgtEl>
                                          <p:spTgt spid="437657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376578">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4376578">
                                            <p:txEl>
                                              <p:pRg st="2" end="2"/>
                                            </p:txEl>
                                          </p:spTgt>
                                        </p:tgtEl>
                                        <p:attrNameLst>
                                          <p:attrName>style.visibility</p:attrName>
                                        </p:attrNameLst>
                                      </p:cBhvr>
                                      <p:to>
                                        <p:strVal val="visible"/>
                                      </p:to>
                                    </p:set>
                                    <p:animEffect transition="in" filter="fade">
                                      <p:cBhvr>
                                        <p:cTn id="17" dur="500"/>
                                        <p:tgtEl>
                                          <p:spTgt spid="4376578">
                                            <p:txEl>
                                              <p:pRg st="2" end="2"/>
                                            </p:txEl>
                                          </p:spTgt>
                                        </p:tgtEl>
                                      </p:cBhvr>
                                    </p:animEffect>
                                    <p:anim calcmode="lin" valueType="num">
                                      <p:cBhvr>
                                        <p:cTn id="18" dur="500" fill="hold"/>
                                        <p:tgtEl>
                                          <p:spTgt spid="437657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76578">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4376578">
                                            <p:txEl>
                                              <p:pRg st="3" end="3"/>
                                            </p:txEl>
                                          </p:spTgt>
                                        </p:tgtEl>
                                        <p:attrNameLst>
                                          <p:attrName>style.visibility</p:attrName>
                                        </p:attrNameLst>
                                      </p:cBhvr>
                                      <p:to>
                                        <p:strVal val="visible"/>
                                      </p:to>
                                    </p:set>
                                    <p:animEffect transition="in" filter="fade">
                                      <p:cBhvr>
                                        <p:cTn id="22" dur="500"/>
                                        <p:tgtEl>
                                          <p:spTgt spid="4376578">
                                            <p:txEl>
                                              <p:pRg st="3" end="3"/>
                                            </p:txEl>
                                          </p:spTgt>
                                        </p:tgtEl>
                                      </p:cBhvr>
                                    </p:animEffect>
                                    <p:anim calcmode="lin" valueType="num">
                                      <p:cBhvr>
                                        <p:cTn id="23" dur="500" fill="hold"/>
                                        <p:tgtEl>
                                          <p:spTgt spid="4376578">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376578">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4376578">
                                            <p:txEl>
                                              <p:pRg st="4" end="4"/>
                                            </p:txEl>
                                          </p:spTgt>
                                        </p:tgtEl>
                                        <p:attrNameLst>
                                          <p:attrName>style.visibility</p:attrName>
                                        </p:attrNameLst>
                                      </p:cBhvr>
                                      <p:to>
                                        <p:strVal val="visible"/>
                                      </p:to>
                                    </p:set>
                                    <p:animEffect transition="in" filter="fade">
                                      <p:cBhvr>
                                        <p:cTn id="27" dur="500"/>
                                        <p:tgtEl>
                                          <p:spTgt spid="4376578">
                                            <p:txEl>
                                              <p:pRg st="4" end="4"/>
                                            </p:txEl>
                                          </p:spTgt>
                                        </p:tgtEl>
                                      </p:cBhvr>
                                    </p:animEffect>
                                    <p:anim calcmode="lin" valueType="num">
                                      <p:cBhvr>
                                        <p:cTn id="28" dur="500" fill="hold"/>
                                        <p:tgtEl>
                                          <p:spTgt spid="4376578">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4376578">
                                            <p:txEl>
                                              <p:pRg st="4" end="4"/>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4376578">
                                            <p:txEl>
                                              <p:pRg st="5" end="5"/>
                                            </p:txEl>
                                          </p:spTgt>
                                        </p:tgtEl>
                                        <p:attrNameLst>
                                          <p:attrName>style.visibility</p:attrName>
                                        </p:attrNameLst>
                                      </p:cBhvr>
                                      <p:to>
                                        <p:strVal val="visible"/>
                                      </p:to>
                                    </p:set>
                                    <p:animEffect transition="in" filter="fade">
                                      <p:cBhvr>
                                        <p:cTn id="32" dur="500"/>
                                        <p:tgtEl>
                                          <p:spTgt spid="4376578">
                                            <p:txEl>
                                              <p:pRg st="5" end="5"/>
                                            </p:txEl>
                                          </p:spTgt>
                                        </p:tgtEl>
                                      </p:cBhvr>
                                    </p:animEffect>
                                    <p:anim calcmode="lin" valueType="num">
                                      <p:cBhvr>
                                        <p:cTn id="33" dur="500" fill="hold"/>
                                        <p:tgtEl>
                                          <p:spTgt spid="437657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76578">
                                            <p:txEl>
                                              <p:pRg st="5" end="5"/>
                                            </p:txEl>
                                          </p:spTgt>
                                        </p:tgtEl>
                                        <p:attrNameLst>
                                          <p:attrName>ppt_y</p:attrName>
                                        </p:attrNameLst>
                                      </p:cBhvr>
                                      <p:tavLst>
                                        <p:tav tm="0">
                                          <p:val>
                                            <p:strVal val="#ppt_y+.05"/>
                                          </p:val>
                                        </p:tav>
                                        <p:tav tm="100000">
                                          <p:val>
                                            <p:strVal val="#ppt_y"/>
                                          </p:val>
                                        </p:tav>
                                      </p:tavLst>
                                    </p:anim>
                                  </p:childTnLst>
                                </p:cTn>
                              </p:par>
                              <p:par>
                                <p:cTn id="35" presetID="44" presetClass="entr" presetSubtype="0" fill="hold" grpId="0" nodeType="withEffect">
                                  <p:stCondLst>
                                    <p:cond delay="0"/>
                                  </p:stCondLst>
                                  <p:childTnLst>
                                    <p:set>
                                      <p:cBhvr>
                                        <p:cTn id="36" dur="1" fill="hold">
                                          <p:stCondLst>
                                            <p:cond delay="0"/>
                                          </p:stCondLst>
                                        </p:cTn>
                                        <p:tgtEl>
                                          <p:spTgt spid="4376578">
                                            <p:txEl>
                                              <p:pRg st="6" end="6"/>
                                            </p:txEl>
                                          </p:spTgt>
                                        </p:tgtEl>
                                        <p:attrNameLst>
                                          <p:attrName>style.visibility</p:attrName>
                                        </p:attrNameLst>
                                      </p:cBhvr>
                                      <p:to>
                                        <p:strVal val="visible"/>
                                      </p:to>
                                    </p:set>
                                    <p:animEffect transition="in" filter="fade">
                                      <p:cBhvr>
                                        <p:cTn id="37" dur="500"/>
                                        <p:tgtEl>
                                          <p:spTgt spid="4376578">
                                            <p:txEl>
                                              <p:pRg st="6" end="6"/>
                                            </p:txEl>
                                          </p:spTgt>
                                        </p:tgtEl>
                                      </p:cBhvr>
                                    </p:animEffect>
                                    <p:anim calcmode="lin" valueType="num">
                                      <p:cBhvr>
                                        <p:cTn id="38" dur="500" fill="hold"/>
                                        <p:tgtEl>
                                          <p:spTgt spid="4376578">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4376578">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4" presetClass="entr" presetSubtype="0" fill="hold" grpId="0" nodeType="clickEffect">
                                  <p:stCondLst>
                                    <p:cond delay="0"/>
                                  </p:stCondLst>
                                  <p:childTnLst>
                                    <p:set>
                                      <p:cBhvr>
                                        <p:cTn id="43" dur="1" fill="hold">
                                          <p:stCondLst>
                                            <p:cond delay="0"/>
                                          </p:stCondLst>
                                        </p:cTn>
                                        <p:tgtEl>
                                          <p:spTgt spid="4376578">
                                            <p:txEl>
                                              <p:pRg st="8" end="8"/>
                                            </p:txEl>
                                          </p:spTgt>
                                        </p:tgtEl>
                                        <p:attrNameLst>
                                          <p:attrName>style.visibility</p:attrName>
                                        </p:attrNameLst>
                                      </p:cBhvr>
                                      <p:to>
                                        <p:strVal val="visible"/>
                                      </p:to>
                                    </p:set>
                                    <p:animEffect transition="in" filter="fade">
                                      <p:cBhvr>
                                        <p:cTn id="44" dur="500"/>
                                        <p:tgtEl>
                                          <p:spTgt spid="4376578">
                                            <p:txEl>
                                              <p:pRg st="8" end="8"/>
                                            </p:txEl>
                                          </p:spTgt>
                                        </p:tgtEl>
                                      </p:cBhvr>
                                    </p:animEffect>
                                    <p:anim calcmode="lin" valueType="num">
                                      <p:cBhvr>
                                        <p:cTn id="45" dur="500" fill="hold"/>
                                        <p:tgtEl>
                                          <p:spTgt spid="4376578">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4376578">
                                            <p:txEl>
                                              <p:pRg st="8" end="8"/>
                                            </p:txEl>
                                          </p:spTgt>
                                        </p:tgtEl>
                                        <p:attrNameLst>
                                          <p:attrName>ppt_y</p:attrName>
                                        </p:attrNameLst>
                                      </p:cBhvr>
                                      <p:tavLst>
                                        <p:tav tm="0">
                                          <p:val>
                                            <p:strVal val="#ppt_y+.05"/>
                                          </p:val>
                                        </p:tav>
                                        <p:tav tm="100000">
                                          <p:val>
                                            <p:strVal val="#ppt_y"/>
                                          </p:val>
                                        </p:tav>
                                      </p:tavLst>
                                    </p:anim>
                                  </p:childTnLst>
                                </p:cTn>
                              </p:par>
                              <p:par>
                                <p:cTn id="47" presetID="44" presetClass="entr" presetSubtype="0" fill="hold" grpId="0" nodeType="withEffect">
                                  <p:stCondLst>
                                    <p:cond delay="0"/>
                                  </p:stCondLst>
                                  <p:childTnLst>
                                    <p:set>
                                      <p:cBhvr>
                                        <p:cTn id="48" dur="1" fill="hold">
                                          <p:stCondLst>
                                            <p:cond delay="0"/>
                                          </p:stCondLst>
                                        </p:cTn>
                                        <p:tgtEl>
                                          <p:spTgt spid="4376578">
                                            <p:txEl>
                                              <p:pRg st="9" end="9"/>
                                            </p:txEl>
                                          </p:spTgt>
                                        </p:tgtEl>
                                        <p:attrNameLst>
                                          <p:attrName>style.visibility</p:attrName>
                                        </p:attrNameLst>
                                      </p:cBhvr>
                                      <p:to>
                                        <p:strVal val="visible"/>
                                      </p:to>
                                    </p:set>
                                    <p:animEffect transition="in" filter="fade">
                                      <p:cBhvr>
                                        <p:cTn id="49" dur="500"/>
                                        <p:tgtEl>
                                          <p:spTgt spid="4376578">
                                            <p:txEl>
                                              <p:pRg st="9" end="9"/>
                                            </p:txEl>
                                          </p:spTgt>
                                        </p:tgtEl>
                                      </p:cBhvr>
                                    </p:animEffect>
                                    <p:anim calcmode="lin" valueType="num">
                                      <p:cBhvr>
                                        <p:cTn id="50" dur="500" fill="hold"/>
                                        <p:tgtEl>
                                          <p:spTgt spid="4376578">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4376578">
                                            <p:txEl>
                                              <p:pRg st="9" end="9"/>
                                            </p:txEl>
                                          </p:spTgt>
                                        </p:tgtEl>
                                        <p:attrNameLst>
                                          <p:attrName>ppt_y</p:attrName>
                                        </p:attrNameLst>
                                      </p:cBhvr>
                                      <p:tavLst>
                                        <p:tav tm="0">
                                          <p:val>
                                            <p:strVal val="#ppt_y+.05"/>
                                          </p:val>
                                        </p:tav>
                                        <p:tav tm="100000">
                                          <p:val>
                                            <p:strVal val="#ppt_y"/>
                                          </p:val>
                                        </p:tav>
                                      </p:tavLst>
                                    </p:anim>
                                  </p:childTnLst>
                                </p:cTn>
                              </p:par>
                              <p:par>
                                <p:cTn id="52" presetID="44" presetClass="entr" presetSubtype="0" fill="hold" grpId="0" nodeType="withEffect">
                                  <p:stCondLst>
                                    <p:cond delay="0"/>
                                  </p:stCondLst>
                                  <p:childTnLst>
                                    <p:set>
                                      <p:cBhvr>
                                        <p:cTn id="53" dur="1" fill="hold">
                                          <p:stCondLst>
                                            <p:cond delay="0"/>
                                          </p:stCondLst>
                                        </p:cTn>
                                        <p:tgtEl>
                                          <p:spTgt spid="4376578">
                                            <p:txEl>
                                              <p:pRg st="10" end="10"/>
                                            </p:txEl>
                                          </p:spTgt>
                                        </p:tgtEl>
                                        <p:attrNameLst>
                                          <p:attrName>style.visibility</p:attrName>
                                        </p:attrNameLst>
                                      </p:cBhvr>
                                      <p:to>
                                        <p:strVal val="visible"/>
                                      </p:to>
                                    </p:set>
                                    <p:animEffect transition="in" filter="fade">
                                      <p:cBhvr>
                                        <p:cTn id="54" dur="500"/>
                                        <p:tgtEl>
                                          <p:spTgt spid="4376578">
                                            <p:txEl>
                                              <p:pRg st="10" end="10"/>
                                            </p:txEl>
                                          </p:spTgt>
                                        </p:tgtEl>
                                      </p:cBhvr>
                                    </p:animEffect>
                                    <p:anim calcmode="lin" valueType="num">
                                      <p:cBhvr>
                                        <p:cTn id="55" dur="500" fill="hold"/>
                                        <p:tgtEl>
                                          <p:spTgt spid="4376578">
                                            <p:txEl>
                                              <p:pRg st="10" end="10"/>
                                            </p:txEl>
                                          </p:spTgt>
                                        </p:tgtEl>
                                        <p:attrNameLst>
                                          <p:attrName>ppt_x</p:attrName>
                                        </p:attrNameLst>
                                      </p:cBhvr>
                                      <p:tavLst>
                                        <p:tav tm="0">
                                          <p:val>
                                            <p:strVal val="#ppt_x"/>
                                          </p:val>
                                        </p:tav>
                                        <p:tav tm="100000">
                                          <p:val>
                                            <p:strVal val="#ppt_x"/>
                                          </p:val>
                                        </p:tav>
                                      </p:tavLst>
                                    </p:anim>
                                    <p:anim calcmode="lin" valueType="num">
                                      <p:cBhvr>
                                        <p:cTn id="56" dur="500" fill="hold"/>
                                        <p:tgtEl>
                                          <p:spTgt spid="4376578">
                                            <p:txEl>
                                              <p:pRg st="10" end="10"/>
                                            </p:txEl>
                                          </p:spTgt>
                                        </p:tgtEl>
                                        <p:attrNameLst>
                                          <p:attrName>ppt_y</p:attrName>
                                        </p:attrNameLst>
                                      </p:cBhvr>
                                      <p:tavLst>
                                        <p:tav tm="0">
                                          <p:val>
                                            <p:strVal val="#ppt_y+.05"/>
                                          </p:val>
                                        </p:tav>
                                        <p:tav tm="100000">
                                          <p:val>
                                            <p:strVal val="#ppt_y"/>
                                          </p:val>
                                        </p:tav>
                                      </p:tavLst>
                                    </p:anim>
                                  </p:childTnLst>
                                </p:cTn>
                              </p:par>
                              <p:par>
                                <p:cTn id="57" presetID="44" presetClass="entr" presetSubtype="0" fill="hold" grpId="0" nodeType="withEffect">
                                  <p:stCondLst>
                                    <p:cond delay="0"/>
                                  </p:stCondLst>
                                  <p:childTnLst>
                                    <p:set>
                                      <p:cBhvr>
                                        <p:cTn id="58" dur="1" fill="hold">
                                          <p:stCondLst>
                                            <p:cond delay="0"/>
                                          </p:stCondLst>
                                        </p:cTn>
                                        <p:tgtEl>
                                          <p:spTgt spid="4376578">
                                            <p:txEl>
                                              <p:pRg st="11" end="11"/>
                                            </p:txEl>
                                          </p:spTgt>
                                        </p:tgtEl>
                                        <p:attrNameLst>
                                          <p:attrName>style.visibility</p:attrName>
                                        </p:attrNameLst>
                                      </p:cBhvr>
                                      <p:to>
                                        <p:strVal val="visible"/>
                                      </p:to>
                                    </p:set>
                                    <p:animEffect transition="in" filter="fade">
                                      <p:cBhvr>
                                        <p:cTn id="59" dur="500"/>
                                        <p:tgtEl>
                                          <p:spTgt spid="4376578">
                                            <p:txEl>
                                              <p:pRg st="11" end="11"/>
                                            </p:txEl>
                                          </p:spTgt>
                                        </p:tgtEl>
                                      </p:cBhvr>
                                    </p:animEffect>
                                    <p:anim calcmode="lin" valueType="num">
                                      <p:cBhvr>
                                        <p:cTn id="60" dur="500" fill="hold"/>
                                        <p:tgtEl>
                                          <p:spTgt spid="4376578">
                                            <p:txEl>
                                              <p:pRg st="11" end="11"/>
                                            </p:txEl>
                                          </p:spTgt>
                                        </p:tgtEl>
                                        <p:attrNameLst>
                                          <p:attrName>ppt_x</p:attrName>
                                        </p:attrNameLst>
                                      </p:cBhvr>
                                      <p:tavLst>
                                        <p:tav tm="0">
                                          <p:val>
                                            <p:strVal val="#ppt_x"/>
                                          </p:val>
                                        </p:tav>
                                        <p:tav tm="100000">
                                          <p:val>
                                            <p:strVal val="#ppt_x"/>
                                          </p:val>
                                        </p:tav>
                                      </p:tavLst>
                                    </p:anim>
                                    <p:anim calcmode="lin" valueType="num">
                                      <p:cBhvr>
                                        <p:cTn id="61" dur="500" fill="hold"/>
                                        <p:tgtEl>
                                          <p:spTgt spid="4376578">
                                            <p:txEl>
                                              <p:pRg st="11" end="11"/>
                                            </p:txEl>
                                          </p:spTgt>
                                        </p:tgtEl>
                                        <p:attrNameLst>
                                          <p:attrName>ppt_y</p:attrName>
                                        </p:attrNameLst>
                                      </p:cBhvr>
                                      <p:tavLst>
                                        <p:tav tm="0">
                                          <p:val>
                                            <p:strVal val="#ppt_y+.05"/>
                                          </p:val>
                                        </p:tav>
                                        <p:tav tm="100000">
                                          <p:val>
                                            <p:strVal val="#ppt_y"/>
                                          </p:val>
                                        </p:tav>
                                      </p:tavLst>
                                    </p:anim>
                                  </p:childTnLst>
                                </p:cTn>
                              </p:par>
                              <p:par>
                                <p:cTn id="62" presetID="44" presetClass="entr" presetSubtype="0" fill="hold" grpId="0" nodeType="withEffect">
                                  <p:stCondLst>
                                    <p:cond delay="0"/>
                                  </p:stCondLst>
                                  <p:childTnLst>
                                    <p:set>
                                      <p:cBhvr>
                                        <p:cTn id="63" dur="1" fill="hold">
                                          <p:stCondLst>
                                            <p:cond delay="0"/>
                                          </p:stCondLst>
                                        </p:cTn>
                                        <p:tgtEl>
                                          <p:spTgt spid="4376578">
                                            <p:txEl>
                                              <p:pRg st="12" end="12"/>
                                            </p:txEl>
                                          </p:spTgt>
                                        </p:tgtEl>
                                        <p:attrNameLst>
                                          <p:attrName>style.visibility</p:attrName>
                                        </p:attrNameLst>
                                      </p:cBhvr>
                                      <p:to>
                                        <p:strVal val="visible"/>
                                      </p:to>
                                    </p:set>
                                    <p:animEffect transition="in" filter="fade">
                                      <p:cBhvr>
                                        <p:cTn id="64" dur="500"/>
                                        <p:tgtEl>
                                          <p:spTgt spid="4376578">
                                            <p:txEl>
                                              <p:pRg st="12" end="12"/>
                                            </p:txEl>
                                          </p:spTgt>
                                        </p:tgtEl>
                                      </p:cBhvr>
                                    </p:animEffect>
                                    <p:anim calcmode="lin" valueType="num">
                                      <p:cBhvr>
                                        <p:cTn id="65" dur="500" fill="hold"/>
                                        <p:tgtEl>
                                          <p:spTgt spid="4376578">
                                            <p:txEl>
                                              <p:pRg st="12" end="12"/>
                                            </p:txEl>
                                          </p:spTgt>
                                        </p:tgtEl>
                                        <p:attrNameLst>
                                          <p:attrName>ppt_x</p:attrName>
                                        </p:attrNameLst>
                                      </p:cBhvr>
                                      <p:tavLst>
                                        <p:tav tm="0">
                                          <p:val>
                                            <p:strVal val="#ppt_x"/>
                                          </p:val>
                                        </p:tav>
                                        <p:tav tm="100000">
                                          <p:val>
                                            <p:strVal val="#ppt_x"/>
                                          </p:val>
                                        </p:tav>
                                      </p:tavLst>
                                    </p:anim>
                                    <p:anim calcmode="lin" valueType="num">
                                      <p:cBhvr>
                                        <p:cTn id="66" dur="500" fill="hold"/>
                                        <p:tgtEl>
                                          <p:spTgt spid="4376578">
                                            <p:txEl>
                                              <p:pRg st="12" end="12"/>
                                            </p:txEl>
                                          </p:spTgt>
                                        </p:tgtEl>
                                        <p:attrNameLst>
                                          <p:attrName>ppt_y</p:attrName>
                                        </p:attrNameLst>
                                      </p:cBhvr>
                                      <p:tavLst>
                                        <p:tav tm="0">
                                          <p:val>
                                            <p:strVal val="#ppt_y+.05"/>
                                          </p:val>
                                        </p:tav>
                                        <p:tav tm="100000">
                                          <p:val>
                                            <p:strVal val="#ppt_y"/>
                                          </p:val>
                                        </p:tav>
                                      </p:tavLst>
                                    </p:anim>
                                  </p:childTnLst>
                                </p:cTn>
                              </p:par>
                              <p:par>
                                <p:cTn id="67" presetID="44" presetClass="entr" presetSubtype="0" fill="hold" grpId="0" nodeType="withEffect">
                                  <p:stCondLst>
                                    <p:cond delay="0"/>
                                  </p:stCondLst>
                                  <p:childTnLst>
                                    <p:set>
                                      <p:cBhvr>
                                        <p:cTn id="68" dur="1" fill="hold">
                                          <p:stCondLst>
                                            <p:cond delay="0"/>
                                          </p:stCondLst>
                                        </p:cTn>
                                        <p:tgtEl>
                                          <p:spTgt spid="4376578">
                                            <p:txEl>
                                              <p:pRg st="13" end="13"/>
                                            </p:txEl>
                                          </p:spTgt>
                                        </p:tgtEl>
                                        <p:attrNameLst>
                                          <p:attrName>style.visibility</p:attrName>
                                        </p:attrNameLst>
                                      </p:cBhvr>
                                      <p:to>
                                        <p:strVal val="visible"/>
                                      </p:to>
                                    </p:set>
                                    <p:animEffect transition="in" filter="fade">
                                      <p:cBhvr>
                                        <p:cTn id="69" dur="500"/>
                                        <p:tgtEl>
                                          <p:spTgt spid="4376578">
                                            <p:txEl>
                                              <p:pRg st="13" end="13"/>
                                            </p:txEl>
                                          </p:spTgt>
                                        </p:tgtEl>
                                      </p:cBhvr>
                                    </p:animEffect>
                                    <p:anim calcmode="lin" valueType="num">
                                      <p:cBhvr>
                                        <p:cTn id="70" dur="500" fill="hold"/>
                                        <p:tgtEl>
                                          <p:spTgt spid="4376578">
                                            <p:txEl>
                                              <p:pRg st="13" end="13"/>
                                            </p:txEl>
                                          </p:spTgt>
                                        </p:tgtEl>
                                        <p:attrNameLst>
                                          <p:attrName>ppt_x</p:attrName>
                                        </p:attrNameLst>
                                      </p:cBhvr>
                                      <p:tavLst>
                                        <p:tav tm="0">
                                          <p:val>
                                            <p:strVal val="#ppt_x"/>
                                          </p:val>
                                        </p:tav>
                                        <p:tav tm="100000">
                                          <p:val>
                                            <p:strVal val="#ppt_x"/>
                                          </p:val>
                                        </p:tav>
                                      </p:tavLst>
                                    </p:anim>
                                    <p:anim calcmode="lin" valueType="num">
                                      <p:cBhvr>
                                        <p:cTn id="71" dur="500" fill="hold"/>
                                        <p:tgtEl>
                                          <p:spTgt spid="4376578">
                                            <p:txEl>
                                              <p:pRg st="13" end="13"/>
                                            </p:txEl>
                                          </p:spTgt>
                                        </p:tgtEl>
                                        <p:attrNameLst>
                                          <p:attrName>ppt_y</p:attrName>
                                        </p:attrNameLst>
                                      </p:cBhvr>
                                      <p:tavLst>
                                        <p:tav tm="0">
                                          <p:val>
                                            <p:strVal val="#ppt_y+.05"/>
                                          </p:val>
                                        </p:tav>
                                        <p:tav tm="100000">
                                          <p:val>
                                            <p:strVal val="#ppt_y"/>
                                          </p:val>
                                        </p:tav>
                                      </p:tavLst>
                                    </p:anim>
                                  </p:childTnLst>
                                </p:cTn>
                              </p:par>
                              <p:par>
                                <p:cTn id="72" presetID="44" presetClass="entr" presetSubtype="0" fill="hold" grpId="0" nodeType="withEffect">
                                  <p:stCondLst>
                                    <p:cond delay="0"/>
                                  </p:stCondLst>
                                  <p:childTnLst>
                                    <p:set>
                                      <p:cBhvr>
                                        <p:cTn id="73" dur="1" fill="hold">
                                          <p:stCondLst>
                                            <p:cond delay="0"/>
                                          </p:stCondLst>
                                        </p:cTn>
                                        <p:tgtEl>
                                          <p:spTgt spid="4376578">
                                            <p:txEl>
                                              <p:pRg st="14" end="14"/>
                                            </p:txEl>
                                          </p:spTgt>
                                        </p:tgtEl>
                                        <p:attrNameLst>
                                          <p:attrName>style.visibility</p:attrName>
                                        </p:attrNameLst>
                                      </p:cBhvr>
                                      <p:to>
                                        <p:strVal val="visible"/>
                                      </p:to>
                                    </p:set>
                                    <p:animEffect transition="in" filter="fade">
                                      <p:cBhvr>
                                        <p:cTn id="74" dur="500"/>
                                        <p:tgtEl>
                                          <p:spTgt spid="4376578">
                                            <p:txEl>
                                              <p:pRg st="14" end="14"/>
                                            </p:txEl>
                                          </p:spTgt>
                                        </p:tgtEl>
                                      </p:cBhvr>
                                    </p:animEffect>
                                    <p:anim calcmode="lin" valueType="num">
                                      <p:cBhvr>
                                        <p:cTn id="75" dur="500" fill="hold"/>
                                        <p:tgtEl>
                                          <p:spTgt spid="4376578">
                                            <p:txEl>
                                              <p:pRg st="14" end="14"/>
                                            </p:txEl>
                                          </p:spTgt>
                                        </p:tgtEl>
                                        <p:attrNameLst>
                                          <p:attrName>ppt_x</p:attrName>
                                        </p:attrNameLst>
                                      </p:cBhvr>
                                      <p:tavLst>
                                        <p:tav tm="0">
                                          <p:val>
                                            <p:strVal val="#ppt_x"/>
                                          </p:val>
                                        </p:tav>
                                        <p:tav tm="100000">
                                          <p:val>
                                            <p:strVal val="#ppt_x"/>
                                          </p:val>
                                        </p:tav>
                                      </p:tavLst>
                                    </p:anim>
                                    <p:anim calcmode="lin" valueType="num">
                                      <p:cBhvr>
                                        <p:cTn id="76" dur="500" fill="hold"/>
                                        <p:tgtEl>
                                          <p:spTgt spid="4376578">
                                            <p:txEl>
                                              <p:pRg st="14" end="14"/>
                                            </p:txEl>
                                          </p:spTgt>
                                        </p:tgtEl>
                                        <p:attrNameLst>
                                          <p:attrName>ppt_y</p:attrName>
                                        </p:attrNameLst>
                                      </p:cBhvr>
                                      <p:tavLst>
                                        <p:tav tm="0">
                                          <p:val>
                                            <p:strVal val="#ppt_y+.05"/>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4" presetClass="entr" presetSubtype="0" fill="hold" grpId="0" nodeType="clickEffect">
                                  <p:stCondLst>
                                    <p:cond delay="0"/>
                                  </p:stCondLst>
                                  <p:childTnLst>
                                    <p:set>
                                      <p:cBhvr>
                                        <p:cTn id="80" dur="1" fill="hold">
                                          <p:stCondLst>
                                            <p:cond delay="0"/>
                                          </p:stCondLst>
                                        </p:cTn>
                                        <p:tgtEl>
                                          <p:spTgt spid="4376578">
                                            <p:txEl>
                                              <p:pRg st="16" end="16"/>
                                            </p:txEl>
                                          </p:spTgt>
                                        </p:tgtEl>
                                        <p:attrNameLst>
                                          <p:attrName>style.visibility</p:attrName>
                                        </p:attrNameLst>
                                      </p:cBhvr>
                                      <p:to>
                                        <p:strVal val="visible"/>
                                      </p:to>
                                    </p:set>
                                    <p:animEffect transition="in" filter="fade">
                                      <p:cBhvr>
                                        <p:cTn id="81" dur="500"/>
                                        <p:tgtEl>
                                          <p:spTgt spid="4376578">
                                            <p:txEl>
                                              <p:pRg st="16" end="16"/>
                                            </p:txEl>
                                          </p:spTgt>
                                        </p:tgtEl>
                                      </p:cBhvr>
                                    </p:animEffect>
                                    <p:anim calcmode="lin" valueType="num">
                                      <p:cBhvr>
                                        <p:cTn id="82" dur="500" fill="hold"/>
                                        <p:tgtEl>
                                          <p:spTgt spid="4376578">
                                            <p:txEl>
                                              <p:pRg st="16" end="16"/>
                                            </p:txEl>
                                          </p:spTgt>
                                        </p:tgtEl>
                                        <p:attrNameLst>
                                          <p:attrName>ppt_x</p:attrName>
                                        </p:attrNameLst>
                                      </p:cBhvr>
                                      <p:tavLst>
                                        <p:tav tm="0">
                                          <p:val>
                                            <p:strVal val="#ppt_x"/>
                                          </p:val>
                                        </p:tav>
                                        <p:tav tm="100000">
                                          <p:val>
                                            <p:strVal val="#ppt_x"/>
                                          </p:val>
                                        </p:tav>
                                      </p:tavLst>
                                    </p:anim>
                                    <p:anim calcmode="lin" valueType="num">
                                      <p:cBhvr>
                                        <p:cTn id="83" dur="500" fill="hold"/>
                                        <p:tgtEl>
                                          <p:spTgt spid="4376578">
                                            <p:txEl>
                                              <p:pRg st="16" end="16"/>
                                            </p:txEl>
                                          </p:spTgt>
                                        </p:tgtEl>
                                        <p:attrNameLst>
                                          <p:attrName>ppt_y</p:attrName>
                                        </p:attrNameLst>
                                      </p:cBhvr>
                                      <p:tavLst>
                                        <p:tav tm="0">
                                          <p:val>
                                            <p:strVal val="#ppt_y+.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4" presetClass="entr" presetSubtype="0" fill="hold" grpId="0" nodeType="clickEffect">
                                  <p:stCondLst>
                                    <p:cond delay="0"/>
                                  </p:stCondLst>
                                  <p:childTnLst>
                                    <p:set>
                                      <p:cBhvr>
                                        <p:cTn id="87" dur="1" fill="hold">
                                          <p:stCondLst>
                                            <p:cond delay="0"/>
                                          </p:stCondLst>
                                        </p:cTn>
                                        <p:tgtEl>
                                          <p:spTgt spid="4376578">
                                            <p:txEl>
                                              <p:pRg st="17" end="17"/>
                                            </p:txEl>
                                          </p:spTgt>
                                        </p:tgtEl>
                                        <p:attrNameLst>
                                          <p:attrName>style.visibility</p:attrName>
                                        </p:attrNameLst>
                                      </p:cBhvr>
                                      <p:to>
                                        <p:strVal val="visible"/>
                                      </p:to>
                                    </p:set>
                                    <p:animEffect transition="in" filter="fade">
                                      <p:cBhvr>
                                        <p:cTn id="88" dur="500"/>
                                        <p:tgtEl>
                                          <p:spTgt spid="4376578">
                                            <p:txEl>
                                              <p:pRg st="17" end="17"/>
                                            </p:txEl>
                                          </p:spTgt>
                                        </p:tgtEl>
                                      </p:cBhvr>
                                    </p:animEffect>
                                    <p:anim calcmode="lin" valueType="num">
                                      <p:cBhvr>
                                        <p:cTn id="89" dur="500" fill="hold"/>
                                        <p:tgtEl>
                                          <p:spTgt spid="4376578">
                                            <p:txEl>
                                              <p:pRg st="17" end="17"/>
                                            </p:txEl>
                                          </p:spTgt>
                                        </p:tgtEl>
                                        <p:attrNameLst>
                                          <p:attrName>ppt_x</p:attrName>
                                        </p:attrNameLst>
                                      </p:cBhvr>
                                      <p:tavLst>
                                        <p:tav tm="0">
                                          <p:val>
                                            <p:strVal val="#ppt_x"/>
                                          </p:val>
                                        </p:tav>
                                        <p:tav tm="100000">
                                          <p:val>
                                            <p:strVal val="#ppt_x"/>
                                          </p:val>
                                        </p:tav>
                                      </p:tavLst>
                                    </p:anim>
                                    <p:anim calcmode="lin" valueType="num">
                                      <p:cBhvr>
                                        <p:cTn id="90" dur="500" fill="hold"/>
                                        <p:tgtEl>
                                          <p:spTgt spid="4376578">
                                            <p:txEl>
                                              <p:pRg st="17" end="17"/>
                                            </p:txEl>
                                          </p:spTgt>
                                        </p:tgtEl>
                                        <p:attrNameLst>
                                          <p:attrName>ppt_y</p:attrName>
                                        </p:attrNameLst>
                                      </p:cBhvr>
                                      <p:tavLst>
                                        <p:tav tm="0">
                                          <p:val>
                                            <p:strVal val="#ppt_y+.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4" presetClass="entr" presetSubtype="0" fill="hold" grpId="0" nodeType="clickEffect">
                                  <p:stCondLst>
                                    <p:cond delay="0"/>
                                  </p:stCondLst>
                                  <p:childTnLst>
                                    <p:set>
                                      <p:cBhvr>
                                        <p:cTn id="94" dur="1" fill="hold">
                                          <p:stCondLst>
                                            <p:cond delay="0"/>
                                          </p:stCondLst>
                                        </p:cTn>
                                        <p:tgtEl>
                                          <p:spTgt spid="4376578">
                                            <p:txEl>
                                              <p:pRg st="18" end="18"/>
                                            </p:txEl>
                                          </p:spTgt>
                                        </p:tgtEl>
                                        <p:attrNameLst>
                                          <p:attrName>style.visibility</p:attrName>
                                        </p:attrNameLst>
                                      </p:cBhvr>
                                      <p:to>
                                        <p:strVal val="visible"/>
                                      </p:to>
                                    </p:set>
                                    <p:animEffect transition="in" filter="fade">
                                      <p:cBhvr>
                                        <p:cTn id="95" dur="500"/>
                                        <p:tgtEl>
                                          <p:spTgt spid="4376578">
                                            <p:txEl>
                                              <p:pRg st="18" end="18"/>
                                            </p:txEl>
                                          </p:spTgt>
                                        </p:tgtEl>
                                      </p:cBhvr>
                                    </p:animEffect>
                                    <p:anim calcmode="lin" valueType="num">
                                      <p:cBhvr>
                                        <p:cTn id="96" dur="500" fill="hold"/>
                                        <p:tgtEl>
                                          <p:spTgt spid="4376578">
                                            <p:txEl>
                                              <p:pRg st="18" end="18"/>
                                            </p:txEl>
                                          </p:spTgt>
                                        </p:tgtEl>
                                        <p:attrNameLst>
                                          <p:attrName>ppt_x</p:attrName>
                                        </p:attrNameLst>
                                      </p:cBhvr>
                                      <p:tavLst>
                                        <p:tav tm="0">
                                          <p:val>
                                            <p:strVal val="#ppt_x"/>
                                          </p:val>
                                        </p:tav>
                                        <p:tav tm="100000">
                                          <p:val>
                                            <p:strVal val="#ppt_x"/>
                                          </p:val>
                                        </p:tav>
                                      </p:tavLst>
                                    </p:anim>
                                    <p:anim calcmode="lin" valueType="num">
                                      <p:cBhvr>
                                        <p:cTn id="97" dur="500" fill="hold"/>
                                        <p:tgtEl>
                                          <p:spTgt spid="4376578">
                                            <p:txEl>
                                              <p:pRg st="18" end="18"/>
                                            </p:txEl>
                                          </p:spTgt>
                                        </p:tgtEl>
                                        <p:attrNameLst>
                                          <p:attrName>ppt_y</p:attrName>
                                        </p:attrNameLst>
                                      </p:cBhvr>
                                      <p:tavLst>
                                        <p:tav tm="0">
                                          <p:val>
                                            <p:strVal val="#ppt_y+.05"/>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4" presetClass="entr" presetSubtype="0" fill="hold" grpId="0" nodeType="clickEffect">
                                  <p:stCondLst>
                                    <p:cond delay="0"/>
                                  </p:stCondLst>
                                  <p:childTnLst>
                                    <p:set>
                                      <p:cBhvr>
                                        <p:cTn id="101" dur="1" fill="hold">
                                          <p:stCondLst>
                                            <p:cond delay="0"/>
                                          </p:stCondLst>
                                        </p:cTn>
                                        <p:tgtEl>
                                          <p:spTgt spid="4376578">
                                            <p:txEl>
                                              <p:pRg st="19" end="19"/>
                                            </p:txEl>
                                          </p:spTgt>
                                        </p:tgtEl>
                                        <p:attrNameLst>
                                          <p:attrName>style.visibility</p:attrName>
                                        </p:attrNameLst>
                                      </p:cBhvr>
                                      <p:to>
                                        <p:strVal val="visible"/>
                                      </p:to>
                                    </p:set>
                                    <p:animEffect transition="in" filter="fade">
                                      <p:cBhvr>
                                        <p:cTn id="102" dur="500"/>
                                        <p:tgtEl>
                                          <p:spTgt spid="4376578">
                                            <p:txEl>
                                              <p:pRg st="19" end="19"/>
                                            </p:txEl>
                                          </p:spTgt>
                                        </p:tgtEl>
                                      </p:cBhvr>
                                    </p:animEffect>
                                    <p:anim calcmode="lin" valueType="num">
                                      <p:cBhvr>
                                        <p:cTn id="103" dur="500" fill="hold"/>
                                        <p:tgtEl>
                                          <p:spTgt spid="4376578">
                                            <p:txEl>
                                              <p:pRg st="19" end="19"/>
                                            </p:txEl>
                                          </p:spTgt>
                                        </p:tgtEl>
                                        <p:attrNameLst>
                                          <p:attrName>ppt_x</p:attrName>
                                        </p:attrNameLst>
                                      </p:cBhvr>
                                      <p:tavLst>
                                        <p:tav tm="0">
                                          <p:val>
                                            <p:strVal val="#ppt_x"/>
                                          </p:val>
                                        </p:tav>
                                        <p:tav tm="100000">
                                          <p:val>
                                            <p:strVal val="#ppt_x"/>
                                          </p:val>
                                        </p:tav>
                                      </p:tavLst>
                                    </p:anim>
                                    <p:anim calcmode="lin" valueType="num">
                                      <p:cBhvr>
                                        <p:cTn id="104" dur="500" fill="hold"/>
                                        <p:tgtEl>
                                          <p:spTgt spid="4376578">
                                            <p:txEl>
                                              <p:pRg st="19" end="19"/>
                                            </p:txEl>
                                          </p:spTgt>
                                        </p:tgtEl>
                                        <p:attrNameLst>
                                          <p:attrName>ppt_y</p:attrName>
                                        </p:attrNameLst>
                                      </p:cBhvr>
                                      <p:tavLst>
                                        <p:tav tm="0">
                                          <p:val>
                                            <p:strVal val="#ppt_y+.05"/>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4" presetClass="entr" presetSubtype="0" fill="hold" grpId="0" nodeType="clickEffect">
                                  <p:stCondLst>
                                    <p:cond delay="0"/>
                                  </p:stCondLst>
                                  <p:childTnLst>
                                    <p:set>
                                      <p:cBhvr>
                                        <p:cTn id="108" dur="1" fill="hold">
                                          <p:stCondLst>
                                            <p:cond delay="0"/>
                                          </p:stCondLst>
                                        </p:cTn>
                                        <p:tgtEl>
                                          <p:spTgt spid="4376578">
                                            <p:txEl>
                                              <p:pRg st="21" end="21"/>
                                            </p:txEl>
                                          </p:spTgt>
                                        </p:tgtEl>
                                        <p:attrNameLst>
                                          <p:attrName>style.visibility</p:attrName>
                                        </p:attrNameLst>
                                      </p:cBhvr>
                                      <p:to>
                                        <p:strVal val="visible"/>
                                      </p:to>
                                    </p:set>
                                    <p:animEffect transition="in" filter="fade">
                                      <p:cBhvr>
                                        <p:cTn id="109" dur="500"/>
                                        <p:tgtEl>
                                          <p:spTgt spid="4376578">
                                            <p:txEl>
                                              <p:pRg st="21" end="21"/>
                                            </p:txEl>
                                          </p:spTgt>
                                        </p:tgtEl>
                                      </p:cBhvr>
                                    </p:animEffect>
                                    <p:anim calcmode="lin" valueType="num">
                                      <p:cBhvr>
                                        <p:cTn id="110" dur="500" fill="hold"/>
                                        <p:tgtEl>
                                          <p:spTgt spid="4376578">
                                            <p:txEl>
                                              <p:pRg st="21" end="21"/>
                                            </p:txEl>
                                          </p:spTgt>
                                        </p:tgtEl>
                                        <p:attrNameLst>
                                          <p:attrName>ppt_x</p:attrName>
                                        </p:attrNameLst>
                                      </p:cBhvr>
                                      <p:tavLst>
                                        <p:tav tm="0">
                                          <p:val>
                                            <p:strVal val="#ppt_x"/>
                                          </p:val>
                                        </p:tav>
                                        <p:tav tm="100000">
                                          <p:val>
                                            <p:strVal val="#ppt_x"/>
                                          </p:val>
                                        </p:tav>
                                      </p:tavLst>
                                    </p:anim>
                                    <p:anim calcmode="lin" valueType="num">
                                      <p:cBhvr>
                                        <p:cTn id="111" dur="500" fill="hold"/>
                                        <p:tgtEl>
                                          <p:spTgt spid="4376578">
                                            <p:txEl>
                                              <p:pRg st="21" end="21"/>
                                            </p:txEl>
                                          </p:spTgt>
                                        </p:tgtEl>
                                        <p:attrNameLst>
                                          <p:attrName>ppt_y</p:attrName>
                                        </p:attrNameLst>
                                      </p:cBhvr>
                                      <p:tavLst>
                                        <p:tav tm="0">
                                          <p:val>
                                            <p:strVal val="#ppt_y+.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4" presetClass="entr" presetSubtype="0" fill="hold" grpId="0" nodeType="clickEffect">
                                  <p:stCondLst>
                                    <p:cond delay="0"/>
                                  </p:stCondLst>
                                  <p:childTnLst>
                                    <p:set>
                                      <p:cBhvr>
                                        <p:cTn id="115" dur="1" fill="hold">
                                          <p:stCondLst>
                                            <p:cond delay="0"/>
                                          </p:stCondLst>
                                        </p:cTn>
                                        <p:tgtEl>
                                          <p:spTgt spid="4376578">
                                            <p:txEl>
                                              <p:pRg st="22" end="22"/>
                                            </p:txEl>
                                          </p:spTgt>
                                        </p:tgtEl>
                                        <p:attrNameLst>
                                          <p:attrName>style.visibility</p:attrName>
                                        </p:attrNameLst>
                                      </p:cBhvr>
                                      <p:to>
                                        <p:strVal val="visible"/>
                                      </p:to>
                                    </p:set>
                                    <p:animEffect transition="in" filter="fade">
                                      <p:cBhvr>
                                        <p:cTn id="116" dur="500"/>
                                        <p:tgtEl>
                                          <p:spTgt spid="4376578">
                                            <p:txEl>
                                              <p:pRg st="22" end="22"/>
                                            </p:txEl>
                                          </p:spTgt>
                                        </p:tgtEl>
                                      </p:cBhvr>
                                    </p:animEffect>
                                    <p:anim calcmode="lin" valueType="num">
                                      <p:cBhvr>
                                        <p:cTn id="117" dur="500" fill="hold"/>
                                        <p:tgtEl>
                                          <p:spTgt spid="4376578">
                                            <p:txEl>
                                              <p:pRg st="22" end="22"/>
                                            </p:txEl>
                                          </p:spTgt>
                                        </p:tgtEl>
                                        <p:attrNameLst>
                                          <p:attrName>ppt_x</p:attrName>
                                        </p:attrNameLst>
                                      </p:cBhvr>
                                      <p:tavLst>
                                        <p:tav tm="0">
                                          <p:val>
                                            <p:strVal val="#ppt_x"/>
                                          </p:val>
                                        </p:tav>
                                        <p:tav tm="100000">
                                          <p:val>
                                            <p:strVal val="#ppt_x"/>
                                          </p:val>
                                        </p:tav>
                                      </p:tavLst>
                                    </p:anim>
                                    <p:anim calcmode="lin" valueType="num">
                                      <p:cBhvr>
                                        <p:cTn id="118" dur="500" fill="hold"/>
                                        <p:tgtEl>
                                          <p:spTgt spid="4376578">
                                            <p:txEl>
                                              <p:pRg st="22" end="22"/>
                                            </p:txEl>
                                          </p:spTgt>
                                        </p:tgtEl>
                                        <p:attrNameLst>
                                          <p:attrName>ppt_y</p:attrName>
                                        </p:attrNameLst>
                                      </p:cBhvr>
                                      <p:tavLst>
                                        <p:tav tm="0">
                                          <p:val>
                                            <p:strVal val="#ppt_y+.05"/>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4" presetClass="entr" presetSubtype="0" fill="hold" grpId="0" nodeType="clickEffect">
                                  <p:stCondLst>
                                    <p:cond delay="0"/>
                                  </p:stCondLst>
                                  <p:childTnLst>
                                    <p:set>
                                      <p:cBhvr>
                                        <p:cTn id="122" dur="1" fill="hold">
                                          <p:stCondLst>
                                            <p:cond delay="0"/>
                                          </p:stCondLst>
                                        </p:cTn>
                                        <p:tgtEl>
                                          <p:spTgt spid="4376578">
                                            <p:txEl>
                                              <p:pRg st="23" end="23"/>
                                            </p:txEl>
                                          </p:spTgt>
                                        </p:tgtEl>
                                        <p:attrNameLst>
                                          <p:attrName>style.visibility</p:attrName>
                                        </p:attrNameLst>
                                      </p:cBhvr>
                                      <p:to>
                                        <p:strVal val="visible"/>
                                      </p:to>
                                    </p:set>
                                    <p:animEffect transition="in" filter="fade">
                                      <p:cBhvr>
                                        <p:cTn id="123" dur="500"/>
                                        <p:tgtEl>
                                          <p:spTgt spid="4376578">
                                            <p:txEl>
                                              <p:pRg st="23" end="23"/>
                                            </p:txEl>
                                          </p:spTgt>
                                        </p:tgtEl>
                                      </p:cBhvr>
                                    </p:animEffect>
                                    <p:anim calcmode="lin" valueType="num">
                                      <p:cBhvr>
                                        <p:cTn id="124" dur="500" fill="hold"/>
                                        <p:tgtEl>
                                          <p:spTgt spid="4376578">
                                            <p:txEl>
                                              <p:pRg st="23" end="23"/>
                                            </p:txEl>
                                          </p:spTgt>
                                        </p:tgtEl>
                                        <p:attrNameLst>
                                          <p:attrName>ppt_x</p:attrName>
                                        </p:attrNameLst>
                                      </p:cBhvr>
                                      <p:tavLst>
                                        <p:tav tm="0">
                                          <p:val>
                                            <p:strVal val="#ppt_x"/>
                                          </p:val>
                                        </p:tav>
                                        <p:tav tm="100000">
                                          <p:val>
                                            <p:strVal val="#ppt_x"/>
                                          </p:val>
                                        </p:tav>
                                      </p:tavLst>
                                    </p:anim>
                                    <p:anim calcmode="lin" valueType="num">
                                      <p:cBhvr>
                                        <p:cTn id="125" dur="500" fill="hold"/>
                                        <p:tgtEl>
                                          <p:spTgt spid="4376578">
                                            <p:txEl>
                                              <p:pRg st="23" end="23"/>
                                            </p:txEl>
                                          </p:spTgt>
                                        </p:tgtEl>
                                        <p:attrNameLst>
                                          <p:attrName>ppt_y</p:attrName>
                                        </p:attrNameLst>
                                      </p:cBhvr>
                                      <p:tavLst>
                                        <p:tav tm="0">
                                          <p:val>
                                            <p:strVal val="#ppt_y+.05"/>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4" presetClass="entr" presetSubtype="0" fill="hold" grpId="0" nodeType="clickEffect">
                                  <p:stCondLst>
                                    <p:cond delay="0"/>
                                  </p:stCondLst>
                                  <p:childTnLst>
                                    <p:set>
                                      <p:cBhvr>
                                        <p:cTn id="129" dur="1" fill="hold">
                                          <p:stCondLst>
                                            <p:cond delay="0"/>
                                          </p:stCondLst>
                                        </p:cTn>
                                        <p:tgtEl>
                                          <p:spTgt spid="4376578">
                                            <p:txEl>
                                              <p:pRg st="24" end="24"/>
                                            </p:txEl>
                                          </p:spTgt>
                                        </p:tgtEl>
                                        <p:attrNameLst>
                                          <p:attrName>style.visibility</p:attrName>
                                        </p:attrNameLst>
                                      </p:cBhvr>
                                      <p:to>
                                        <p:strVal val="visible"/>
                                      </p:to>
                                    </p:set>
                                    <p:animEffect transition="in" filter="fade">
                                      <p:cBhvr>
                                        <p:cTn id="130" dur="500"/>
                                        <p:tgtEl>
                                          <p:spTgt spid="4376578">
                                            <p:txEl>
                                              <p:pRg st="24" end="24"/>
                                            </p:txEl>
                                          </p:spTgt>
                                        </p:tgtEl>
                                      </p:cBhvr>
                                    </p:animEffect>
                                    <p:anim calcmode="lin" valueType="num">
                                      <p:cBhvr>
                                        <p:cTn id="131" dur="500" fill="hold"/>
                                        <p:tgtEl>
                                          <p:spTgt spid="4376578">
                                            <p:txEl>
                                              <p:pRg st="24" end="24"/>
                                            </p:txEl>
                                          </p:spTgt>
                                        </p:tgtEl>
                                        <p:attrNameLst>
                                          <p:attrName>ppt_x</p:attrName>
                                        </p:attrNameLst>
                                      </p:cBhvr>
                                      <p:tavLst>
                                        <p:tav tm="0">
                                          <p:val>
                                            <p:strVal val="#ppt_x"/>
                                          </p:val>
                                        </p:tav>
                                        <p:tav tm="100000">
                                          <p:val>
                                            <p:strVal val="#ppt_x"/>
                                          </p:val>
                                        </p:tav>
                                      </p:tavLst>
                                    </p:anim>
                                    <p:anim calcmode="lin" valueType="num">
                                      <p:cBhvr>
                                        <p:cTn id="132" dur="500" fill="hold"/>
                                        <p:tgtEl>
                                          <p:spTgt spid="4376578">
                                            <p:txEl>
                                              <p:pRg st="24" end="24"/>
                                            </p:txEl>
                                          </p:spTgt>
                                        </p:tgtEl>
                                        <p:attrNameLst>
                                          <p:attrName>ppt_y</p:attrName>
                                        </p:attrNameLst>
                                      </p:cBhvr>
                                      <p:tavLst>
                                        <p:tav tm="0">
                                          <p:val>
                                            <p:strVal val="#ppt_y+.05"/>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4" presetClass="entr" presetSubtype="0" fill="hold" grpId="0" nodeType="clickEffect">
                                  <p:stCondLst>
                                    <p:cond delay="0"/>
                                  </p:stCondLst>
                                  <p:childTnLst>
                                    <p:set>
                                      <p:cBhvr>
                                        <p:cTn id="136" dur="1" fill="hold">
                                          <p:stCondLst>
                                            <p:cond delay="0"/>
                                          </p:stCondLst>
                                        </p:cTn>
                                        <p:tgtEl>
                                          <p:spTgt spid="4376578">
                                            <p:txEl>
                                              <p:pRg st="26" end="26"/>
                                            </p:txEl>
                                          </p:spTgt>
                                        </p:tgtEl>
                                        <p:attrNameLst>
                                          <p:attrName>style.visibility</p:attrName>
                                        </p:attrNameLst>
                                      </p:cBhvr>
                                      <p:to>
                                        <p:strVal val="visible"/>
                                      </p:to>
                                    </p:set>
                                    <p:animEffect transition="in" filter="fade">
                                      <p:cBhvr>
                                        <p:cTn id="137" dur="500"/>
                                        <p:tgtEl>
                                          <p:spTgt spid="4376578">
                                            <p:txEl>
                                              <p:pRg st="26" end="26"/>
                                            </p:txEl>
                                          </p:spTgt>
                                        </p:tgtEl>
                                      </p:cBhvr>
                                    </p:animEffect>
                                    <p:anim calcmode="lin" valueType="num">
                                      <p:cBhvr>
                                        <p:cTn id="138" dur="500" fill="hold"/>
                                        <p:tgtEl>
                                          <p:spTgt spid="4376578">
                                            <p:txEl>
                                              <p:pRg st="26" end="26"/>
                                            </p:txEl>
                                          </p:spTgt>
                                        </p:tgtEl>
                                        <p:attrNameLst>
                                          <p:attrName>ppt_x</p:attrName>
                                        </p:attrNameLst>
                                      </p:cBhvr>
                                      <p:tavLst>
                                        <p:tav tm="0">
                                          <p:val>
                                            <p:strVal val="#ppt_x"/>
                                          </p:val>
                                        </p:tav>
                                        <p:tav tm="100000">
                                          <p:val>
                                            <p:strVal val="#ppt_x"/>
                                          </p:val>
                                        </p:tav>
                                      </p:tavLst>
                                    </p:anim>
                                    <p:anim calcmode="lin" valueType="num">
                                      <p:cBhvr>
                                        <p:cTn id="139" dur="500" fill="hold"/>
                                        <p:tgtEl>
                                          <p:spTgt spid="4376578">
                                            <p:txEl>
                                              <p:pRg st="26" end="26"/>
                                            </p:txEl>
                                          </p:spTgt>
                                        </p:tgtEl>
                                        <p:attrNameLst>
                                          <p:attrName>ppt_y</p:attrName>
                                        </p:attrNameLst>
                                      </p:cBhvr>
                                      <p:tavLst>
                                        <p:tav tm="0">
                                          <p:val>
                                            <p:strVal val="#ppt_y+.05"/>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4" presetClass="entr" presetSubtype="0" fill="hold" grpId="0" nodeType="clickEffect">
                                  <p:stCondLst>
                                    <p:cond delay="0"/>
                                  </p:stCondLst>
                                  <p:childTnLst>
                                    <p:set>
                                      <p:cBhvr>
                                        <p:cTn id="143" dur="1" fill="hold">
                                          <p:stCondLst>
                                            <p:cond delay="0"/>
                                          </p:stCondLst>
                                        </p:cTn>
                                        <p:tgtEl>
                                          <p:spTgt spid="4376578">
                                            <p:txEl>
                                              <p:pRg st="27" end="27"/>
                                            </p:txEl>
                                          </p:spTgt>
                                        </p:tgtEl>
                                        <p:attrNameLst>
                                          <p:attrName>style.visibility</p:attrName>
                                        </p:attrNameLst>
                                      </p:cBhvr>
                                      <p:to>
                                        <p:strVal val="visible"/>
                                      </p:to>
                                    </p:set>
                                    <p:animEffect transition="in" filter="fade">
                                      <p:cBhvr>
                                        <p:cTn id="144" dur="500"/>
                                        <p:tgtEl>
                                          <p:spTgt spid="4376578">
                                            <p:txEl>
                                              <p:pRg st="27" end="27"/>
                                            </p:txEl>
                                          </p:spTgt>
                                        </p:tgtEl>
                                      </p:cBhvr>
                                    </p:animEffect>
                                    <p:anim calcmode="lin" valueType="num">
                                      <p:cBhvr>
                                        <p:cTn id="145" dur="500" fill="hold"/>
                                        <p:tgtEl>
                                          <p:spTgt spid="4376578">
                                            <p:txEl>
                                              <p:pRg st="27" end="27"/>
                                            </p:txEl>
                                          </p:spTgt>
                                        </p:tgtEl>
                                        <p:attrNameLst>
                                          <p:attrName>ppt_x</p:attrName>
                                        </p:attrNameLst>
                                      </p:cBhvr>
                                      <p:tavLst>
                                        <p:tav tm="0">
                                          <p:val>
                                            <p:strVal val="#ppt_x"/>
                                          </p:val>
                                        </p:tav>
                                        <p:tav tm="100000">
                                          <p:val>
                                            <p:strVal val="#ppt_x"/>
                                          </p:val>
                                        </p:tav>
                                      </p:tavLst>
                                    </p:anim>
                                    <p:anim calcmode="lin" valueType="num">
                                      <p:cBhvr>
                                        <p:cTn id="146" dur="500" fill="hold"/>
                                        <p:tgtEl>
                                          <p:spTgt spid="4376578">
                                            <p:txEl>
                                              <p:pRg st="27" end="27"/>
                                            </p:txEl>
                                          </p:spTgt>
                                        </p:tgtEl>
                                        <p:attrNameLst>
                                          <p:attrName>ppt_y</p:attrName>
                                        </p:attrNameLst>
                                      </p:cBhvr>
                                      <p:tavLst>
                                        <p:tav tm="0">
                                          <p:val>
                                            <p:strVal val="#ppt_y+.05"/>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4" presetClass="entr" presetSubtype="0" fill="hold" grpId="0" nodeType="clickEffect">
                                  <p:stCondLst>
                                    <p:cond delay="0"/>
                                  </p:stCondLst>
                                  <p:childTnLst>
                                    <p:set>
                                      <p:cBhvr>
                                        <p:cTn id="150" dur="1" fill="hold">
                                          <p:stCondLst>
                                            <p:cond delay="0"/>
                                          </p:stCondLst>
                                        </p:cTn>
                                        <p:tgtEl>
                                          <p:spTgt spid="4376578">
                                            <p:txEl>
                                              <p:pRg st="28" end="28"/>
                                            </p:txEl>
                                          </p:spTgt>
                                        </p:tgtEl>
                                        <p:attrNameLst>
                                          <p:attrName>style.visibility</p:attrName>
                                        </p:attrNameLst>
                                      </p:cBhvr>
                                      <p:to>
                                        <p:strVal val="visible"/>
                                      </p:to>
                                    </p:set>
                                    <p:animEffect transition="in" filter="fade">
                                      <p:cBhvr>
                                        <p:cTn id="151" dur="500"/>
                                        <p:tgtEl>
                                          <p:spTgt spid="4376578">
                                            <p:txEl>
                                              <p:pRg st="28" end="28"/>
                                            </p:txEl>
                                          </p:spTgt>
                                        </p:tgtEl>
                                      </p:cBhvr>
                                    </p:animEffect>
                                    <p:anim calcmode="lin" valueType="num">
                                      <p:cBhvr>
                                        <p:cTn id="152" dur="500" fill="hold"/>
                                        <p:tgtEl>
                                          <p:spTgt spid="4376578">
                                            <p:txEl>
                                              <p:pRg st="28" end="28"/>
                                            </p:txEl>
                                          </p:spTgt>
                                        </p:tgtEl>
                                        <p:attrNameLst>
                                          <p:attrName>ppt_x</p:attrName>
                                        </p:attrNameLst>
                                      </p:cBhvr>
                                      <p:tavLst>
                                        <p:tav tm="0">
                                          <p:val>
                                            <p:strVal val="#ppt_x"/>
                                          </p:val>
                                        </p:tav>
                                        <p:tav tm="100000">
                                          <p:val>
                                            <p:strVal val="#ppt_x"/>
                                          </p:val>
                                        </p:tav>
                                      </p:tavLst>
                                    </p:anim>
                                    <p:anim calcmode="lin" valueType="num">
                                      <p:cBhvr>
                                        <p:cTn id="153" dur="500" fill="hold"/>
                                        <p:tgtEl>
                                          <p:spTgt spid="4376578">
                                            <p:txEl>
                                              <p:pRg st="28" end="28"/>
                                            </p:txEl>
                                          </p:spTgt>
                                        </p:tgtEl>
                                        <p:attrNameLst>
                                          <p:attrName>ppt_y</p:attrName>
                                        </p:attrNameLst>
                                      </p:cBhvr>
                                      <p:tavLst>
                                        <p:tav tm="0">
                                          <p:val>
                                            <p:strVal val="#ppt_y+.05"/>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4" presetClass="entr" presetSubtype="0" fill="hold" grpId="0" nodeType="clickEffect">
                                  <p:stCondLst>
                                    <p:cond delay="0"/>
                                  </p:stCondLst>
                                  <p:childTnLst>
                                    <p:set>
                                      <p:cBhvr>
                                        <p:cTn id="157" dur="1" fill="hold">
                                          <p:stCondLst>
                                            <p:cond delay="0"/>
                                          </p:stCondLst>
                                        </p:cTn>
                                        <p:tgtEl>
                                          <p:spTgt spid="4376578">
                                            <p:txEl>
                                              <p:pRg st="29" end="29"/>
                                            </p:txEl>
                                          </p:spTgt>
                                        </p:tgtEl>
                                        <p:attrNameLst>
                                          <p:attrName>style.visibility</p:attrName>
                                        </p:attrNameLst>
                                      </p:cBhvr>
                                      <p:to>
                                        <p:strVal val="visible"/>
                                      </p:to>
                                    </p:set>
                                    <p:animEffect transition="in" filter="fade">
                                      <p:cBhvr>
                                        <p:cTn id="158" dur="500"/>
                                        <p:tgtEl>
                                          <p:spTgt spid="4376578">
                                            <p:txEl>
                                              <p:pRg st="29" end="29"/>
                                            </p:txEl>
                                          </p:spTgt>
                                        </p:tgtEl>
                                      </p:cBhvr>
                                    </p:animEffect>
                                    <p:anim calcmode="lin" valueType="num">
                                      <p:cBhvr>
                                        <p:cTn id="159" dur="500" fill="hold"/>
                                        <p:tgtEl>
                                          <p:spTgt spid="4376578">
                                            <p:txEl>
                                              <p:pRg st="29" end="29"/>
                                            </p:txEl>
                                          </p:spTgt>
                                        </p:tgtEl>
                                        <p:attrNameLst>
                                          <p:attrName>ppt_x</p:attrName>
                                        </p:attrNameLst>
                                      </p:cBhvr>
                                      <p:tavLst>
                                        <p:tav tm="0">
                                          <p:val>
                                            <p:strVal val="#ppt_x"/>
                                          </p:val>
                                        </p:tav>
                                        <p:tav tm="100000">
                                          <p:val>
                                            <p:strVal val="#ppt_x"/>
                                          </p:val>
                                        </p:tav>
                                      </p:tavLst>
                                    </p:anim>
                                    <p:anim calcmode="lin" valueType="num">
                                      <p:cBhvr>
                                        <p:cTn id="160" dur="500" fill="hold"/>
                                        <p:tgtEl>
                                          <p:spTgt spid="4376578">
                                            <p:txEl>
                                              <p:pRg st="29" end="29"/>
                                            </p:txEl>
                                          </p:spTgt>
                                        </p:tgtEl>
                                        <p:attrNameLst>
                                          <p:attrName>ppt_y</p:attrName>
                                        </p:attrNameLst>
                                      </p:cBhvr>
                                      <p:tavLst>
                                        <p:tav tm="0">
                                          <p:val>
                                            <p:strVal val="#ppt_y+.05"/>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4" presetClass="entr" presetSubtype="0" fill="hold" grpId="0" nodeType="clickEffect">
                                  <p:stCondLst>
                                    <p:cond delay="0"/>
                                  </p:stCondLst>
                                  <p:childTnLst>
                                    <p:set>
                                      <p:cBhvr>
                                        <p:cTn id="164" dur="1" fill="hold">
                                          <p:stCondLst>
                                            <p:cond delay="0"/>
                                          </p:stCondLst>
                                        </p:cTn>
                                        <p:tgtEl>
                                          <p:spTgt spid="4376578">
                                            <p:txEl>
                                              <p:pRg st="30" end="30"/>
                                            </p:txEl>
                                          </p:spTgt>
                                        </p:tgtEl>
                                        <p:attrNameLst>
                                          <p:attrName>style.visibility</p:attrName>
                                        </p:attrNameLst>
                                      </p:cBhvr>
                                      <p:to>
                                        <p:strVal val="visible"/>
                                      </p:to>
                                    </p:set>
                                    <p:animEffect transition="in" filter="fade">
                                      <p:cBhvr>
                                        <p:cTn id="165" dur="500"/>
                                        <p:tgtEl>
                                          <p:spTgt spid="4376578">
                                            <p:txEl>
                                              <p:pRg st="30" end="30"/>
                                            </p:txEl>
                                          </p:spTgt>
                                        </p:tgtEl>
                                      </p:cBhvr>
                                    </p:animEffect>
                                    <p:anim calcmode="lin" valueType="num">
                                      <p:cBhvr>
                                        <p:cTn id="166" dur="500" fill="hold"/>
                                        <p:tgtEl>
                                          <p:spTgt spid="4376578">
                                            <p:txEl>
                                              <p:pRg st="30" end="30"/>
                                            </p:txEl>
                                          </p:spTgt>
                                        </p:tgtEl>
                                        <p:attrNameLst>
                                          <p:attrName>ppt_x</p:attrName>
                                        </p:attrNameLst>
                                      </p:cBhvr>
                                      <p:tavLst>
                                        <p:tav tm="0">
                                          <p:val>
                                            <p:strVal val="#ppt_x"/>
                                          </p:val>
                                        </p:tav>
                                        <p:tav tm="100000">
                                          <p:val>
                                            <p:strVal val="#ppt_x"/>
                                          </p:val>
                                        </p:tav>
                                      </p:tavLst>
                                    </p:anim>
                                    <p:anim calcmode="lin" valueType="num">
                                      <p:cBhvr>
                                        <p:cTn id="167" dur="500" fill="hold"/>
                                        <p:tgtEl>
                                          <p:spTgt spid="4376578">
                                            <p:txEl>
                                              <p:pRg st="30" end="30"/>
                                            </p:txEl>
                                          </p:spTgt>
                                        </p:tgtEl>
                                        <p:attrNameLst>
                                          <p:attrName>ppt_y</p:attrName>
                                        </p:attrNameLst>
                                      </p:cBhvr>
                                      <p:tavLst>
                                        <p:tav tm="0">
                                          <p:val>
                                            <p:strVal val="#ppt_y+.05"/>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4" presetClass="entr" presetSubtype="0" fill="hold" grpId="0" nodeType="clickEffect">
                                  <p:stCondLst>
                                    <p:cond delay="0"/>
                                  </p:stCondLst>
                                  <p:childTnLst>
                                    <p:set>
                                      <p:cBhvr>
                                        <p:cTn id="171" dur="1" fill="hold">
                                          <p:stCondLst>
                                            <p:cond delay="0"/>
                                          </p:stCondLst>
                                        </p:cTn>
                                        <p:tgtEl>
                                          <p:spTgt spid="4376578">
                                            <p:txEl>
                                              <p:pRg st="32" end="32"/>
                                            </p:txEl>
                                          </p:spTgt>
                                        </p:tgtEl>
                                        <p:attrNameLst>
                                          <p:attrName>style.visibility</p:attrName>
                                        </p:attrNameLst>
                                      </p:cBhvr>
                                      <p:to>
                                        <p:strVal val="visible"/>
                                      </p:to>
                                    </p:set>
                                    <p:animEffect transition="in" filter="fade">
                                      <p:cBhvr>
                                        <p:cTn id="172" dur="500"/>
                                        <p:tgtEl>
                                          <p:spTgt spid="4376578">
                                            <p:txEl>
                                              <p:pRg st="32" end="32"/>
                                            </p:txEl>
                                          </p:spTgt>
                                        </p:tgtEl>
                                      </p:cBhvr>
                                    </p:animEffect>
                                    <p:anim calcmode="lin" valueType="num">
                                      <p:cBhvr>
                                        <p:cTn id="173" dur="500" fill="hold"/>
                                        <p:tgtEl>
                                          <p:spTgt spid="4376578">
                                            <p:txEl>
                                              <p:pRg st="32" end="32"/>
                                            </p:txEl>
                                          </p:spTgt>
                                        </p:tgtEl>
                                        <p:attrNameLst>
                                          <p:attrName>ppt_x</p:attrName>
                                        </p:attrNameLst>
                                      </p:cBhvr>
                                      <p:tavLst>
                                        <p:tav tm="0">
                                          <p:val>
                                            <p:strVal val="#ppt_x"/>
                                          </p:val>
                                        </p:tav>
                                        <p:tav tm="100000">
                                          <p:val>
                                            <p:strVal val="#ppt_x"/>
                                          </p:val>
                                        </p:tav>
                                      </p:tavLst>
                                    </p:anim>
                                    <p:anim calcmode="lin" valueType="num">
                                      <p:cBhvr>
                                        <p:cTn id="174" dur="500" fill="hold"/>
                                        <p:tgtEl>
                                          <p:spTgt spid="4376578">
                                            <p:txEl>
                                              <p:pRg st="32" end="32"/>
                                            </p:txEl>
                                          </p:spTgt>
                                        </p:tgtEl>
                                        <p:attrNameLst>
                                          <p:attrName>ppt_y</p:attrName>
                                        </p:attrNameLst>
                                      </p:cBhvr>
                                      <p:tavLst>
                                        <p:tav tm="0">
                                          <p:val>
                                            <p:strVal val="#ppt_y+.05"/>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4" presetClass="entr" presetSubtype="0" fill="hold" grpId="0" nodeType="clickEffect">
                                  <p:stCondLst>
                                    <p:cond delay="0"/>
                                  </p:stCondLst>
                                  <p:childTnLst>
                                    <p:set>
                                      <p:cBhvr>
                                        <p:cTn id="178" dur="1" fill="hold">
                                          <p:stCondLst>
                                            <p:cond delay="0"/>
                                          </p:stCondLst>
                                        </p:cTn>
                                        <p:tgtEl>
                                          <p:spTgt spid="4376578">
                                            <p:txEl>
                                              <p:pRg st="33" end="33"/>
                                            </p:txEl>
                                          </p:spTgt>
                                        </p:tgtEl>
                                        <p:attrNameLst>
                                          <p:attrName>style.visibility</p:attrName>
                                        </p:attrNameLst>
                                      </p:cBhvr>
                                      <p:to>
                                        <p:strVal val="visible"/>
                                      </p:to>
                                    </p:set>
                                    <p:animEffect transition="in" filter="fade">
                                      <p:cBhvr>
                                        <p:cTn id="179" dur="500"/>
                                        <p:tgtEl>
                                          <p:spTgt spid="4376578">
                                            <p:txEl>
                                              <p:pRg st="33" end="33"/>
                                            </p:txEl>
                                          </p:spTgt>
                                        </p:tgtEl>
                                      </p:cBhvr>
                                    </p:animEffect>
                                    <p:anim calcmode="lin" valueType="num">
                                      <p:cBhvr>
                                        <p:cTn id="180" dur="500" fill="hold"/>
                                        <p:tgtEl>
                                          <p:spTgt spid="4376578">
                                            <p:txEl>
                                              <p:pRg st="33" end="33"/>
                                            </p:txEl>
                                          </p:spTgt>
                                        </p:tgtEl>
                                        <p:attrNameLst>
                                          <p:attrName>ppt_x</p:attrName>
                                        </p:attrNameLst>
                                      </p:cBhvr>
                                      <p:tavLst>
                                        <p:tav tm="0">
                                          <p:val>
                                            <p:strVal val="#ppt_x"/>
                                          </p:val>
                                        </p:tav>
                                        <p:tav tm="100000">
                                          <p:val>
                                            <p:strVal val="#ppt_x"/>
                                          </p:val>
                                        </p:tav>
                                      </p:tavLst>
                                    </p:anim>
                                    <p:anim calcmode="lin" valueType="num">
                                      <p:cBhvr>
                                        <p:cTn id="181" dur="500" fill="hold"/>
                                        <p:tgtEl>
                                          <p:spTgt spid="4376578">
                                            <p:txEl>
                                              <p:pRg st="33" end="33"/>
                                            </p:txEl>
                                          </p:spTgt>
                                        </p:tgtEl>
                                        <p:attrNameLst>
                                          <p:attrName>ppt_y</p:attrName>
                                        </p:attrNameLst>
                                      </p:cBhvr>
                                      <p:tavLst>
                                        <p:tav tm="0">
                                          <p:val>
                                            <p:strVal val="#ppt_y+.05"/>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44" presetClass="entr" presetSubtype="0" fill="hold" grpId="0" nodeType="clickEffect">
                                  <p:stCondLst>
                                    <p:cond delay="0"/>
                                  </p:stCondLst>
                                  <p:childTnLst>
                                    <p:set>
                                      <p:cBhvr>
                                        <p:cTn id="185" dur="1" fill="hold">
                                          <p:stCondLst>
                                            <p:cond delay="0"/>
                                          </p:stCondLst>
                                        </p:cTn>
                                        <p:tgtEl>
                                          <p:spTgt spid="4376578">
                                            <p:txEl>
                                              <p:pRg st="34" end="34"/>
                                            </p:txEl>
                                          </p:spTgt>
                                        </p:tgtEl>
                                        <p:attrNameLst>
                                          <p:attrName>style.visibility</p:attrName>
                                        </p:attrNameLst>
                                      </p:cBhvr>
                                      <p:to>
                                        <p:strVal val="visible"/>
                                      </p:to>
                                    </p:set>
                                    <p:animEffect transition="in" filter="fade">
                                      <p:cBhvr>
                                        <p:cTn id="186" dur="500"/>
                                        <p:tgtEl>
                                          <p:spTgt spid="4376578">
                                            <p:txEl>
                                              <p:pRg st="34" end="34"/>
                                            </p:txEl>
                                          </p:spTgt>
                                        </p:tgtEl>
                                      </p:cBhvr>
                                    </p:animEffect>
                                    <p:anim calcmode="lin" valueType="num">
                                      <p:cBhvr>
                                        <p:cTn id="187" dur="500" fill="hold"/>
                                        <p:tgtEl>
                                          <p:spTgt spid="4376578">
                                            <p:txEl>
                                              <p:pRg st="34" end="34"/>
                                            </p:txEl>
                                          </p:spTgt>
                                        </p:tgtEl>
                                        <p:attrNameLst>
                                          <p:attrName>ppt_x</p:attrName>
                                        </p:attrNameLst>
                                      </p:cBhvr>
                                      <p:tavLst>
                                        <p:tav tm="0">
                                          <p:val>
                                            <p:strVal val="#ppt_x"/>
                                          </p:val>
                                        </p:tav>
                                        <p:tav tm="100000">
                                          <p:val>
                                            <p:strVal val="#ppt_x"/>
                                          </p:val>
                                        </p:tav>
                                      </p:tavLst>
                                    </p:anim>
                                    <p:anim calcmode="lin" valueType="num">
                                      <p:cBhvr>
                                        <p:cTn id="188" dur="500" fill="hold"/>
                                        <p:tgtEl>
                                          <p:spTgt spid="4376578">
                                            <p:txEl>
                                              <p:pRg st="34" end="34"/>
                                            </p:txEl>
                                          </p:spTgt>
                                        </p:tgtEl>
                                        <p:attrNameLst>
                                          <p:attrName>ppt_y</p:attrName>
                                        </p:attrNameLst>
                                      </p:cBhvr>
                                      <p:tavLst>
                                        <p:tav tm="0">
                                          <p:val>
                                            <p:strVal val="#ppt_y+.05"/>
                                          </p:val>
                                        </p:tav>
                                        <p:tav tm="100000">
                                          <p:val>
                                            <p:strVal val="#ppt_y"/>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44" presetClass="entr" presetSubtype="0" fill="hold" grpId="0" nodeType="clickEffect">
                                  <p:stCondLst>
                                    <p:cond delay="0"/>
                                  </p:stCondLst>
                                  <p:childTnLst>
                                    <p:set>
                                      <p:cBhvr>
                                        <p:cTn id="192" dur="1" fill="hold">
                                          <p:stCondLst>
                                            <p:cond delay="0"/>
                                          </p:stCondLst>
                                        </p:cTn>
                                        <p:tgtEl>
                                          <p:spTgt spid="4376578">
                                            <p:txEl>
                                              <p:pRg st="35" end="35"/>
                                            </p:txEl>
                                          </p:spTgt>
                                        </p:tgtEl>
                                        <p:attrNameLst>
                                          <p:attrName>style.visibility</p:attrName>
                                        </p:attrNameLst>
                                      </p:cBhvr>
                                      <p:to>
                                        <p:strVal val="visible"/>
                                      </p:to>
                                    </p:set>
                                    <p:animEffect transition="in" filter="fade">
                                      <p:cBhvr>
                                        <p:cTn id="193" dur="500"/>
                                        <p:tgtEl>
                                          <p:spTgt spid="4376578">
                                            <p:txEl>
                                              <p:pRg st="35" end="35"/>
                                            </p:txEl>
                                          </p:spTgt>
                                        </p:tgtEl>
                                      </p:cBhvr>
                                    </p:animEffect>
                                    <p:anim calcmode="lin" valueType="num">
                                      <p:cBhvr>
                                        <p:cTn id="194" dur="500" fill="hold"/>
                                        <p:tgtEl>
                                          <p:spTgt spid="4376578">
                                            <p:txEl>
                                              <p:pRg st="35" end="35"/>
                                            </p:txEl>
                                          </p:spTgt>
                                        </p:tgtEl>
                                        <p:attrNameLst>
                                          <p:attrName>ppt_x</p:attrName>
                                        </p:attrNameLst>
                                      </p:cBhvr>
                                      <p:tavLst>
                                        <p:tav tm="0">
                                          <p:val>
                                            <p:strVal val="#ppt_x"/>
                                          </p:val>
                                        </p:tav>
                                        <p:tav tm="100000">
                                          <p:val>
                                            <p:strVal val="#ppt_x"/>
                                          </p:val>
                                        </p:tav>
                                      </p:tavLst>
                                    </p:anim>
                                    <p:anim calcmode="lin" valueType="num">
                                      <p:cBhvr>
                                        <p:cTn id="195" dur="500" fill="hold"/>
                                        <p:tgtEl>
                                          <p:spTgt spid="4376578">
                                            <p:txEl>
                                              <p:pRg st="35" end="35"/>
                                            </p:txEl>
                                          </p:spTgt>
                                        </p:tgtEl>
                                        <p:attrNameLst>
                                          <p:attrName>ppt_y</p:attrName>
                                        </p:attrNameLst>
                                      </p:cBhvr>
                                      <p:tavLst>
                                        <p:tav tm="0">
                                          <p:val>
                                            <p:strVal val="#ppt_y+.05"/>
                                          </p:val>
                                        </p:tav>
                                        <p:tav tm="100000">
                                          <p:val>
                                            <p:strVal val="#ppt_y"/>
                                          </p:val>
                                        </p:tav>
                                      </p:tavLst>
                                    </p:anim>
                                  </p:childTnLst>
                                </p:cTn>
                              </p:par>
                            </p:childTnLst>
                          </p:cTn>
                        </p:par>
                      </p:childTnLst>
                    </p:cTn>
                  </p:par>
                  <p:par>
                    <p:cTn id="196" fill="hold" nodeType="clickPar">
                      <p:stCondLst>
                        <p:cond delay="indefinite"/>
                      </p:stCondLst>
                      <p:childTnLst>
                        <p:par>
                          <p:cTn id="197" fill="hold" nodeType="withGroup">
                            <p:stCondLst>
                              <p:cond delay="0"/>
                            </p:stCondLst>
                            <p:childTnLst>
                              <p:par>
                                <p:cTn id="198" presetID="44" presetClass="entr" presetSubtype="0" fill="hold" grpId="0" nodeType="clickEffect">
                                  <p:stCondLst>
                                    <p:cond delay="0"/>
                                  </p:stCondLst>
                                  <p:childTnLst>
                                    <p:set>
                                      <p:cBhvr>
                                        <p:cTn id="199" dur="1" fill="hold">
                                          <p:stCondLst>
                                            <p:cond delay="0"/>
                                          </p:stCondLst>
                                        </p:cTn>
                                        <p:tgtEl>
                                          <p:spTgt spid="4376578">
                                            <p:txEl>
                                              <p:pRg st="37" end="37"/>
                                            </p:txEl>
                                          </p:spTgt>
                                        </p:tgtEl>
                                        <p:attrNameLst>
                                          <p:attrName>style.visibility</p:attrName>
                                        </p:attrNameLst>
                                      </p:cBhvr>
                                      <p:to>
                                        <p:strVal val="visible"/>
                                      </p:to>
                                    </p:set>
                                    <p:animEffect transition="in" filter="fade">
                                      <p:cBhvr>
                                        <p:cTn id="200" dur="500"/>
                                        <p:tgtEl>
                                          <p:spTgt spid="4376578">
                                            <p:txEl>
                                              <p:pRg st="37" end="37"/>
                                            </p:txEl>
                                          </p:spTgt>
                                        </p:tgtEl>
                                      </p:cBhvr>
                                    </p:animEffect>
                                    <p:anim calcmode="lin" valueType="num">
                                      <p:cBhvr>
                                        <p:cTn id="201" dur="500" fill="hold"/>
                                        <p:tgtEl>
                                          <p:spTgt spid="4376578">
                                            <p:txEl>
                                              <p:pRg st="37" end="37"/>
                                            </p:txEl>
                                          </p:spTgt>
                                        </p:tgtEl>
                                        <p:attrNameLst>
                                          <p:attrName>ppt_x</p:attrName>
                                        </p:attrNameLst>
                                      </p:cBhvr>
                                      <p:tavLst>
                                        <p:tav tm="0">
                                          <p:val>
                                            <p:strVal val="#ppt_x"/>
                                          </p:val>
                                        </p:tav>
                                        <p:tav tm="100000">
                                          <p:val>
                                            <p:strVal val="#ppt_x"/>
                                          </p:val>
                                        </p:tav>
                                      </p:tavLst>
                                    </p:anim>
                                    <p:anim calcmode="lin" valueType="num">
                                      <p:cBhvr>
                                        <p:cTn id="202" dur="500" fill="hold"/>
                                        <p:tgtEl>
                                          <p:spTgt spid="4376578">
                                            <p:txEl>
                                              <p:pRg st="37" end="37"/>
                                            </p:txEl>
                                          </p:spTgt>
                                        </p:tgtEl>
                                        <p:attrNameLst>
                                          <p:attrName>ppt_y</p:attrName>
                                        </p:attrNameLst>
                                      </p:cBhvr>
                                      <p:tavLst>
                                        <p:tav tm="0">
                                          <p:val>
                                            <p:strVal val="#ppt_y+.05"/>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44" presetClass="entr" presetSubtype="0" fill="hold" grpId="0" nodeType="clickEffect">
                                  <p:stCondLst>
                                    <p:cond delay="0"/>
                                  </p:stCondLst>
                                  <p:childTnLst>
                                    <p:set>
                                      <p:cBhvr>
                                        <p:cTn id="206" dur="1" fill="hold">
                                          <p:stCondLst>
                                            <p:cond delay="0"/>
                                          </p:stCondLst>
                                        </p:cTn>
                                        <p:tgtEl>
                                          <p:spTgt spid="4376578">
                                            <p:txEl>
                                              <p:pRg st="38" end="38"/>
                                            </p:txEl>
                                          </p:spTgt>
                                        </p:tgtEl>
                                        <p:attrNameLst>
                                          <p:attrName>style.visibility</p:attrName>
                                        </p:attrNameLst>
                                      </p:cBhvr>
                                      <p:to>
                                        <p:strVal val="visible"/>
                                      </p:to>
                                    </p:set>
                                    <p:animEffect transition="in" filter="fade">
                                      <p:cBhvr>
                                        <p:cTn id="207" dur="500"/>
                                        <p:tgtEl>
                                          <p:spTgt spid="4376578">
                                            <p:txEl>
                                              <p:pRg st="38" end="38"/>
                                            </p:txEl>
                                          </p:spTgt>
                                        </p:tgtEl>
                                      </p:cBhvr>
                                    </p:animEffect>
                                    <p:anim calcmode="lin" valueType="num">
                                      <p:cBhvr>
                                        <p:cTn id="208" dur="500" fill="hold"/>
                                        <p:tgtEl>
                                          <p:spTgt spid="4376578">
                                            <p:txEl>
                                              <p:pRg st="38" end="38"/>
                                            </p:txEl>
                                          </p:spTgt>
                                        </p:tgtEl>
                                        <p:attrNameLst>
                                          <p:attrName>ppt_x</p:attrName>
                                        </p:attrNameLst>
                                      </p:cBhvr>
                                      <p:tavLst>
                                        <p:tav tm="0">
                                          <p:val>
                                            <p:strVal val="#ppt_x"/>
                                          </p:val>
                                        </p:tav>
                                        <p:tav tm="100000">
                                          <p:val>
                                            <p:strVal val="#ppt_x"/>
                                          </p:val>
                                        </p:tav>
                                      </p:tavLst>
                                    </p:anim>
                                    <p:anim calcmode="lin" valueType="num">
                                      <p:cBhvr>
                                        <p:cTn id="209" dur="500" fill="hold"/>
                                        <p:tgtEl>
                                          <p:spTgt spid="4376578">
                                            <p:txEl>
                                              <p:pRg st="38" end="38"/>
                                            </p:txEl>
                                          </p:spTgt>
                                        </p:tgtEl>
                                        <p:attrNameLst>
                                          <p:attrName>ppt_y</p:attrName>
                                        </p:attrNameLst>
                                      </p:cBhvr>
                                      <p:tavLst>
                                        <p:tav tm="0">
                                          <p:val>
                                            <p:strVal val="#ppt_y+.05"/>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4" presetClass="entr" presetSubtype="0" fill="hold" grpId="0" nodeType="clickEffect">
                                  <p:stCondLst>
                                    <p:cond delay="0"/>
                                  </p:stCondLst>
                                  <p:childTnLst>
                                    <p:set>
                                      <p:cBhvr>
                                        <p:cTn id="213" dur="1" fill="hold">
                                          <p:stCondLst>
                                            <p:cond delay="0"/>
                                          </p:stCondLst>
                                        </p:cTn>
                                        <p:tgtEl>
                                          <p:spTgt spid="4376578">
                                            <p:txEl>
                                              <p:pRg st="39" end="39"/>
                                            </p:txEl>
                                          </p:spTgt>
                                        </p:tgtEl>
                                        <p:attrNameLst>
                                          <p:attrName>style.visibility</p:attrName>
                                        </p:attrNameLst>
                                      </p:cBhvr>
                                      <p:to>
                                        <p:strVal val="visible"/>
                                      </p:to>
                                    </p:set>
                                    <p:animEffect transition="in" filter="fade">
                                      <p:cBhvr>
                                        <p:cTn id="214" dur="500"/>
                                        <p:tgtEl>
                                          <p:spTgt spid="4376578">
                                            <p:txEl>
                                              <p:pRg st="39" end="39"/>
                                            </p:txEl>
                                          </p:spTgt>
                                        </p:tgtEl>
                                      </p:cBhvr>
                                    </p:animEffect>
                                    <p:anim calcmode="lin" valueType="num">
                                      <p:cBhvr>
                                        <p:cTn id="215" dur="500" fill="hold"/>
                                        <p:tgtEl>
                                          <p:spTgt spid="4376578">
                                            <p:txEl>
                                              <p:pRg st="39" end="39"/>
                                            </p:txEl>
                                          </p:spTgt>
                                        </p:tgtEl>
                                        <p:attrNameLst>
                                          <p:attrName>ppt_x</p:attrName>
                                        </p:attrNameLst>
                                      </p:cBhvr>
                                      <p:tavLst>
                                        <p:tav tm="0">
                                          <p:val>
                                            <p:strVal val="#ppt_x"/>
                                          </p:val>
                                        </p:tav>
                                        <p:tav tm="100000">
                                          <p:val>
                                            <p:strVal val="#ppt_x"/>
                                          </p:val>
                                        </p:tav>
                                      </p:tavLst>
                                    </p:anim>
                                    <p:anim calcmode="lin" valueType="num">
                                      <p:cBhvr>
                                        <p:cTn id="216" dur="500" fill="hold"/>
                                        <p:tgtEl>
                                          <p:spTgt spid="4376578">
                                            <p:txEl>
                                              <p:pRg st="39" end="39"/>
                                            </p:txEl>
                                          </p:spTgt>
                                        </p:tgtEl>
                                        <p:attrNameLst>
                                          <p:attrName>ppt_y</p:attrName>
                                        </p:attrNameLst>
                                      </p:cBhvr>
                                      <p:tavLst>
                                        <p:tav tm="0">
                                          <p:val>
                                            <p:strVal val="#ppt_y+.05"/>
                                          </p:val>
                                        </p:tav>
                                        <p:tav tm="100000">
                                          <p:val>
                                            <p:strVal val="#ppt_y"/>
                                          </p:val>
                                        </p:tav>
                                      </p:tavLst>
                                    </p:anim>
                                  </p:childTnLst>
                                </p:cTn>
                              </p:par>
                            </p:childTnLst>
                          </p:cTn>
                        </p:par>
                      </p:childTnLst>
                    </p:cTn>
                  </p:par>
                  <p:par>
                    <p:cTn id="217" fill="hold" nodeType="clickPar">
                      <p:stCondLst>
                        <p:cond delay="indefinite"/>
                      </p:stCondLst>
                      <p:childTnLst>
                        <p:par>
                          <p:cTn id="218" fill="hold" nodeType="withGroup">
                            <p:stCondLst>
                              <p:cond delay="0"/>
                            </p:stCondLst>
                            <p:childTnLst>
                              <p:par>
                                <p:cTn id="219" presetID="44" presetClass="entr" presetSubtype="0" fill="hold" grpId="0" nodeType="clickEffect">
                                  <p:stCondLst>
                                    <p:cond delay="0"/>
                                  </p:stCondLst>
                                  <p:childTnLst>
                                    <p:set>
                                      <p:cBhvr>
                                        <p:cTn id="220" dur="1" fill="hold">
                                          <p:stCondLst>
                                            <p:cond delay="0"/>
                                          </p:stCondLst>
                                        </p:cTn>
                                        <p:tgtEl>
                                          <p:spTgt spid="4376578">
                                            <p:txEl>
                                              <p:pRg st="40" end="40"/>
                                            </p:txEl>
                                          </p:spTgt>
                                        </p:tgtEl>
                                        <p:attrNameLst>
                                          <p:attrName>style.visibility</p:attrName>
                                        </p:attrNameLst>
                                      </p:cBhvr>
                                      <p:to>
                                        <p:strVal val="visible"/>
                                      </p:to>
                                    </p:set>
                                    <p:animEffect transition="in" filter="fade">
                                      <p:cBhvr>
                                        <p:cTn id="221" dur="500"/>
                                        <p:tgtEl>
                                          <p:spTgt spid="4376578">
                                            <p:txEl>
                                              <p:pRg st="40" end="40"/>
                                            </p:txEl>
                                          </p:spTgt>
                                        </p:tgtEl>
                                      </p:cBhvr>
                                    </p:animEffect>
                                    <p:anim calcmode="lin" valueType="num">
                                      <p:cBhvr>
                                        <p:cTn id="222" dur="500" fill="hold"/>
                                        <p:tgtEl>
                                          <p:spTgt spid="4376578">
                                            <p:txEl>
                                              <p:pRg st="40" end="40"/>
                                            </p:txEl>
                                          </p:spTgt>
                                        </p:tgtEl>
                                        <p:attrNameLst>
                                          <p:attrName>ppt_x</p:attrName>
                                        </p:attrNameLst>
                                      </p:cBhvr>
                                      <p:tavLst>
                                        <p:tav tm="0">
                                          <p:val>
                                            <p:strVal val="#ppt_x"/>
                                          </p:val>
                                        </p:tav>
                                        <p:tav tm="100000">
                                          <p:val>
                                            <p:strVal val="#ppt_x"/>
                                          </p:val>
                                        </p:tav>
                                      </p:tavLst>
                                    </p:anim>
                                    <p:anim calcmode="lin" valueType="num">
                                      <p:cBhvr>
                                        <p:cTn id="223" dur="500" fill="hold"/>
                                        <p:tgtEl>
                                          <p:spTgt spid="4376578">
                                            <p:txEl>
                                              <p:pRg st="40" end="4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657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5953" name="Picture 2" descr="98 Headache22"/>
          <p:cNvPicPr>
            <a:picLocks noChangeAspect="1" noChangeArrowheads="1"/>
          </p:cNvPicPr>
          <p:nvPr/>
        </p:nvPicPr>
        <p:blipFill>
          <a:blip r:embed="rId2"/>
          <a:srcRect/>
          <a:stretch>
            <a:fillRect/>
          </a:stretch>
        </p:blipFill>
        <p:spPr bwMode="auto">
          <a:xfrm>
            <a:off x="76200" y="304800"/>
            <a:ext cx="1676400" cy="1609725"/>
          </a:xfrm>
          <a:prstGeom prst="rect">
            <a:avLst/>
          </a:prstGeom>
          <a:noFill/>
          <a:ln w="57150" cmpd="thinThick">
            <a:solidFill>
              <a:schemeClr val="bg1"/>
            </a:solidFill>
            <a:miter lim="800000"/>
            <a:headEnd/>
            <a:tailEnd/>
          </a:ln>
        </p:spPr>
      </p:pic>
      <p:sp>
        <p:nvSpPr>
          <p:cNvPr id="4610051" name="AutoShape 3"/>
          <p:cNvSpPr>
            <a:spLocks noChangeArrowheads="1"/>
          </p:cNvSpPr>
          <p:nvPr/>
        </p:nvSpPr>
        <p:spPr bwMode="auto">
          <a:xfrm>
            <a:off x="685800" y="2362200"/>
            <a:ext cx="457200" cy="990600"/>
          </a:xfrm>
          <a:prstGeom prst="downArrow">
            <a:avLst>
              <a:gd name="adj1" fmla="val 50000"/>
              <a:gd name="adj2" fmla="val 54167"/>
            </a:avLst>
          </a:prstGeom>
          <a:noFill/>
          <a:ln w="57150" cmpd="thickThin">
            <a:solidFill>
              <a:schemeClr val="bg1"/>
            </a:solidFill>
            <a:miter lim="800000"/>
            <a:headEnd/>
            <a:tailEnd/>
          </a:ln>
        </p:spPr>
        <p:txBody>
          <a:bodyPr wrap="none" anchor="ctr"/>
          <a:lstStyle/>
          <a:p>
            <a:endParaRPr lang="ca-ES">
              <a:solidFill>
                <a:srgbClr val="91AFBF"/>
              </a:solidFill>
            </a:endParaRPr>
          </a:p>
        </p:txBody>
      </p:sp>
      <p:sp>
        <p:nvSpPr>
          <p:cNvPr id="4610052" name="Text Box 4"/>
          <p:cNvSpPr txBox="1">
            <a:spLocks noChangeArrowheads="1"/>
          </p:cNvSpPr>
          <p:nvPr/>
        </p:nvSpPr>
        <p:spPr bwMode="auto">
          <a:xfrm>
            <a:off x="228600" y="3733800"/>
            <a:ext cx="2971800" cy="595313"/>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defRPr/>
            </a:pPr>
            <a:r>
              <a:rPr lang="es-ES" sz="2800" b="1">
                <a:solidFill>
                  <a:srgbClr val="ECEAAC"/>
                </a:solidFill>
                <a:effectLst>
                  <a:outerShdw blurRad="38100" dist="38100" dir="2700000" algn="tl">
                    <a:srgbClr val="000000"/>
                  </a:outerShdw>
                </a:effectLst>
              </a:rPr>
              <a:t>Cefalea brusca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10051"/>
                                        </p:tgtEl>
                                        <p:attrNameLst>
                                          <p:attrName>style.visibility</p:attrName>
                                        </p:attrNameLst>
                                      </p:cBhvr>
                                      <p:to>
                                        <p:strVal val="visible"/>
                                      </p:to>
                                    </p:set>
                                    <p:animEffect transition="in" filter="fade">
                                      <p:cBhvr>
                                        <p:cTn id="7" dur="500"/>
                                        <p:tgtEl>
                                          <p:spTgt spid="4610051"/>
                                        </p:tgtEl>
                                      </p:cBhvr>
                                    </p:animEffect>
                                    <p:anim calcmode="lin" valueType="num">
                                      <p:cBhvr>
                                        <p:cTn id="8" dur="500" fill="hold"/>
                                        <p:tgtEl>
                                          <p:spTgt spid="4610051"/>
                                        </p:tgtEl>
                                        <p:attrNameLst>
                                          <p:attrName>ppt_x</p:attrName>
                                        </p:attrNameLst>
                                      </p:cBhvr>
                                      <p:tavLst>
                                        <p:tav tm="0">
                                          <p:val>
                                            <p:strVal val="#ppt_x"/>
                                          </p:val>
                                        </p:tav>
                                        <p:tav tm="100000">
                                          <p:val>
                                            <p:strVal val="#ppt_x"/>
                                          </p:val>
                                        </p:tav>
                                      </p:tavLst>
                                    </p:anim>
                                    <p:anim calcmode="lin" valueType="num">
                                      <p:cBhvr>
                                        <p:cTn id="9" dur="500" fill="hold"/>
                                        <p:tgtEl>
                                          <p:spTgt spid="4610051"/>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610052"/>
                                        </p:tgtEl>
                                        <p:attrNameLst>
                                          <p:attrName>style.visibility</p:attrName>
                                        </p:attrNameLst>
                                      </p:cBhvr>
                                      <p:to>
                                        <p:strVal val="visible"/>
                                      </p:to>
                                    </p:set>
                                    <p:anim calcmode="lin" valueType="num">
                                      <p:cBhvr>
                                        <p:cTn id="12" dur="500" fill="hold"/>
                                        <p:tgtEl>
                                          <p:spTgt spid="4610052"/>
                                        </p:tgtEl>
                                        <p:attrNameLst>
                                          <p:attrName>ppt_w</p:attrName>
                                        </p:attrNameLst>
                                      </p:cBhvr>
                                      <p:tavLst>
                                        <p:tav tm="0">
                                          <p:val>
                                            <p:fltVal val="0"/>
                                          </p:val>
                                        </p:tav>
                                        <p:tav tm="100000">
                                          <p:val>
                                            <p:strVal val="#ppt_w"/>
                                          </p:val>
                                        </p:tav>
                                      </p:tavLst>
                                    </p:anim>
                                    <p:anim calcmode="lin" valueType="num">
                                      <p:cBhvr>
                                        <p:cTn id="13" dur="500" fill="hold"/>
                                        <p:tgtEl>
                                          <p:spTgt spid="4610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051" grpId="0" animBg="1"/>
      <p:bldP spid="461005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11074" name="Rectangle 2"/>
          <p:cNvSpPr>
            <a:spLocks noGrp="1" noChangeArrowheads="1"/>
          </p:cNvSpPr>
          <p:nvPr>
            <p:ph type="body" idx="1"/>
          </p:nvPr>
        </p:nvSpPr>
        <p:spPr>
          <a:xfrm>
            <a:off x="762000" y="2286000"/>
            <a:ext cx="7772400" cy="4114800"/>
          </a:xfrm>
        </p:spPr>
        <p:txBody>
          <a:bodyPr/>
          <a:lstStyle/>
          <a:p>
            <a:pPr eaLnBrk="1" hangingPunct="1">
              <a:lnSpc>
                <a:spcPct val="90000"/>
              </a:lnSpc>
              <a:defRPr/>
            </a:pPr>
            <a:endParaRPr lang="es-ES" sz="2400" b="1">
              <a:effectLst>
                <a:outerShdw blurRad="38100" dist="38100" dir="2700000" algn="tl">
                  <a:srgbClr val="000000"/>
                </a:outerShdw>
              </a:effectLst>
            </a:endParaRPr>
          </a:p>
          <a:p>
            <a:pPr eaLnBrk="1" hangingPunct="1">
              <a:lnSpc>
                <a:spcPct val="90000"/>
              </a:lnSpc>
              <a:buFont typeface="Wingdings" pitchFamily="2" charset="2"/>
              <a:buNone/>
              <a:defRPr/>
            </a:pPr>
            <a:endParaRPr lang="es-ES" sz="2400" b="1">
              <a:effectLst>
                <a:outerShdw blurRad="38100" dist="38100" dir="2700000" algn="tl">
                  <a:srgbClr val="000000"/>
                </a:outerShdw>
              </a:effectLst>
            </a:endParaRPr>
          </a:p>
        </p:txBody>
      </p:sp>
      <p:pic>
        <p:nvPicPr>
          <p:cNvPr id="4606978" name="Picture 3" descr="paralysis small"/>
          <p:cNvPicPr>
            <a:picLocks noChangeAspect="1" noChangeArrowheads="1"/>
          </p:cNvPicPr>
          <p:nvPr/>
        </p:nvPicPr>
        <p:blipFill>
          <a:blip r:embed="rId2"/>
          <a:srcRect l="4491" t="4578" r="4491" b="4578"/>
          <a:stretch>
            <a:fillRect/>
          </a:stretch>
        </p:blipFill>
        <p:spPr bwMode="auto">
          <a:xfrm>
            <a:off x="1905000" y="735013"/>
            <a:ext cx="1663700" cy="1627187"/>
          </a:xfrm>
          <a:prstGeom prst="rect">
            <a:avLst/>
          </a:prstGeom>
          <a:noFill/>
          <a:ln w="57150" cmpd="thinThick">
            <a:solidFill>
              <a:schemeClr val="bg1"/>
            </a:solidFill>
            <a:miter lim="800000"/>
            <a:headEnd/>
            <a:tailEnd/>
          </a:ln>
        </p:spPr>
      </p:pic>
      <p:pic>
        <p:nvPicPr>
          <p:cNvPr id="4606979" name="Picture 4" descr="98 Headache22"/>
          <p:cNvPicPr>
            <a:picLocks noChangeAspect="1" noChangeArrowheads="1"/>
          </p:cNvPicPr>
          <p:nvPr/>
        </p:nvPicPr>
        <p:blipFill>
          <a:blip r:embed="rId3"/>
          <a:srcRect/>
          <a:stretch>
            <a:fillRect/>
          </a:stretch>
        </p:blipFill>
        <p:spPr bwMode="auto">
          <a:xfrm>
            <a:off x="76200" y="304800"/>
            <a:ext cx="1676400" cy="1609725"/>
          </a:xfrm>
          <a:prstGeom prst="rect">
            <a:avLst/>
          </a:prstGeom>
          <a:noFill/>
          <a:ln w="57150" cmpd="thinThick">
            <a:solidFill>
              <a:schemeClr val="bg1"/>
            </a:solidFill>
            <a:miter lim="800000"/>
            <a:headEnd/>
            <a:tailEnd/>
          </a:ln>
        </p:spPr>
      </p:pic>
      <p:sp>
        <p:nvSpPr>
          <p:cNvPr id="4611077" name="AutoShape 5"/>
          <p:cNvSpPr>
            <a:spLocks noChangeArrowheads="1"/>
          </p:cNvSpPr>
          <p:nvPr/>
        </p:nvSpPr>
        <p:spPr bwMode="auto">
          <a:xfrm>
            <a:off x="2438400" y="2819400"/>
            <a:ext cx="457200" cy="990600"/>
          </a:xfrm>
          <a:prstGeom prst="downArrow">
            <a:avLst>
              <a:gd name="adj1" fmla="val 50000"/>
              <a:gd name="adj2" fmla="val 54167"/>
            </a:avLst>
          </a:prstGeom>
          <a:noFill/>
          <a:ln w="57150" cmpd="thickThin">
            <a:solidFill>
              <a:schemeClr val="bg1"/>
            </a:solidFill>
            <a:miter lim="800000"/>
            <a:headEnd/>
            <a:tailEnd/>
          </a:ln>
        </p:spPr>
        <p:txBody>
          <a:bodyPr wrap="none" anchor="ctr"/>
          <a:lstStyle/>
          <a:p>
            <a:endParaRPr lang="ca-ES">
              <a:solidFill>
                <a:srgbClr val="91AFBF"/>
              </a:solidFill>
            </a:endParaRPr>
          </a:p>
        </p:txBody>
      </p:sp>
      <p:sp>
        <p:nvSpPr>
          <p:cNvPr id="4611078" name="Text Box 6"/>
          <p:cNvSpPr txBox="1">
            <a:spLocks noChangeArrowheads="1"/>
          </p:cNvSpPr>
          <p:nvPr/>
        </p:nvSpPr>
        <p:spPr bwMode="auto">
          <a:xfrm>
            <a:off x="1066800" y="4114800"/>
            <a:ext cx="3276600" cy="1022350"/>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defRPr/>
            </a:pPr>
            <a:r>
              <a:rPr lang="es-ES" sz="2800" b="1">
                <a:solidFill>
                  <a:srgbClr val="ECEAAC"/>
                </a:solidFill>
                <a:effectLst>
                  <a:outerShdw blurRad="38100" dist="38100" dir="2700000" algn="tl">
                    <a:srgbClr val="000000"/>
                  </a:outerShdw>
                </a:effectLst>
              </a:rPr>
              <a:t>Hemiparesia</a:t>
            </a:r>
          </a:p>
          <a:p>
            <a:pPr algn="ctr">
              <a:defRPr/>
            </a:pPr>
            <a:r>
              <a:rPr lang="es-ES" sz="2800" b="1">
                <a:solidFill>
                  <a:srgbClr val="ECEAAC"/>
                </a:solidFill>
                <a:effectLst>
                  <a:outerShdw blurRad="38100" dist="38100" dir="2700000" algn="tl">
                    <a:srgbClr val="000000"/>
                  </a:outerShdw>
                </a:effectLst>
              </a:rPr>
              <a:t>Hemihipoestesia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11077"/>
                                        </p:tgtEl>
                                        <p:attrNameLst>
                                          <p:attrName>style.visibility</p:attrName>
                                        </p:attrNameLst>
                                      </p:cBhvr>
                                      <p:to>
                                        <p:strVal val="visible"/>
                                      </p:to>
                                    </p:set>
                                    <p:animEffect transition="in" filter="fade">
                                      <p:cBhvr>
                                        <p:cTn id="7" dur="500"/>
                                        <p:tgtEl>
                                          <p:spTgt spid="4611077"/>
                                        </p:tgtEl>
                                      </p:cBhvr>
                                    </p:animEffect>
                                    <p:anim calcmode="lin" valueType="num">
                                      <p:cBhvr>
                                        <p:cTn id="8" dur="500" fill="hold"/>
                                        <p:tgtEl>
                                          <p:spTgt spid="4611077"/>
                                        </p:tgtEl>
                                        <p:attrNameLst>
                                          <p:attrName>ppt_x</p:attrName>
                                        </p:attrNameLst>
                                      </p:cBhvr>
                                      <p:tavLst>
                                        <p:tav tm="0">
                                          <p:val>
                                            <p:strVal val="#ppt_x"/>
                                          </p:val>
                                        </p:tav>
                                        <p:tav tm="100000">
                                          <p:val>
                                            <p:strVal val="#ppt_x"/>
                                          </p:val>
                                        </p:tav>
                                      </p:tavLst>
                                    </p:anim>
                                    <p:anim calcmode="lin" valueType="num">
                                      <p:cBhvr>
                                        <p:cTn id="9" dur="500" fill="hold"/>
                                        <p:tgtEl>
                                          <p:spTgt spid="461107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611078"/>
                                        </p:tgtEl>
                                        <p:attrNameLst>
                                          <p:attrName>style.visibility</p:attrName>
                                        </p:attrNameLst>
                                      </p:cBhvr>
                                      <p:to>
                                        <p:strVal val="visible"/>
                                      </p:to>
                                    </p:set>
                                    <p:anim calcmode="lin" valueType="num">
                                      <p:cBhvr>
                                        <p:cTn id="12" dur="500" fill="hold"/>
                                        <p:tgtEl>
                                          <p:spTgt spid="4611078"/>
                                        </p:tgtEl>
                                        <p:attrNameLst>
                                          <p:attrName>ppt_w</p:attrName>
                                        </p:attrNameLst>
                                      </p:cBhvr>
                                      <p:tavLst>
                                        <p:tav tm="0">
                                          <p:val>
                                            <p:fltVal val="0"/>
                                          </p:val>
                                        </p:tav>
                                        <p:tav tm="100000">
                                          <p:val>
                                            <p:strVal val="#ppt_w"/>
                                          </p:val>
                                        </p:tav>
                                      </p:tavLst>
                                    </p:anim>
                                    <p:anim calcmode="lin" valueType="num">
                                      <p:cBhvr>
                                        <p:cTn id="13" dur="500" fill="hold"/>
                                        <p:tgtEl>
                                          <p:spTgt spid="46110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077" grpId="0" animBg="1"/>
      <p:bldP spid="461107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001" name="Picture 2" descr="paralysis small"/>
          <p:cNvPicPr>
            <a:picLocks noChangeAspect="1" noChangeArrowheads="1"/>
          </p:cNvPicPr>
          <p:nvPr/>
        </p:nvPicPr>
        <p:blipFill>
          <a:blip r:embed="rId3"/>
          <a:srcRect l="4491" t="4578" r="4491" b="4578"/>
          <a:stretch>
            <a:fillRect/>
          </a:stretch>
        </p:blipFill>
        <p:spPr bwMode="auto">
          <a:xfrm>
            <a:off x="1905000" y="735013"/>
            <a:ext cx="1663700" cy="1627187"/>
          </a:xfrm>
          <a:prstGeom prst="rect">
            <a:avLst/>
          </a:prstGeom>
          <a:noFill/>
          <a:ln w="57150" cmpd="thinThick">
            <a:solidFill>
              <a:schemeClr val="bg1"/>
            </a:solidFill>
            <a:miter lim="800000"/>
            <a:headEnd/>
            <a:tailEnd/>
          </a:ln>
        </p:spPr>
      </p:pic>
      <p:pic>
        <p:nvPicPr>
          <p:cNvPr id="4608002" name="Picture 3" descr="sight"/>
          <p:cNvPicPr>
            <a:picLocks noChangeAspect="1" noChangeArrowheads="1"/>
          </p:cNvPicPr>
          <p:nvPr/>
        </p:nvPicPr>
        <p:blipFill>
          <a:blip r:embed="rId4"/>
          <a:srcRect l="4526" t="4526" r="4526" b="4526"/>
          <a:stretch>
            <a:fillRect/>
          </a:stretch>
        </p:blipFill>
        <p:spPr bwMode="auto">
          <a:xfrm>
            <a:off x="3733800" y="1143000"/>
            <a:ext cx="1676400" cy="1676400"/>
          </a:xfrm>
          <a:prstGeom prst="rect">
            <a:avLst/>
          </a:prstGeom>
          <a:noFill/>
          <a:ln w="57150" cmpd="thinThick">
            <a:solidFill>
              <a:schemeClr val="bg1"/>
            </a:solidFill>
            <a:miter lim="800000"/>
            <a:headEnd/>
            <a:tailEnd/>
          </a:ln>
        </p:spPr>
      </p:pic>
      <p:pic>
        <p:nvPicPr>
          <p:cNvPr id="4608003" name="Picture 4" descr="98 Headache22"/>
          <p:cNvPicPr>
            <a:picLocks noChangeAspect="1" noChangeArrowheads="1"/>
          </p:cNvPicPr>
          <p:nvPr/>
        </p:nvPicPr>
        <p:blipFill>
          <a:blip r:embed="rId5"/>
          <a:srcRect/>
          <a:stretch>
            <a:fillRect/>
          </a:stretch>
        </p:blipFill>
        <p:spPr bwMode="auto">
          <a:xfrm>
            <a:off x="76200" y="304800"/>
            <a:ext cx="1676400" cy="1609725"/>
          </a:xfrm>
          <a:prstGeom prst="rect">
            <a:avLst/>
          </a:prstGeom>
          <a:noFill/>
          <a:ln w="57150" cmpd="thinThick">
            <a:solidFill>
              <a:schemeClr val="bg1"/>
            </a:solidFill>
            <a:miter lim="800000"/>
            <a:headEnd/>
            <a:tailEnd/>
          </a:ln>
        </p:spPr>
      </p:pic>
      <p:sp>
        <p:nvSpPr>
          <p:cNvPr id="4612101" name="Text Box 5"/>
          <p:cNvSpPr txBox="1">
            <a:spLocks noChangeArrowheads="1"/>
          </p:cNvSpPr>
          <p:nvPr/>
        </p:nvSpPr>
        <p:spPr bwMode="auto">
          <a:xfrm>
            <a:off x="2971800" y="4572000"/>
            <a:ext cx="3200400" cy="1449388"/>
          </a:xfrm>
          <a:prstGeom prst="rect">
            <a:avLst/>
          </a:prstGeom>
          <a:gradFill rotWithShape="1">
            <a:gsLst>
              <a:gs pos="0">
                <a:schemeClr val="tx1"/>
              </a:gs>
              <a:gs pos="100000">
                <a:schemeClr val="bg1"/>
              </a:gs>
            </a:gsLst>
            <a:lin ang="0" scaled="1"/>
          </a:gradFill>
          <a:ln w="76200" cmpd="tri">
            <a:solidFill>
              <a:schemeClr val="bg1"/>
            </a:solidFill>
            <a:miter lim="800000"/>
            <a:headEnd/>
            <a:tailEnd/>
          </a:ln>
          <a:effectLst/>
          <a:extLst/>
        </p:spPr>
        <p:txBody>
          <a:bodyPr>
            <a:spAutoFit/>
          </a:bodyPr>
          <a:lstStyle/>
          <a:p>
            <a:pPr algn="ctr">
              <a:defRPr/>
            </a:pPr>
            <a:r>
              <a:rPr lang="es-ES" sz="2800" b="1">
                <a:solidFill>
                  <a:srgbClr val="ECEAAC"/>
                </a:solidFill>
                <a:effectLst>
                  <a:outerShdw blurRad="38100" dist="38100" dir="2700000" algn="tl">
                    <a:srgbClr val="000000"/>
                  </a:outerShdw>
                </a:effectLst>
              </a:rPr>
              <a:t>Hemianopsia</a:t>
            </a:r>
          </a:p>
          <a:p>
            <a:pPr algn="ctr">
              <a:defRPr/>
            </a:pPr>
            <a:r>
              <a:rPr lang="es-ES" sz="2800" b="1">
                <a:solidFill>
                  <a:srgbClr val="ECEAAC"/>
                </a:solidFill>
                <a:effectLst>
                  <a:outerShdw blurRad="38100" dist="38100" dir="2700000" algn="tl">
                    <a:srgbClr val="000000"/>
                  </a:outerShdw>
                </a:effectLst>
              </a:rPr>
              <a:t>Amaurosis fugax</a:t>
            </a:r>
          </a:p>
          <a:p>
            <a:pPr algn="ctr">
              <a:defRPr/>
            </a:pPr>
            <a:r>
              <a:rPr lang="es-ES" sz="2800" b="1">
                <a:solidFill>
                  <a:srgbClr val="ECEAAC"/>
                </a:solidFill>
                <a:effectLst>
                  <a:outerShdw blurRad="38100" dist="38100" dir="2700000" algn="tl">
                    <a:srgbClr val="000000"/>
                  </a:outerShdw>
                </a:effectLst>
              </a:rPr>
              <a:t>Diplopia</a:t>
            </a:r>
          </a:p>
        </p:txBody>
      </p:sp>
      <p:sp>
        <p:nvSpPr>
          <p:cNvPr id="4612102" name="AutoShape 6"/>
          <p:cNvSpPr>
            <a:spLocks noChangeArrowheads="1"/>
          </p:cNvSpPr>
          <p:nvPr/>
        </p:nvSpPr>
        <p:spPr bwMode="auto">
          <a:xfrm>
            <a:off x="4343400" y="3276600"/>
            <a:ext cx="457200" cy="990600"/>
          </a:xfrm>
          <a:prstGeom prst="downArrow">
            <a:avLst>
              <a:gd name="adj1" fmla="val 50000"/>
              <a:gd name="adj2" fmla="val 54167"/>
            </a:avLst>
          </a:prstGeom>
          <a:noFill/>
          <a:ln w="57150" cmpd="thickThin">
            <a:solidFill>
              <a:schemeClr val="bg1"/>
            </a:solidFill>
            <a:miter lim="800000"/>
            <a:headEnd/>
            <a:tailEnd/>
          </a:ln>
        </p:spPr>
        <p:txBody>
          <a:bodyPr wrap="none" anchor="ctr"/>
          <a:lstStyle/>
          <a:p>
            <a:endParaRPr lang="ca-ES">
              <a:solidFill>
                <a:srgbClr val="91AFB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12101"/>
                                        </p:tgtEl>
                                        <p:attrNameLst>
                                          <p:attrName>style.visibility</p:attrName>
                                        </p:attrNameLst>
                                      </p:cBhvr>
                                      <p:to>
                                        <p:strVal val="visible"/>
                                      </p:to>
                                    </p:set>
                                    <p:anim calcmode="lin" valueType="num">
                                      <p:cBhvr>
                                        <p:cTn id="7" dur="500" fill="hold"/>
                                        <p:tgtEl>
                                          <p:spTgt spid="4612101"/>
                                        </p:tgtEl>
                                        <p:attrNameLst>
                                          <p:attrName>ppt_w</p:attrName>
                                        </p:attrNameLst>
                                      </p:cBhvr>
                                      <p:tavLst>
                                        <p:tav tm="0">
                                          <p:val>
                                            <p:fltVal val="0"/>
                                          </p:val>
                                        </p:tav>
                                        <p:tav tm="100000">
                                          <p:val>
                                            <p:strVal val="#ppt_w"/>
                                          </p:val>
                                        </p:tav>
                                      </p:tavLst>
                                    </p:anim>
                                    <p:anim calcmode="lin" valueType="num">
                                      <p:cBhvr>
                                        <p:cTn id="8" dur="500" fill="hold"/>
                                        <p:tgtEl>
                                          <p:spTgt spid="461210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612102"/>
                                        </p:tgtEl>
                                        <p:attrNameLst>
                                          <p:attrName>style.visibility</p:attrName>
                                        </p:attrNameLst>
                                      </p:cBhvr>
                                      <p:to>
                                        <p:strVal val="visible"/>
                                      </p:to>
                                    </p:set>
                                    <p:animEffect transition="in" filter="fade">
                                      <p:cBhvr>
                                        <p:cTn id="11" dur="500"/>
                                        <p:tgtEl>
                                          <p:spTgt spid="4612102"/>
                                        </p:tgtEl>
                                      </p:cBhvr>
                                    </p:animEffect>
                                    <p:anim calcmode="lin" valueType="num">
                                      <p:cBhvr>
                                        <p:cTn id="12" dur="500" fill="hold"/>
                                        <p:tgtEl>
                                          <p:spTgt spid="4612102"/>
                                        </p:tgtEl>
                                        <p:attrNameLst>
                                          <p:attrName>ppt_x</p:attrName>
                                        </p:attrNameLst>
                                      </p:cBhvr>
                                      <p:tavLst>
                                        <p:tav tm="0">
                                          <p:val>
                                            <p:strVal val="#ppt_x"/>
                                          </p:val>
                                        </p:tav>
                                        <p:tav tm="100000">
                                          <p:val>
                                            <p:strVal val="#ppt_x"/>
                                          </p:val>
                                        </p:tav>
                                      </p:tavLst>
                                    </p:anim>
                                    <p:anim calcmode="lin" valueType="num">
                                      <p:cBhvr>
                                        <p:cTn id="13" dur="500" fill="hold"/>
                                        <p:tgtEl>
                                          <p:spTgt spid="4612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2101" grpId="0" animBg="1"/>
      <p:bldP spid="4612102" grpId="0" animBg="1"/>
    </p:bldLst>
  </p:timing>
</p:sld>
</file>

<file path=ppt/theme/theme1.xml><?xml version="1.0" encoding="utf-8"?>
<a:theme xmlns:a="http://schemas.openxmlformats.org/drawingml/2006/main" name="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Mezclas">
  <a:themeElements>
    <a:clrScheme name="8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8_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8_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8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8_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8_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8_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8_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8_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8_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8_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8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9_Mezcla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ezclas">
  <a:themeElements>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50000"/>
          </a:schemeClr>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ezclas">
  <a:themeElements>
    <a:clrScheme name="6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6_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6_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6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6_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6_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6_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6_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6_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6_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6_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6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ezclas">
  <a:themeElements>
    <a:clrScheme name="7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fontScheme name="7_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7_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7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7_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7_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7_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7_Mezclas 7">
        <a:dk1>
          <a:srgbClr val="4A0025"/>
        </a:dk1>
        <a:lt1>
          <a:srgbClr val="666699"/>
        </a:lt1>
        <a:dk2>
          <a:srgbClr val="660033"/>
        </a:dk2>
        <a:lt2>
          <a:srgbClr val="D60093"/>
        </a:lt2>
        <a:accent1>
          <a:srgbClr val="3193FF"/>
        </a:accent1>
        <a:accent2>
          <a:srgbClr val="666699"/>
        </a:accent2>
        <a:accent3>
          <a:srgbClr val="B8AAAD"/>
        </a:accent3>
        <a:accent4>
          <a:srgbClr val="565682"/>
        </a:accent4>
        <a:accent5>
          <a:srgbClr val="ADC8FF"/>
        </a:accent5>
        <a:accent6>
          <a:srgbClr val="5C5C8A"/>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7_Mezclas 8">
        <a:dk1>
          <a:srgbClr val="000000"/>
        </a:dk1>
        <a:lt1>
          <a:srgbClr val="336699"/>
        </a:lt1>
        <a:dk2>
          <a:srgbClr val="515F7B"/>
        </a:dk2>
        <a:lt2>
          <a:srgbClr val="808080"/>
        </a:lt2>
        <a:accent1>
          <a:srgbClr val="9FCAD3"/>
        </a:accent1>
        <a:accent2>
          <a:srgbClr val="C0C0C0"/>
        </a:accent2>
        <a:accent3>
          <a:srgbClr val="ADB8CA"/>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7_Mezclas 9">
        <a:dk1>
          <a:srgbClr val="000000"/>
        </a:dk1>
        <a:lt1>
          <a:srgbClr val="5F5F5F"/>
        </a:lt1>
        <a:dk2>
          <a:srgbClr val="515F7B"/>
        </a:dk2>
        <a:lt2>
          <a:srgbClr val="808080"/>
        </a:lt2>
        <a:accent1>
          <a:srgbClr val="9FCAD3"/>
        </a:accent1>
        <a:accent2>
          <a:srgbClr val="C0C0C0"/>
        </a:accent2>
        <a:accent3>
          <a:srgbClr val="B6B6B6"/>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7_Mezclas 10">
        <a:dk1>
          <a:srgbClr val="808080"/>
        </a:dk1>
        <a:lt1>
          <a:srgbClr val="91AFBF"/>
        </a:lt1>
        <a:dk2>
          <a:srgbClr val="336699"/>
        </a:dk2>
        <a:lt2>
          <a:srgbClr val="FFFFC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
      <a:clrScheme name="7_Mezclas 11">
        <a:dk1>
          <a:srgbClr val="808080"/>
        </a:dk1>
        <a:lt1>
          <a:srgbClr val="91AFBF"/>
        </a:lt1>
        <a:dk2>
          <a:srgbClr val="336699"/>
        </a:dk2>
        <a:lt2>
          <a:srgbClr val="ECEAAC"/>
        </a:lt2>
        <a:accent1>
          <a:srgbClr val="9FCAD3"/>
        </a:accent1>
        <a:accent2>
          <a:srgbClr val="C0C0C0"/>
        </a:accent2>
        <a:accent3>
          <a:srgbClr val="ADB8CA"/>
        </a:accent3>
        <a:accent4>
          <a:srgbClr val="7B95A3"/>
        </a:accent4>
        <a:accent5>
          <a:srgbClr val="CDE1E6"/>
        </a:accent5>
        <a:accent6>
          <a:srgbClr val="AEAEAE"/>
        </a:accent6>
        <a:hlink>
          <a:srgbClr val="91AFBF"/>
        </a:hlink>
        <a:folHlink>
          <a:srgbClr val="ECEAA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8373</TotalTime>
  <Words>2939</Words>
  <Application>Microsoft Office PowerPoint</Application>
  <PresentationFormat>Presentación en pantalla (4:3)</PresentationFormat>
  <Paragraphs>699</Paragraphs>
  <Slides>60</Slides>
  <Notes>34</Notes>
  <HiddenSlides>0</HiddenSlides>
  <MMClips>0</MMClips>
  <ScaleCrop>false</ScaleCrop>
  <HeadingPairs>
    <vt:vector size="8" baseType="variant">
      <vt:variant>
        <vt:lpstr>Fuentes usadas</vt:lpstr>
      </vt:variant>
      <vt:variant>
        <vt:i4>5</vt:i4>
      </vt:variant>
      <vt:variant>
        <vt:lpstr>Plantilla de diseño</vt:lpstr>
      </vt:variant>
      <vt:variant>
        <vt:i4>18</vt:i4>
      </vt:variant>
      <vt:variant>
        <vt:lpstr>Servidores OLE incrustados</vt:lpstr>
      </vt:variant>
      <vt:variant>
        <vt:i4>5</vt:i4>
      </vt:variant>
      <vt:variant>
        <vt:lpstr>Títulos de diapositiva</vt:lpstr>
      </vt:variant>
      <vt:variant>
        <vt:i4>60</vt:i4>
      </vt:variant>
    </vt:vector>
  </HeadingPairs>
  <TitlesOfParts>
    <vt:vector size="88" baseType="lpstr">
      <vt:lpstr>Arial</vt:lpstr>
      <vt:lpstr>Tahoma</vt:lpstr>
      <vt:lpstr>Wingdings</vt:lpstr>
      <vt:lpstr>Batang</vt:lpstr>
      <vt:lpstr>Times New Roman</vt:lpstr>
      <vt:lpstr>Mezclas</vt:lpstr>
      <vt:lpstr>Diseño personalizado</vt:lpstr>
      <vt:lpstr>1_Diseño personalizado</vt:lpstr>
      <vt:lpstr>1_Mezclas</vt:lpstr>
      <vt:lpstr>2_Mezclas</vt:lpstr>
      <vt:lpstr>3_Mezclas</vt:lpstr>
      <vt:lpstr>4_Mezclas</vt:lpstr>
      <vt:lpstr>6_Mezclas</vt:lpstr>
      <vt:lpstr>7_Mezclas</vt:lpstr>
      <vt:lpstr>8_Mezclas</vt:lpstr>
      <vt:lpstr>9_Mezclas</vt:lpstr>
      <vt:lpstr>Mezclas</vt:lpstr>
      <vt:lpstr>1_Mezclas</vt:lpstr>
      <vt:lpstr>2_Mezclas</vt:lpstr>
      <vt:lpstr>3_Mezclas</vt:lpstr>
      <vt:lpstr>4_Mezclas</vt:lpstr>
      <vt:lpstr>7_Mezclas</vt:lpstr>
      <vt:lpstr>9_Mezclas</vt:lpstr>
      <vt:lpstr>Imatge de mapa de bits</vt:lpstr>
      <vt:lpstr>Imagen</vt:lpstr>
      <vt:lpstr>Diapositiva</vt:lpstr>
      <vt:lpstr>Clip</vt:lpstr>
      <vt:lpstr>Fotografía de Photo Editor</vt:lpstr>
      <vt:lpstr>Accidente Vascular Cerebral. Código Ictus</vt:lpstr>
      <vt:lpstr>Diapositiva 2</vt:lpstr>
      <vt:lpstr>AIT = angor cerebral</vt:lpstr>
      <vt:lpstr>Diapositiva 4</vt:lpstr>
      <vt:lpstr>Diapositiva 5</vt:lpstr>
      <vt:lpstr>Diapositiva 6</vt:lpstr>
      <vt:lpstr>Diapositiva 7</vt:lpstr>
      <vt:lpstr>Diapositiva 8</vt:lpstr>
      <vt:lpstr>Diapositiva 9</vt:lpstr>
      <vt:lpstr>Diapositiva 10</vt:lpstr>
      <vt:lpstr>Diapositiva 11</vt:lpstr>
      <vt:lpstr>Diapositiva 12</vt:lpstr>
      <vt:lpstr>♂ 62a – hemiparesia Izq</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Típico de HTA +/- otros FRCV</vt:lpstr>
      <vt:lpstr>Diapositiva 26</vt:lpstr>
      <vt:lpstr>Diapositiva 27</vt:lpstr>
      <vt:lpstr>Diapositiva 28</vt:lpstr>
      <vt:lpstr>Diapositiva 29</vt:lpstr>
      <vt:lpstr>Diapositiva 30</vt:lpstr>
      <vt:lpstr>Tratamiento ictus</vt:lpstr>
      <vt:lpstr>Diapositiva 32</vt:lpstr>
      <vt:lpstr>Tratamiento HTA</vt:lpstr>
      <vt:lpstr>Diapositiva 34</vt:lpstr>
      <vt:lpstr>Diapositiva 35</vt:lpstr>
      <vt:lpstr>♂ 62a – hemiparesia Izq</vt:lpstr>
      <vt:lpstr>“Cada minuto que pasa, es un minuto menos...”</vt:lpstr>
      <vt:lpstr>Diapositiva 38</vt:lpstr>
      <vt:lpstr>Diapositiva 39</vt:lpstr>
      <vt:lpstr>Criterios de inclusión</vt:lpstr>
      <vt:lpstr>Criterios de inclusión</vt:lpstr>
      <vt:lpstr>Criterios de exclusión</vt:lpstr>
      <vt:lpstr>Neuroimagen avanzada</vt:lpstr>
      <vt:lpstr>Diapositiva 44</vt:lpstr>
      <vt:lpstr>Criterios de inclusión</vt:lpstr>
      <vt:lpstr>Criterios de inclusión</vt:lpstr>
      <vt:lpstr>Diapositiva 47</vt:lpstr>
      <vt:lpstr>Diapositiva 48</vt:lpstr>
      <vt:lpstr>Diapositiva 49</vt:lpstr>
      <vt:lpstr>Diapositiva 50</vt:lpstr>
      <vt:lpstr>Diapositiva 51</vt:lpstr>
      <vt:lpstr>Diapositiva 52</vt:lpstr>
      <vt:lpstr>Diapositiva 53</vt:lpstr>
      <vt:lpstr>Tratamiento general</vt:lpstr>
      <vt:lpstr>Diapositiva 55</vt:lpstr>
      <vt:lpstr>Diapositiva 56</vt:lpstr>
      <vt:lpstr>Diapositiva 57</vt:lpstr>
      <vt:lpstr>Diapositiva 58</vt:lpstr>
      <vt:lpstr>Diapositiva 59</vt:lpstr>
      <vt:lpstr>Diapositiva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Cefaleas</dc:title>
  <dc:creator>CARMEN</dc:creator>
  <cp:lastModifiedBy>UsuariEstandar</cp:lastModifiedBy>
  <cp:revision>724</cp:revision>
  <dcterms:created xsi:type="dcterms:W3CDTF">2006-10-08T19:11:42Z</dcterms:created>
  <dcterms:modified xsi:type="dcterms:W3CDTF">2012-11-19T09:57:14Z</dcterms:modified>
</cp:coreProperties>
</file>