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47" autoAdjust="0"/>
    <p:restoredTop sz="86323" autoAdjust="0"/>
  </p:normalViewPr>
  <p:slideViewPr>
    <p:cSldViewPr>
      <p:cViewPr varScale="1"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689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0 Rectángulo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21 Rectángulo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0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E8B6710-AF64-4214-822A-55485C86D119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11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ACF9E-064F-4C66-BFC9-D0C28F6FFC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6081-43E1-44AC-9D7E-6678B9615C2A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92AED-D5B2-4D37-AEC9-6A3FD243DE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Conector recto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8546E-915B-412E-B297-7195188F4ED6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88A50-E13F-4A5F-8C4E-20B3505C9A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FFE86-4AAF-4B55-B849-8431DFBFA07B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0364A-D1A2-40D0-822B-DCFE6AA895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Rectángulo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1EC70-9DA4-4915-A8AB-9C0792F4FAE5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3E1B0-A8D0-485E-BC68-5241F1A583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05547-5EFB-4298-BB26-E9EC2E44F8A1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D1CCC-2773-402A-A4D9-CFC4383B22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7B234-E437-42BC-BB09-5DB70B6071F6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CEFAA-D9D2-4D7B-9A3F-C91F8B34FB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5885-85AA-45A5-9F68-25CD9ECE83FB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85133-2B33-43B5-8955-0BA3CE9CEE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349C-B582-455A-A434-CB03A17E4EE3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1220F-C231-443D-815D-E6AF623E48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9 Conector recto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7C304-1791-49CA-9EAC-E58E0D60AA34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993E-EE00-4475-A6BF-603833B834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Rectángulo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4D309-FBD4-40EB-88D7-A671CDBB110E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FA3B-0850-40C9-AD69-5C463949A3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273F2C0-F5CC-43EC-AD21-784B8BF192CC}" type="datetimeFigureOut">
              <a:rPr lang="es-ES"/>
              <a:pPr>
                <a:defRPr/>
              </a:pPr>
              <a:t>24-10-2013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1917F68-B008-4534-B2DC-677CFA2F59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smtClean="0"/>
              <a:t>CIRCUITS RÀPIDS DE DIAGNÒSTIC ORL A LA  CSPT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a-ES" smtClean="0"/>
              <a:t>Sessió del Servei d’Urgències CSPT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a-ES" smtClean="0"/>
              <a:t>24 d’octubre de 2013</a:t>
            </a:r>
            <a:endParaRPr lang="ca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Servei Orl CSPT</a:t>
            </a:r>
          </a:p>
        </p:txBody>
      </p:sp>
      <p:sp>
        <p:nvSpPr>
          <p:cNvPr id="22530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a-ES" smtClean="0"/>
              <a:t>Atenció immediata</a:t>
            </a:r>
          </a:p>
        </p:txBody>
      </p:sp>
      <p:sp>
        <p:nvSpPr>
          <p:cNvPr id="22531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ca-ES" smtClean="0"/>
              <a:t>Interconsulta Preferent</a:t>
            </a:r>
          </a:p>
        </p:txBody>
      </p:sp>
      <p:sp>
        <p:nvSpPr>
          <p:cNvPr id="22532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ca-ES" smtClean="0"/>
              <a:t>Tumefacció cervical amb signes inflamatoris</a:t>
            </a:r>
          </a:p>
          <a:p>
            <a:pPr eaLnBrk="1" hangingPunct="1"/>
            <a:r>
              <a:rPr lang="ca-ES" smtClean="0"/>
              <a:t>Pèrdua del trajecte d’un traqueostoma</a:t>
            </a:r>
          </a:p>
        </p:txBody>
      </p:sp>
      <p:sp>
        <p:nvSpPr>
          <p:cNvPr id="22533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ca-ES" smtClean="0"/>
              <a:t>Tota tumoració cervical (adenopatia o no -glàndules salivals, quist cervicals -) de característiques no adenitis cervical reactiva o infecciosa, ( i no tiroïdal)</a:t>
            </a:r>
          </a:p>
          <a:p>
            <a:pPr eaLnBrk="1" hangingPunct="1">
              <a:buFont typeface="Wingdings 3" pitchFamily="18" charset="2"/>
              <a:buNone/>
            </a:pPr>
            <a:endParaRPr lang="ca-E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Servei Orl CSPT</a:t>
            </a:r>
            <a:endParaRPr lang="es-ES" smtClean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es-ES" b="1" smtClean="0"/>
              <a:t>ATENCIÓ DIFERIDA</a:t>
            </a:r>
          </a:p>
          <a:p>
            <a:pPr eaLnBrk="1" hangingPunct="1"/>
            <a:r>
              <a:rPr lang="ca-ES" smtClean="0"/>
              <a:t>Si el metge responsable que l’atén  un pacient en situació d’atenció immediata per part d’un especialista ORL, però no  es pot  realitzar a la CSPT per ser fora d’horari de suport a Urgències,  cal valorar segons la situació clínica del pacient, i el temps de demora en què pot ser atès el pacient per un ORL de l'hospital, si la millor opció és :</a:t>
            </a:r>
          </a:p>
          <a:p>
            <a:pPr eaLnBrk="1" hangingPunct="1">
              <a:buFont typeface="Bookman Old Style" pitchFamily="18" charset="0"/>
              <a:buAutoNum type="arabicPeriod"/>
            </a:pPr>
            <a:r>
              <a:rPr lang="ca-ES" smtClean="0"/>
              <a:t>un trasllat a hospitals amb ORL de guàrdia,</a:t>
            </a:r>
          </a:p>
          <a:p>
            <a:pPr eaLnBrk="1" hangingPunct="1">
              <a:buFont typeface="Bookman Old Style" pitchFamily="18" charset="0"/>
              <a:buAutoNum type="arabicPeriod"/>
            </a:pPr>
            <a:r>
              <a:rPr lang="ca-ES" smtClean="0"/>
              <a:t> ingressar a la CSPT -sota la seva atenció- fins que se’n pugui fer càrrec el Servei Orl i </a:t>
            </a:r>
            <a:r>
              <a:rPr lang="ca-ES" smtClean="0">
                <a:solidFill>
                  <a:srgbClr val="CC0000"/>
                </a:solidFill>
              </a:rPr>
              <a:t>seguir el circuit de comunicació amb aquest ( com? Tf. 29241 / 29244 ?)</a:t>
            </a:r>
            <a:endParaRPr lang="es-ES" b="1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Servei Orl CSPT</a:t>
            </a:r>
            <a:endParaRPr lang="es-ES" smtClean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es-ES" b="1" smtClean="0"/>
              <a:t>ATENCIÓ DIFERIDA</a:t>
            </a:r>
          </a:p>
          <a:p>
            <a:pPr eaLnBrk="1" hangingPunct="1"/>
            <a:r>
              <a:rPr lang="ca-ES" smtClean="0"/>
              <a:t>Si el metge responsable que l’atén  un pacient en situació d’interconsulta preferent –amb sospita de complicació- o immediata no vital, al Servei d’Orl, fora de l’horari  de suport a Urgències, pot fer retornar a pacient a Urgències en el primer dia amb aquest i llavors contactar per interconsulta d’atenció immediata </a:t>
            </a:r>
            <a:r>
              <a:rPr lang="ca-ES" smtClean="0">
                <a:solidFill>
                  <a:srgbClr val="CC0000"/>
                </a:solidFill>
              </a:rPr>
              <a:t>( com? Tf. 29241 / 29244 ?)</a:t>
            </a:r>
            <a:r>
              <a:rPr lang="ca-ES" smtClean="0"/>
              <a:t>. </a:t>
            </a:r>
          </a:p>
          <a:p>
            <a:pPr eaLnBrk="1" hangingPunct="1">
              <a:buFont typeface="Bookman Old Style" pitchFamily="18" charset="0"/>
              <a:buAutoNum type="arabicPeriod"/>
            </a:pPr>
            <a:r>
              <a:rPr lang="ca-ES" smtClean="0"/>
              <a:t>Advertint al pacient dels factors de risc pel que tindria que acudir a un hospitals amb ORL de guàrdia</a:t>
            </a:r>
          </a:p>
          <a:p>
            <a:pPr eaLnBrk="1" hangingPunct="1">
              <a:buFont typeface="Wingdings 3" pitchFamily="18" charset="2"/>
              <a:buNone/>
            </a:pPr>
            <a:endParaRPr lang="es-ES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err="1" smtClean="0"/>
              <a:t>Patologia</a:t>
            </a:r>
            <a:r>
              <a:rPr lang="es-ES" dirty="0" smtClean="0"/>
              <a:t> </a:t>
            </a:r>
            <a:r>
              <a:rPr lang="es-ES" dirty="0" err="1" smtClean="0"/>
              <a:t>urgent</a:t>
            </a:r>
            <a:r>
              <a:rPr lang="es-ES" dirty="0" smtClean="0"/>
              <a:t> en que </a:t>
            </a:r>
            <a:r>
              <a:rPr lang="es-ES" dirty="0" err="1" smtClean="0"/>
              <a:t>Orl</a:t>
            </a:r>
            <a:r>
              <a:rPr lang="es-ES" dirty="0" smtClean="0"/>
              <a:t> no es en </a:t>
            </a:r>
            <a:r>
              <a:rPr lang="es-ES" dirty="0" err="1" smtClean="0"/>
              <a:t>principi</a:t>
            </a:r>
            <a:r>
              <a:rPr lang="es-ES" dirty="0" smtClean="0"/>
              <a:t> el </a:t>
            </a:r>
            <a:r>
              <a:rPr lang="es-ES" dirty="0" err="1" smtClean="0"/>
              <a:t>Servei</a:t>
            </a:r>
            <a:r>
              <a:rPr lang="es-ES" dirty="0" smtClean="0"/>
              <a:t> </a:t>
            </a:r>
            <a:r>
              <a:rPr lang="es-ES" dirty="0" err="1" smtClean="0"/>
              <a:t>clínic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referir:</a:t>
            </a:r>
            <a:endParaRPr lang="es-ES" dirty="0"/>
          </a:p>
        </p:txBody>
      </p:sp>
      <p:sp>
        <p:nvSpPr>
          <p:cNvPr id="25602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ca-ES" smtClean="0"/>
              <a:t>Hemoptisi sense disfonia, odinofagia o lesió evidenciada en l'exploració faríngia practicada, si s'adreça ja a broncoscòpia. </a:t>
            </a:r>
            <a:endParaRPr lang="es-ES" smtClean="0"/>
          </a:p>
          <a:p>
            <a:pPr eaLnBrk="1" hangingPunct="1"/>
            <a:r>
              <a:rPr lang="ca-ES" smtClean="0"/>
              <a:t>Hematemesi sense odinofagia, parestèsia faríngia o lesió evidenciable en l'exploració practicada, si ja s'adreça a endoscòpia digestiva. </a:t>
            </a:r>
            <a:endParaRPr lang="es-ES" smtClean="0"/>
          </a:p>
          <a:p>
            <a:pPr eaLnBrk="1" hangingPunct="1"/>
            <a:r>
              <a:rPr lang="ca-ES" smtClean="0"/>
              <a:t>Adenopaties cervicals múltiples d'aparició aguda o supraclaviculars, si ja està sol·licitat estudi serològic, PAAF o Rx Tòrax. </a:t>
            </a: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628650"/>
            <a:ext cx="821055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Dispositius assistencials Orl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ca-ES" smtClean="0"/>
          </a:p>
          <a:p>
            <a:pPr eaLnBrk="1" hangingPunct="1">
              <a:buFont typeface="Wingdings 3" pitchFamily="18" charset="2"/>
              <a:buNone/>
            </a:pPr>
            <a:endParaRPr lang="ca-ES" smtClean="0"/>
          </a:p>
        </p:txBody>
      </p:sp>
      <p:graphicFrame>
        <p:nvGraphicFramePr>
          <p:cNvPr id="14366" name="Group 30"/>
          <p:cNvGraphicFramePr>
            <a:graphicFrameLocks noGrp="1"/>
          </p:cNvGraphicFramePr>
          <p:nvPr/>
        </p:nvGraphicFramePr>
        <p:xfrm>
          <a:off x="827088" y="2276475"/>
          <a:ext cx="7632700" cy="4140200"/>
        </p:xfrm>
        <a:graphic>
          <a:graphicData uri="http://schemas.openxmlformats.org/drawingml/2006/table">
            <a:tbl>
              <a:tblPr/>
              <a:tblGrid>
                <a:gridCol w="1873250"/>
                <a:gridCol w="1343025"/>
                <a:gridCol w="1104900"/>
                <a:gridCol w="1584325"/>
                <a:gridCol w="1727200"/>
              </a:tblGrid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CAP 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SERVEI ORL  CSPT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UCIES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 VALL D’HEBRO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8-13 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15-17h., St. Fèlix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8 – 14h.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24 /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Dilluns-dijous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Dilluns-Divendres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7/7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153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Control i diagnòstics, patologia programable no greu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Atenció immediata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Atenció diferida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Interconsulta preferent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Patologia urgent no demorable,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Tardes i caps de setmana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Cap I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ca-ES" smtClean="0"/>
              <a:t>Taps de cerumen</a:t>
            </a:r>
          </a:p>
          <a:p>
            <a:pPr eaLnBrk="1" hangingPunct="1"/>
            <a:r>
              <a:rPr lang="ca-ES" smtClean="0"/>
              <a:t>OMA</a:t>
            </a:r>
          </a:p>
          <a:p>
            <a:pPr eaLnBrk="1" hangingPunct="1"/>
            <a:r>
              <a:rPr lang="ca-ES" smtClean="0"/>
              <a:t>OM Serosa</a:t>
            </a:r>
          </a:p>
          <a:p>
            <a:pPr eaLnBrk="1" hangingPunct="1"/>
            <a:r>
              <a:rPr lang="ca-ES" smtClean="0"/>
              <a:t>Infeccions agudes VAS: Rinosinusitis</a:t>
            </a:r>
          </a:p>
          <a:p>
            <a:pPr eaLnBrk="1" hangingPunct="1"/>
            <a:r>
              <a:rPr lang="ca-ES" smtClean="0"/>
              <a:t>Faringitis/amigdalitis de repetició </a:t>
            </a:r>
          </a:p>
          <a:p>
            <a:pPr eaLnBrk="1" hangingPunct="1"/>
            <a:r>
              <a:rPr lang="ca-ES" smtClean="0"/>
              <a:t>Xerostomia </a:t>
            </a:r>
          </a:p>
          <a:p>
            <a:pPr eaLnBrk="1" hangingPunct="1"/>
            <a:r>
              <a:rPr lang="ca-ES" smtClean="0"/>
              <a:t>Alteracions del gust </a:t>
            </a:r>
          </a:p>
          <a:p>
            <a:pPr eaLnBrk="1" hangingPunct="1"/>
            <a:r>
              <a:rPr lang="ca-ES" smtClean="0"/>
              <a:t>Aftosis</a:t>
            </a:r>
          </a:p>
          <a:p>
            <a:pPr eaLnBrk="1" hangingPunct="1"/>
            <a:r>
              <a:rPr lang="ca-ES" smtClean="0"/>
              <a:t>Disfonia (&lt; 14 d. i sense factors de risc)</a:t>
            </a:r>
          </a:p>
          <a:p>
            <a:pPr eaLnBrk="1" hangingPunct="1"/>
            <a:r>
              <a:rPr lang="ca-ES" smtClean="0"/>
              <a:t>...</a:t>
            </a:r>
          </a:p>
          <a:p>
            <a:pPr eaLnBrk="1" hangingPunct="1"/>
            <a:endParaRPr lang="ca-E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Cap II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513" cy="4525963"/>
          </a:xfrm>
        </p:spPr>
        <p:txBody>
          <a:bodyPr/>
          <a:lstStyle/>
          <a:p>
            <a:pPr eaLnBrk="1" hangingPunct="1"/>
            <a:r>
              <a:rPr lang="ca-ES" smtClean="0"/>
              <a:t>Hipoacúsies </a:t>
            </a:r>
          </a:p>
          <a:p>
            <a:pPr eaLnBrk="1" hangingPunct="1"/>
            <a:r>
              <a:rPr lang="ca-ES" smtClean="0"/>
              <a:t>Acufens </a:t>
            </a:r>
          </a:p>
          <a:p>
            <a:pPr eaLnBrk="1" hangingPunct="1"/>
            <a:r>
              <a:rPr lang="ca-ES" smtClean="0"/>
              <a:t>Perforacions timpàniques conegudes assimptomàtiques </a:t>
            </a:r>
          </a:p>
          <a:p>
            <a:pPr eaLnBrk="1" hangingPunct="1"/>
            <a:r>
              <a:rPr lang="ca-ES" smtClean="0"/>
              <a:t>Vertigen reiteratiu </a:t>
            </a:r>
          </a:p>
          <a:p>
            <a:pPr eaLnBrk="1" hangingPunct="1"/>
            <a:r>
              <a:rPr lang="ca-ES" smtClean="0"/>
              <a:t>Dificultat respiratòria nasal </a:t>
            </a:r>
          </a:p>
          <a:p>
            <a:pPr eaLnBrk="1" hangingPunct="1"/>
            <a:r>
              <a:rPr lang="ca-ES" smtClean="0"/>
              <a:t>Epistaxis lleus</a:t>
            </a:r>
          </a:p>
          <a:p>
            <a:pPr eaLnBrk="1" hangingPunct="1"/>
            <a:r>
              <a:rPr lang="ca-ES" smtClean="0"/>
              <a:t>Anòsmies </a:t>
            </a:r>
          </a:p>
          <a:p>
            <a:pPr eaLnBrk="1" hangingPunct="1"/>
            <a:r>
              <a:rPr lang="ca-ES" smtClean="0"/>
              <a:t>Parestèsies faríngies  (Factors de risc: hàbits tòxics)</a:t>
            </a:r>
          </a:p>
          <a:p>
            <a:pPr eaLnBrk="1" hangingPunct="1"/>
            <a:r>
              <a:rPr lang="ca-ES" smtClean="0"/>
              <a:t>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Servei Orl CSPT</a:t>
            </a:r>
          </a:p>
        </p:txBody>
      </p:sp>
      <p:sp>
        <p:nvSpPr>
          <p:cNvPr id="17410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a-ES" smtClean="0"/>
              <a:t>Atenció immediata</a:t>
            </a:r>
          </a:p>
        </p:txBody>
      </p:sp>
      <p:sp>
        <p:nvSpPr>
          <p:cNvPr id="17411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ca-ES" smtClean="0"/>
              <a:t>Interconsulta Preferent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a-ES" dirty="0" smtClean="0"/>
              <a:t>Sordesa sobtada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a-ES" dirty="0" smtClean="0"/>
              <a:t>Complicacions de les Otitis mitjanes: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a-ES" dirty="0" err="1" smtClean="0"/>
              <a:t>Intratemporals</a:t>
            </a:r>
            <a:endParaRPr lang="ca-ES" dirty="0" smtClean="0"/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ca-ES" dirty="0" smtClean="0"/>
              <a:t>Vertigen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ca-ES" dirty="0" smtClean="0"/>
              <a:t>Paràlisi facial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ca-ES" dirty="0" smtClean="0"/>
              <a:t>Tromboflebitis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a-ES" dirty="0" err="1" smtClean="0"/>
              <a:t>Endocranials</a:t>
            </a:r>
            <a:r>
              <a:rPr lang="ca-ES" dirty="0" smtClean="0"/>
              <a:t>: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ca-ES" dirty="0" smtClean="0"/>
              <a:t>Meningitis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ca-ES" dirty="0" smtClean="0"/>
              <a:t>Afectació altres parells cranials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ca-ES" dirty="0" err="1" smtClean="0"/>
              <a:t>Abscesos</a:t>
            </a:r>
            <a:r>
              <a:rPr lang="ca-ES" dirty="0" smtClean="0"/>
              <a:t>…</a:t>
            </a:r>
            <a:endParaRPr lang="ca-ES" dirty="0"/>
          </a:p>
        </p:txBody>
      </p:sp>
      <p:sp>
        <p:nvSpPr>
          <p:cNvPr id="17413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ca-ES" smtClean="0"/>
              <a:t>Otalgia persistent </a:t>
            </a:r>
          </a:p>
          <a:p>
            <a:pPr eaLnBrk="1" hangingPunct="1"/>
            <a:r>
              <a:rPr lang="ca-ES" smtClean="0"/>
              <a:t>OM serosa unilateral persistent</a:t>
            </a:r>
          </a:p>
          <a:p>
            <a:pPr eaLnBrk="1" hangingPunct="1"/>
            <a:r>
              <a:rPr lang="ca-ES" smtClean="0"/>
              <a:t>Politraumatismes  –cranials/cervicals- sense compromís de la via aèria</a:t>
            </a:r>
          </a:p>
          <a:p>
            <a:pPr eaLnBrk="1" hangingPunct="1"/>
            <a:endParaRPr lang="ca-E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Servei Orl CSPT</a:t>
            </a:r>
          </a:p>
        </p:txBody>
      </p:sp>
      <p:sp>
        <p:nvSpPr>
          <p:cNvPr id="1843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a-ES" smtClean="0"/>
              <a:t>Atenció immediata</a:t>
            </a:r>
          </a:p>
        </p:txBody>
      </p:sp>
      <p:sp>
        <p:nvSpPr>
          <p:cNvPr id="18435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ca-ES" smtClean="0"/>
              <a:t>Interconsulta Preferent</a:t>
            </a:r>
          </a:p>
        </p:txBody>
      </p:sp>
      <p:sp>
        <p:nvSpPr>
          <p:cNvPr id="18436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ca-ES" sz="2400" smtClean="0"/>
              <a:t>Complicacions de les sinusitis:</a:t>
            </a:r>
          </a:p>
          <a:p>
            <a:pPr lvl="1" eaLnBrk="1" hangingPunct="1"/>
            <a:r>
              <a:rPr lang="ca-ES" sz="2100" smtClean="0"/>
              <a:t>Oftàlmiques</a:t>
            </a:r>
          </a:p>
          <a:p>
            <a:pPr lvl="2" eaLnBrk="1" hangingPunct="1"/>
            <a:r>
              <a:rPr lang="ca-ES" sz="1900" smtClean="0"/>
              <a:t>Diplopia</a:t>
            </a:r>
          </a:p>
          <a:p>
            <a:pPr lvl="2" eaLnBrk="1" hangingPunct="1"/>
            <a:r>
              <a:rPr lang="ca-ES" sz="1900" smtClean="0"/>
              <a:t>Tumefacció</a:t>
            </a:r>
          </a:p>
          <a:p>
            <a:pPr lvl="2" eaLnBrk="1" hangingPunct="1"/>
            <a:r>
              <a:rPr lang="ca-ES" sz="1900" smtClean="0"/>
              <a:t>Disminució agudesa visual</a:t>
            </a:r>
          </a:p>
          <a:p>
            <a:pPr lvl="1" eaLnBrk="1" hangingPunct="1"/>
            <a:r>
              <a:rPr lang="ca-ES" sz="2100" smtClean="0"/>
              <a:t>Endocranials:</a:t>
            </a:r>
          </a:p>
          <a:p>
            <a:pPr lvl="2" eaLnBrk="1" hangingPunct="1"/>
            <a:r>
              <a:rPr lang="ca-ES" sz="1900" smtClean="0"/>
              <a:t>Meningitis</a:t>
            </a:r>
          </a:p>
          <a:p>
            <a:pPr lvl="2" eaLnBrk="1" hangingPunct="1"/>
            <a:r>
              <a:rPr lang="ca-ES" sz="1900" smtClean="0"/>
              <a:t>Abscesos…</a:t>
            </a:r>
          </a:p>
        </p:txBody>
      </p:sp>
      <p:sp>
        <p:nvSpPr>
          <p:cNvPr id="18437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ca-ES" smtClean="0"/>
              <a:t>Pacients immunodeprimits </a:t>
            </a:r>
          </a:p>
          <a:p>
            <a:pPr eaLnBrk="1" hangingPunct="1"/>
            <a:r>
              <a:rPr lang="ca-ES" smtClean="0"/>
              <a:t>Clínica unilateral persistent</a:t>
            </a:r>
          </a:p>
          <a:p>
            <a:pPr eaLnBrk="1" hangingPunct="1"/>
            <a:r>
              <a:rPr lang="ca-ES" smtClean="0"/>
              <a:t>Politraumatismes  –cranials/cervicals- sense compromís de la via aèria</a:t>
            </a:r>
          </a:p>
          <a:p>
            <a:pPr eaLnBrk="1" hangingPunct="1"/>
            <a:r>
              <a:rPr lang="ca-ES" smtClean="0"/>
              <a:t>(hematoma septal, sinequies...)</a:t>
            </a:r>
          </a:p>
          <a:p>
            <a:pPr eaLnBrk="1" hangingPunct="1"/>
            <a:endParaRPr lang="ca-E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Servei Orl CSPT</a:t>
            </a:r>
          </a:p>
        </p:txBody>
      </p:sp>
      <p:sp>
        <p:nvSpPr>
          <p:cNvPr id="19458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a-ES" smtClean="0"/>
              <a:t>Atenció immediata</a:t>
            </a:r>
          </a:p>
        </p:txBody>
      </p:sp>
      <p:sp>
        <p:nvSpPr>
          <p:cNvPr id="19459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ca-ES" smtClean="0"/>
              <a:t>Interconsulta Preferent</a:t>
            </a:r>
          </a:p>
        </p:txBody>
      </p:sp>
      <p:sp>
        <p:nvSpPr>
          <p:cNvPr id="19460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ca-ES" smtClean="0"/>
              <a:t>Complicacions dels processos infecciosos aguts faringoamigdalars:</a:t>
            </a:r>
          </a:p>
          <a:p>
            <a:pPr lvl="1" eaLnBrk="1" hangingPunct="1"/>
            <a:r>
              <a:rPr lang="ca-ES" smtClean="0"/>
              <a:t>Abscés periamigdalar</a:t>
            </a:r>
          </a:p>
          <a:p>
            <a:pPr lvl="1" eaLnBrk="1" hangingPunct="1"/>
            <a:endParaRPr lang="ca-ES" smtClean="0"/>
          </a:p>
          <a:p>
            <a:pPr eaLnBrk="1" hangingPunct="1"/>
            <a:r>
              <a:rPr lang="ca-ES" smtClean="0"/>
              <a:t>Cos extrany</a:t>
            </a:r>
          </a:p>
          <a:p>
            <a:pPr eaLnBrk="1" hangingPunct="1"/>
            <a:endParaRPr lang="ca-ES" smtClean="0"/>
          </a:p>
        </p:txBody>
      </p:sp>
      <p:sp>
        <p:nvSpPr>
          <p:cNvPr id="19461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ca-ES" smtClean="0"/>
              <a:t>Pacients immunodeprimits </a:t>
            </a:r>
          </a:p>
          <a:p>
            <a:pPr eaLnBrk="1" hangingPunct="1"/>
            <a:r>
              <a:rPr lang="ca-ES" smtClean="0"/>
              <a:t>Clínica persistent: disfagia, odinofagia + Factors de risc</a:t>
            </a:r>
          </a:p>
          <a:p>
            <a:pPr eaLnBrk="1" hangingPunct="1"/>
            <a:r>
              <a:rPr lang="ca-ES" smtClean="0"/>
              <a:t>Lesions ulcerades, exofítiques: cavitat oral/orofaringe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Servei Orl CSPT</a:t>
            </a:r>
          </a:p>
        </p:txBody>
      </p:sp>
      <p:sp>
        <p:nvSpPr>
          <p:cNvPr id="20482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a-ES" smtClean="0"/>
              <a:t>Atenció immediata</a:t>
            </a:r>
          </a:p>
        </p:txBody>
      </p:sp>
      <p:sp>
        <p:nvSpPr>
          <p:cNvPr id="20483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ca-ES" smtClean="0"/>
              <a:t>Interconsulta Preferent</a:t>
            </a:r>
          </a:p>
        </p:txBody>
      </p:sp>
      <p:sp>
        <p:nvSpPr>
          <p:cNvPr id="20484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ca-ES" smtClean="0"/>
              <a:t>Distres respiratori alt,</a:t>
            </a:r>
          </a:p>
          <a:p>
            <a:pPr eaLnBrk="1" hangingPunct="1">
              <a:buFont typeface="Wingdings 3" pitchFamily="18" charset="2"/>
              <a:buNone/>
            </a:pPr>
            <a:r>
              <a:rPr lang="ca-ES" smtClean="0"/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ca-ES" smtClean="0"/>
              <a:t>	(també en portadors de traqueostoma on les maniobres d’atenció i recanvi,  no han estat efectives)</a:t>
            </a:r>
          </a:p>
        </p:txBody>
      </p:sp>
      <p:sp>
        <p:nvSpPr>
          <p:cNvPr id="20485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ca-ES" smtClean="0"/>
              <a:t>Disfonia persistent &gt; 15 dies + Factors de risc</a:t>
            </a:r>
          </a:p>
          <a:p>
            <a:pPr eaLnBrk="1" hangingPunct="1"/>
            <a:r>
              <a:rPr lang="ca-ES" smtClean="0"/>
              <a:t>Sospita de complicacions de la traqueotomia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a-ES" smtClean="0"/>
              <a:t>Servei Orl CSPT</a:t>
            </a:r>
          </a:p>
        </p:txBody>
      </p:sp>
      <p:sp>
        <p:nvSpPr>
          <p:cNvPr id="21506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a-ES" smtClean="0"/>
              <a:t>Atenció immediata</a:t>
            </a:r>
          </a:p>
        </p:txBody>
      </p:sp>
      <p:sp>
        <p:nvSpPr>
          <p:cNvPr id="21507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ca-ES" smtClean="0"/>
              <a:t>Interconsulta Preferent</a:t>
            </a:r>
          </a:p>
        </p:txBody>
      </p:sp>
      <p:sp>
        <p:nvSpPr>
          <p:cNvPr id="21508" name="4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ca-ES" smtClean="0"/>
              <a:t>Complicació aguda en postoperatori Orl immediat</a:t>
            </a:r>
          </a:p>
          <a:p>
            <a:pPr eaLnBrk="1" hangingPunct="1">
              <a:buFont typeface="Wingdings 3" pitchFamily="18" charset="2"/>
              <a:buNone/>
            </a:pPr>
            <a:r>
              <a:rPr lang="ca-ES" smtClean="0"/>
              <a:t>	(2 setmanes)</a:t>
            </a:r>
          </a:p>
        </p:txBody>
      </p:sp>
      <p:sp>
        <p:nvSpPr>
          <p:cNvPr id="21509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ca-ES" smtClean="0"/>
              <a:t>Pacient en llista d’espera quirúrgica amb agreujament  de la clínica motiu de la indicació.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110</TotalTime>
  <Words>572</Words>
  <Application>Microsoft Office PowerPoint</Application>
  <PresentationFormat>Presentación en pantalla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Plantilla de diseño</vt:lpstr>
      </vt:variant>
      <vt:variant>
        <vt:i4>8</vt:i4>
      </vt:variant>
      <vt:variant>
        <vt:lpstr>Títulos de diapositiva</vt:lpstr>
      </vt:variant>
      <vt:variant>
        <vt:i4>14</vt:i4>
      </vt:variant>
    </vt:vector>
  </HeadingPairs>
  <TitlesOfParts>
    <vt:vector size="28" baseType="lpstr">
      <vt:lpstr>Arial</vt:lpstr>
      <vt:lpstr>Bookman Old Style</vt:lpstr>
      <vt:lpstr>Gill Sans MT</vt:lpstr>
      <vt:lpstr>Wingdings 3</vt:lpstr>
      <vt:lpstr>Wingdings</vt:lpstr>
      <vt:lpstr>Calibri</vt:lpstr>
      <vt:lpstr>Origen</vt:lpstr>
      <vt:lpstr>Origen</vt:lpstr>
      <vt:lpstr>Origen</vt:lpstr>
      <vt:lpstr>Origen</vt:lpstr>
      <vt:lpstr>Origen</vt:lpstr>
      <vt:lpstr>Origen</vt:lpstr>
      <vt:lpstr>Origen</vt:lpstr>
      <vt:lpstr>Origen</vt:lpstr>
      <vt:lpstr>CIRCUITS RÀPIDS DE DIAGNÒSTIC ORL A LA  CSPT</vt:lpstr>
      <vt:lpstr>Dispositius assistencials Orl</vt:lpstr>
      <vt:lpstr>Cap I</vt:lpstr>
      <vt:lpstr>Cap II</vt:lpstr>
      <vt:lpstr>Servei Orl CSPT</vt:lpstr>
      <vt:lpstr>Servei Orl CSPT</vt:lpstr>
      <vt:lpstr>Servei Orl CSPT</vt:lpstr>
      <vt:lpstr>Servei Orl CSPT</vt:lpstr>
      <vt:lpstr>Servei Orl CSPT</vt:lpstr>
      <vt:lpstr>Servei Orl CSPT</vt:lpstr>
      <vt:lpstr>Servei Orl CSPT</vt:lpstr>
      <vt:lpstr>Servei Orl CSPT</vt:lpstr>
      <vt:lpstr>Patologia urgent en que Orl no es en principi el Servei clínic on referir:</vt:lpstr>
      <vt:lpstr>Diapositiva 14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RÀPIDS DE DIAGNÒSTIC ORL A LA  CSPT</dc:title>
  <dc:creator> </dc:creator>
  <cp:lastModifiedBy>Usuari_CSPT</cp:lastModifiedBy>
  <cp:revision>17</cp:revision>
  <dcterms:created xsi:type="dcterms:W3CDTF">2013-10-23T13:21:12Z</dcterms:created>
  <dcterms:modified xsi:type="dcterms:W3CDTF">2013-10-24T06:37:58Z</dcterms:modified>
</cp:coreProperties>
</file>