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8" r:id="rId2"/>
    <p:sldId id="302" r:id="rId3"/>
    <p:sldId id="258" r:id="rId4"/>
    <p:sldId id="269" r:id="rId5"/>
    <p:sldId id="303" r:id="rId6"/>
    <p:sldId id="304" r:id="rId7"/>
    <p:sldId id="305" r:id="rId8"/>
    <p:sldId id="259" r:id="rId9"/>
    <p:sldId id="277" r:id="rId10"/>
    <p:sldId id="278" r:id="rId11"/>
    <p:sldId id="271" r:id="rId12"/>
    <p:sldId id="279" r:id="rId13"/>
    <p:sldId id="280" r:id="rId14"/>
    <p:sldId id="287" r:id="rId15"/>
    <p:sldId id="320" r:id="rId16"/>
    <p:sldId id="317" r:id="rId17"/>
    <p:sldId id="318" r:id="rId18"/>
    <p:sldId id="261" r:id="rId19"/>
    <p:sldId id="293" r:id="rId20"/>
    <p:sldId id="294" r:id="rId21"/>
    <p:sldId id="321" r:id="rId22"/>
    <p:sldId id="270" r:id="rId23"/>
    <p:sldId id="319" r:id="rId24"/>
    <p:sldId id="262" r:id="rId25"/>
    <p:sldId id="263" r:id="rId26"/>
    <p:sldId id="273" r:id="rId27"/>
    <p:sldId id="284" r:id="rId28"/>
    <p:sldId id="283" r:id="rId29"/>
    <p:sldId id="285" r:id="rId30"/>
    <p:sldId id="275" r:id="rId31"/>
    <p:sldId id="282" r:id="rId32"/>
    <p:sldId id="286" r:id="rId33"/>
    <p:sldId id="295" r:id="rId34"/>
    <p:sldId id="274" r:id="rId35"/>
    <p:sldId id="264" r:id="rId36"/>
    <p:sldId id="265" r:id="rId37"/>
    <p:sldId id="289" r:id="rId38"/>
    <p:sldId id="290" r:id="rId39"/>
    <p:sldId id="292" r:id="rId40"/>
    <p:sldId id="291" r:id="rId41"/>
    <p:sldId id="296" r:id="rId42"/>
    <p:sldId id="297" r:id="rId43"/>
    <p:sldId id="315" r:id="rId44"/>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B2B2B2"/>
    <a:srgbClr val="488040"/>
    <a:srgbClr val="305639"/>
    <a:srgbClr val="C0B98E"/>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304" autoAdjust="0"/>
    <p:restoredTop sz="78189" autoAdjust="0"/>
  </p:normalViewPr>
  <p:slideViewPr>
    <p:cSldViewPr snapToGrid="0" snapToObjects="1">
      <p:cViewPr>
        <p:scale>
          <a:sx n="75" d="100"/>
          <a:sy n="75" d="100"/>
        </p:scale>
        <p:origin x="-630"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967ABA-EF04-4102-8A49-14D84A9B0F2F}" type="datetimeFigureOut">
              <a:rPr lang="es-ES"/>
              <a:pPr>
                <a:defRPr/>
              </a:pPr>
              <a:t>17/09/2015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E4A3C34-1966-4BE8-9A78-24F19D614D98}"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D84E85-5C47-466A-8FEE-C54EF9FC8B2E}" type="slidenum">
              <a:rPr lang="ca-ES" smtClean="0">
                <a:latin typeface="Arial" charset="0"/>
                <a:ea typeface="ＭＳ Ｐゴシック"/>
                <a:cs typeface="ＭＳ Ｐゴシック"/>
              </a:rPr>
              <a:pPr fontAlgn="base">
                <a:spcBef>
                  <a:spcPct val="0"/>
                </a:spcBef>
                <a:spcAft>
                  <a:spcPct val="0"/>
                </a:spcAft>
              </a:pPr>
              <a:t>1</a:t>
            </a:fld>
            <a:endParaRPr lang="ca-ES" smtClean="0">
              <a:latin typeface="Arial" charset="0"/>
              <a:ea typeface="ＭＳ Ｐゴシック"/>
              <a:cs typeface="ＭＳ Ｐゴシック"/>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p:spPr>
      </p:sp>
      <p:sp>
        <p:nvSpPr>
          <p:cNvPr id="38914"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smtClean="0"/>
              <a:t>Aquest es un treball de seguiement de tots els contactes de pacients confirmats ( van ser dos ) que van arribart proceents d’Arabia. Van ser 131 contactes , uns de</a:t>
            </a:r>
          </a:p>
        </p:txBody>
      </p:sp>
      <p:sp>
        <p:nvSpPr>
          <p:cNvPr id="4" name="Marcador de número de diapositiva 3"/>
          <p:cNvSpPr>
            <a:spLocks noGrp="1"/>
          </p:cNvSpPr>
          <p:nvPr>
            <p:ph type="sldNum" sz="quarter" idx="5"/>
          </p:nvPr>
        </p:nvSpPr>
        <p:spPr/>
        <p:txBody>
          <a:bodyPr/>
          <a:lstStyle/>
          <a:p>
            <a:pPr>
              <a:defRPr/>
            </a:pPr>
            <a:fld id="{4DB9FAEB-1A40-4FB3-9CFD-7D7A8A0A27C5}" type="slidenum">
              <a:rPr lang="es-ES" smtClean="0"/>
              <a:pPr>
                <a:defRPr/>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imagen de diapositiva 1"/>
          <p:cNvSpPr>
            <a:spLocks noGrp="1" noRot="1" noChangeAspect="1"/>
          </p:cNvSpPr>
          <p:nvPr>
            <p:ph type="sldImg"/>
          </p:nvPr>
        </p:nvSpPr>
        <p:spPr bwMode="auto">
          <a:noFill/>
          <a:ln>
            <a:solidFill>
              <a:srgbClr val="000000"/>
            </a:solidFill>
            <a:miter lim="800000"/>
            <a:headEnd/>
            <a:tailEnd/>
          </a:ln>
        </p:spPr>
      </p:sp>
      <p:sp>
        <p:nvSpPr>
          <p:cNvPr id="4096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B4BF7-2C0C-4C72-BC91-A610DA958ACF}" type="slidenum">
              <a:rPr lang="es-ES"/>
              <a:pPr fontAlgn="base">
                <a:spcBef>
                  <a:spcPct val="0"/>
                </a:spcBef>
                <a:spcAft>
                  <a:spcPct val="0"/>
                </a:spcAft>
                <a:defRPr/>
              </a:pPr>
              <a:t>16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p:cNvSpPr>
            <a:spLocks noGrp="1" noRot="1" noChangeAspect="1"/>
          </p:cNvSpPr>
          <p:nvPr>
            <p:ph type="sldImg"/>
          </p:nvPr>
        </p:nvSpPr>
        <p:spPr bwMode="auto">
          <a:noFill/>
          <a:ln>
            <a:solidFill>
              <a:srgbClr val="000000"/>
            </a:solidFill>
            <a:miter lim="800000"/>
            <a:headEnd/>
            <a:tailEnd/>
          </a:ln>
        </p:spPr>
      </p:sp>
      <p:sp>
        <p:nvSpPr>
          <p:cNvPr id="43010"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Marcador de número de diapositiva 3"/>
          <p:cNvSpPr>
            <a:spLocks noGrp="1"/>
          </p:cNvSpPr>
          <p:nvPr>
            <p:ph type="sldNum" sz="quarter" idx="5"/>
          </p:nvPr>
        </p:nvSpPr>
        <p:spPr/>
        <p:txBody>
          <a:bodyPr/>
          <a:lstStyle/>
          <a:p>
            <a:pPr>
              <a:defRPr/>
            </a:pPr>
            <a:fld id="{9F8B8D33-C4FF-4DB1-9AD6-CE5CE9CCF64E}" type="slidenum">
              <a:rPr lang="es-ES" smtClean="0"/>
              <a:pPr>
                <a:defRPr/>
              </a:pPr>
              <a:t>17</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imagen de diapositiva 1"/>
          <p:cNvSpPr>
            <a:spLocks noGrp="1" noRot="1" noChangeAspect="1"/>
          </p:cNvSpPr>
          <p:nvPr>
            <p:ph type="sldImg"/>
          </p:nvPr>
        </p:nvSpPr>
        <p:spPr bwMode="auto">
          <a:noFill/>
          <a:ln>
            <a:solidFill>
              <a:srgbClr val="000000"/>
            </a:solidFill>
            <a:miter lim="800000"/>
            <a:headEnd/>
            <a:tailEnd/>
          </a:ln>
        </p:spPr>
      </p:sp>
      <p:sp>
        <p:nvSpPr>
          <p:cNvPr id="4915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1BB6F6-1546-46E5-8DF8-F131F2A5A31A}" type="slidenum">
              <a:rPr lang="es-ES"/>
              <a:pPr fontAlgn="base">
                <a:spcBef>
                  <a:spcPct val="0"/>
                </a:spcBef>
                <a:spcAft>
                  <a:spcPct val="0"/>
                </a:spcAft>
                <a:defRPr/>
              </a:pPr>
              <a:t>22</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bwMode="auto">
          <a:noFill/>
          <a:ln>
            <a:solidFill>
              <a:srgbClr val="000000"/>
            </a:solidFill>
            <a:miter lim="800000"/>
            <a:headEnd/>
            <a:tailEnd/>
          </a:ln>
        </p:spPr>
      </p:sp>
      <p:sp>
        <p:nvSpPr>
          <p:cNvPr id="51202"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smtClean="0"/>
              <a:t>IFN</a:t>
            </a:r>
          </a:p>
        </p:txBody>
      </p:sp>
      <p:sp>
        <p:nvSpPr>
          <p:cNvPr id="4" name="Marcador de número de diapositiva 3"/>
          <p:cNvSpPr>
            <a:spLocks noGrp="1"/>
          </p:cNvSpPr>
          <p:nvPr>
            <p:ph type="sldNum" sz="quarter" idx="5"/>
          </p:nvPr>
        </p:nvSpPr>
        <p:spPr/>
        <p:txBody>
          <a:bodyPr/>
          <a:lstStyle/>
          <a:p>
            <a:pPr>
              <a:defRPr/>
            </a:pPr>
            <a:fld id="{6026621F-1924-4C8D-9FE0-CFC296862572}" type="slidenum">
              <a:rPr lang="es-ES" smtClean="0"/>
              <a:pPr>
                <a:defRPr/>
              </a:pPr>
              <a:t>23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FEA995-55E9-42D2-9750-D8D6D7158FDB}" type="slidenum">
              <a:rPr lang="ca-ES" sz="1200">
                <a:ea typeface="ＭＳ Ｐゴシック"/>
                <a:cs typeface="ＭＳ Ｐゴシック"/>
              </a:rPr>
              <a:pPr algn="r"/>
              <a:t>24</a:t>
            </a:fld>
            <a:endParaRPr lang="ca-ES" sz="1200">
              <a:ea typeface="ＭＳ Ｐゴシック"/>
              <a:cs typeface="ＭＳ Ｐゴシック"/>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3C4A10-37E7-4ABE-A17B-811DA9CC3828}" type="slidenum">
              <a:rPr lang="ca-ES" sz="1200">
                <a:ea typeface="ＭＳ Ｐゴシック"/>
                <a:cs typeface="ＭＳ Ｐゴシック"/>
              </a:rPr>
              <a:pPr algn="r"/>
              <a:t>25</a:t>
            </a:fld>
            <a:endParaRPr lang="ca-ES" sz="1200">
              <a:ea typeface="ＭＳ Ｐゴシック"/>
              <a:cs typeface="ＭＳ Ｐゴシック"/>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ACD7F9-3F3D-42B2-BB83-B7717A454726}" type="slidenum">
              <a:rPr lang="ca-ES" sz="1200">
                <a:ea typeface="ＭＳ Ｐゴシック"/>
                <a:cs typeface="ＭＳ Ｐゴシック"/>
              </a:rPr>
              <a:pPr algn="r"/>
              <a:t>26</a:t>
            </a:fld>
            <a:endParaRPr lang="ca-ES" sz="1200">
              <a:ea typeface="ＭＳ Ｐゴシック"/>
              <a:cs typeface="ＭＳ Ｐゴシック"/>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Marcador de imagen de diapositiva 1"/>
          <p:cNvSpPr>
            <a:spLocks noGrp="1" noRot="1" noChangeAspect="1"/>
          </p:cNvSpPr>
          <p:nvPr>
            <p:ph type="sldImg"/>
          </p:nvPr>
        </p:nvSpPr>
        <p:spPr bwMode="auto">
          <a:noFill/>
          <a:ln>
            <a:solidFill>
              <a:srgbClr val="000000"/>
            </a:solidFill>
            <a:miter lim="800000"/>
            <a:headEnd/>
            <a:tailEnd/>
          </a:ln>
        </p:spPr>
      </p:sp>
      <p:sp>
        <p:nvSpPr>
          <p:cNvPr id="6144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9B822-F68E-4CDD-87A6-EE84725DA643}" type="slidenum">
              <a:rPr lang="es-ES"/>
              <a:pPr fontAlgn="base">
                <a:spcBef>
                  <a:spcPct val="0"/>
                </a:spcBef>
                <a:spcAft>
                  <a:spcPct val="0"/>
                </a:spcAft>
                <a:defRPr/>
              </a:pPr>
              <a:t>29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Marcador de imagen de diapositiva 1"/>
          <p:cNvSpPr>
            <a:spLocks noGrp="1" noRot="1" noChangeAspect="1"/>
          </p:cNvSpPr>
          <p:nvPr>
            <p:ph type="sldImg"/>
          </p:nvPr>
        </p:nvSpPr>
        <p:spPr bwMode="auto">
          <a:noFill/>
          <a:ln>
            <a:solidFill>
              <a:srgbClr val="000000"/>
            </a:solidFill>
            <a:miter lim="800000"/>
            <a:headEnd/>
            <a:tailEnd/>
          </a:ln>
        </p:spPr>
      </p:sp>
      <p:sp>
        <p:nvSpPr>
          <p:cNvPr id="63490"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6141D-CFB0-44B9-B472-A7C936BD1231}" type="slidenum">
              <a:rPr lang="es-ES"/>
              <a:pPr fontAlgn="base">
                <a:spcBef>
                  <a:spcPct val="0"/>
                </a:spcBef>
                <a:spcAft>
                  <a:spcPct val="0"/>
                </a:spcAft>
                <a:defRPr/>
              </a:pPr>
              <a:t>30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FB19A8-96E7-4DE6-BB22-C082E2F6C225}" type="slidenum">
              <a:rPr lang="ca-ES" smtClean="0">
                <a:latin typeface="Arial" charset="0"/>
                <a:ea typeface="ＭＳ Ｐゴシック"/>
                <a:cs typeface="ＭＳ Ｐゴシック"/>
              </a:rPr>
              <a:pPr fontAlgn="base">
                <a:spcBef>
                  <a:spcPct val="0"/>
                </a:spcBef>
                <a:spcAft>
                  <a:spcPct val="0"/>
                </a:spcAft>
              </a:pPr>
              <a:t>3</a:t>
            </a:fld>
            <a:endParaRPr lang="ca-ES" smtClean="0">
              <a:latin typeface="Arial" charset="0"/>
              <a:ea typeface="ＭＳ Ｐゴシック"/>
              <a:cs typeface="ＭＳ Ｐゴシック"/>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Marcador de imagen de diapositiva 1"/>
          <p:cNvSpPr>
            <a:spLocks noGrp="1" noRot="1" noChangeAspect="1"/>
          </p:cNvSpPr>
          <p:nvPr>
            <p:ph type="sldImg"/>
          </p:nvPr>
        </p:nvSpPr>
        <p:spPr bwMode="auto">
          <a:noFill/>
          <a:ln>
            <a:solidFill>
              <a:srgbClr val="000000"/>
            </a:solidFill>
            <a:miter lim="800000"/>
            <a:headEnd/>
            <a:tailEnd/>
          </a:ln>
        </p:spPr>
      </p:sp>
      <p:sp>
        <p:nvSpPr>
          <p:cNvPr id="6553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894DE-4E4F-4604-9884-A1E289D4AD05}" type="slidenum">
              <a:rPr lang="es-ES"/>
              <a:pPr fontAlgn="base">
                <a:spcBef>
                  <a:spcPct val="0"/>
                </a:spcBef>
                <a:spcAft>
                  <a:spcPct val="0"/>
                </a:spcAft>
                <a:defRPr/>
              </a:pPr>
              <a:t>31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Marcador de imagen de diapositiva 1"/>
          <p:cNvSpPr>
            <a:spLocks noGrp="1" noRot="1" noChangeAspect="1"/>
          </p:cNvSpPr>
          <p:nvPr>
            <p:ph type="sldImg"/>
          </p:nvPr>
        </p:nvSpPr>
        <p:spPr bwMode="auto">
          <a:noFill/>
          <a:ln>
            <a:solidFill>
              <a:srgbClr val="000000"/>
            </a:solidFill>
            <a:miter lim="800000"/>
            <a:headEnd/>
            <a:tailEnd/>
          </a:ln>
        </p:spPr>
      </p:sp>
      <p:sp>
        <p:nvSpPr>
          <p:cNvPr id="6758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E1DC9-01A0-49E5-9353-91DA9BD856A6}" type="slidenum">
              <a:rPr lang="es-ES"/>
              <a:pPr fontAlgn="base">
                <a:spcBef>
                  <a:spcPct val="0"/>
                </a:spcBef>
                <a:spcAft>
                  <a:spcPct val="0"/>
                </a:spcAft>
                <a:defRPr/>
              </a:pPr>
              <a:t>32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Marcador de imagen de diapositiva 1"/>
          <p:cNvSpPr>
            <a:spLocks noGrp="1" noRot="1" noChangeAspect="1"/>
          </p:cNvSpPr>
          <p:nvPr>
            <p:ph type="sldImg"/>
          </p:nvPr>
        </p:nvSpPr>
        <p:spPr bwMode="auto">
          <a:noFill/>
          <a:ln>
            <a:solidFill>
              <a:srgbClr val="000000"/>
            </a:solidFill>
            <a:miter lim="800000"/>
            <a:headEnd/>
            <a:tailEnd/>
          </a:ln>
        </p:spPr>
      </p:sp>
      <p:sp>
        <p:nvSpPr>
          <p:cNvPr id="6963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Hi</a:t>
            </a:r>
          </a:p>
        </p:txBody>
      </p:sp>
      <p:sp>
        <p:nvSpPr>
          <p:cNvPr id="6553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F1E5F-E3F6-4333-8AC6-311BF81F316A}" type="slidenum">
              <a:rPr lang="es-ES"/>
              <a:pPr fontAlgn="base">
                <a:spcBef>
                  <a:spcPct val="0"/>
                </a:spcBef>
                <a:spcAft>
                  <a:spcPct val="0"/>
                </a:spcAft>
                <a:defRPr/>
              </a:pPr>
              <a:t>33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1319E5-A7DF-478E-9A8D-316B72FFF72C}" type="slidenum">
              <a:rPr lang="ca-ES" sz="1200">
                <a:ea typeface="ＭＳ Ｐゴシック"/>
                <a:cs typeface="ＭＳ Ｐゴシック"/>
              </a:rPr>
              <a:pPr algn="r"/>
              <a:t>34</a:t>
            </a:fld>
            <a:endParaRPr lang="ca-ES" sz="1200">
              <a:ea typeface="ＭＳ Ｐゴシック"/>
              <a:cs typeface="ＭＳ Ｐゴシック"/>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7A5EDD-AFD8-49B3-8951-9EF0192E7734}" type="slidenum">
              <a:rPr lang="ca-ES" smtClean="0">
                <a:latin typeface="Arial" charset="0"/>
                <a:ea typeface="ＭＳ Ｐゴシック"/>
                <a:cs typeface="ＭＳ Ｐゴシック"/>
              </a:rPr>
              <a:pPr fontAlgn="base">
                <a:spcBef>
                  <a:spcPct val="0"/>
                </a:spcBef>
                <a:spcAft>
                  <a:spcPct val="0"/>
                </a:spcAft>
              </a:pPr>
              <a:t>35</a:t>
            </a:fld>
            <a:endParaRPr lang="ca-ES" smtClean="0">
              <a:latin typeface="Arial" charset="0"/>
              <a:ea typeface="ＭＳ Ｐゴシック"/>
              <a:cs typeface="ＭＳ Ｐゴシック"/>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F449A4-9371-4BC0-A7F1-53BC6FB15E9C}" type="slidenum">
              <a:rPr lang="ca-ES" smtClean="0">
                <a:latin typeface="Arial" charset="0"/>
                <a:ea typeface="ＭＳ Ｐゴシック"/>
                <a:cs typeface="ＭＳ Ｐゴシック"/>
              </a:rPr>
              <a:pPr fontAlgn="base">
                <a:spcBef>
                  <a:spcPct val="0"/>
                </a:spcBef>
                <a:spcAft>
                  <a:spcPct val="0"/>
                </a:spcAft>
              </a:pPr>
              <a:t>36</a:t>
            </a:fld>
            <a:endParaRPr lang="ca-ES" smtClean="0">
              <a:latin typeface="Arial" charset="0"/>
              <a:ea typeface="ＭＳ Ｐゴシック"/>
              <a:cs typeface="ＭＳ Ｐゴシック"/>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76B58B-4D8E-41BA-B8BB-9D86F7494F20}" type="slidenum">
              <a:rPr lang="ca-ES" smtClean="0">
                <a:latin typeface="Arial" charset="0"/>
                <a:ea typeface="ＭＳ Ｐゴシック"/>
                <a:cs typeface="ＭＳ Ｐゴシック"/>
              </a:rPr>
              <a:pPr fontAlgn="base">
                <a:spcBef>
                  <a:spcPct val="0"/>
                </a:spcBef>
                <a:spcAft>
                  <a:spcPct val="0"/>
                </a:spcAft>
              </a:pPr>
              <a:t>8</a:t>
            </a:fld>
            <a:endParaRPr lang="ca-ES" smtClean="0">
              <a:latin typeface="Arial" charset="0"/>
              <a:ea typeface="ＭＳ Ｐゴシック"/>
              <a:cs typeface="ＭＳ Ｐゴシック"/>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p:cNvSpPr>
          <p:nvPr>
            <p:ph type="sldImg"/>
          </p:nvPr>
        </p:nvSpPr>
        <p:spPr bwMode="auto">
          <a:noFill/>
          <a:ln>
            <a:solidFill>
              <a:srgbClr val="000000"/>
            </a:solidFill>
            <a:miter lim="800000"/>
            <a:headEnd/>
            <a:tailEnd/>
          </a:ln>
        </p:spPr>
      </p:sp>
      <p:sp>
        <p:nvSpPr>
          <p:cNvPr id="2662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23455-B521-4D16-95EC-F7A7559DA383}" type="slidenum">
              <a:rPr lang="es-ES"/>
              <a:pPr fontAlgn="base">
                <a:spcBef>
                  <a:spcPct val="0"/>
                </a:spcBef>
                <a:spcAft>
                  <a:spcPct val="0"/>
                </a:spcAft>
                <a:defRPr/>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imagen de diapositiva 1"/>
          <p:cNvSpPr>
            <a:spLocks noGrp="1" noRot="1" noChangeAspect="1"/>
          </p:cNvSpPr>
          <p:nvPr>
            <p:ph type="sldImg"/>
          </p:nvPr>
        </p:nvSpPr>
        <p:spPr bwMode="auto">
          <a:noFill/>
          <a:ln>
            <a:solidFill>
              <a:srgbClr val="000000"/>
            </a:solidFill>
            <a:miter lim="800000"/>
            <a:headEnd/>
            <a:tailEnd/>
          </a:ln>
        </p:spPr>
      </p:sp>
      <p:sp>
        <p:nvSpPr>
          <p:cNvPr id="2867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0CFCE3-14A9-47A1-9F64-4B8142C93614}" type="slidenum">
              <a:rPr lang="es-ES"/>
              <a:pPr fontAlgn="base">
                <a:spcBef>
                  <a:spcPct val="0"/>
                </a:spcBef>
                <a:spcAft>
                  <a:spcPct val="0"/>
                </a:spcAft>
                <a:defRPr/>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A616AA-2F66-4088-AD58-DB33E6330330}" type="slidenum">
              <a:rPr lang="ca-ES" smtClean="0">
                <a:latin typeface="Arial" charset="0"/>
                <a:ea typeface="ＭＳ Ｐゴシック"/>
                <a:cs typeface="ＭＳ Ｐゴシック"/>
              </a:rPr>
              <a:pPr fontAlgn="base">
                <a:spcBef>
                  <a:spcPct val="0"/>
                </a:spcBef>
                <a:spcAft>
                  <a:spcPct val="0"/>
                </a:spcAft>
              </a:pPr>
              <a:t>11</a:t>
            </a:fld>
            <a:endParaRPr lang="ca-ES" smtClean="0">
              <a:latin typeface="Arial" charset="0"/>
              <a:ea typeface="ＭＳ Ｐゴシック"/>
              <a:cs typeface="ＭＳ Ｐゴシック"/>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p:spPr>
      </p:sp>
      <p:sp>
        <p:nvSpPr>
          <p:cNvPr id="32770"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18902-4C67-43CF-9251-8A8607715D78}" type="slidenum">
              <a:rPr lang="es-ES"/>
              <a:pPr fontAlgn="base">
                <a:spcBef>
                  <a:spcPct val="0"/>
                </a:spcBef>
                <a:spcAft>
                  <a:spcPct val="0"/>
                </a:spcAft>
                <a:defRPr/>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p:spPr>
      </p:sp>
      <p:sp>
        <p:nvSpPr>
          <p:cNvPr id="3481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09362C-A26E-4182-ABEA-9597F8BA7F06}" type="slidenum">
              <a:rPr lang="es-ES"/>
              <a:pPr fontAlgn="base">
                <a:spcBef>
                  <a:spcPct val="0"/>
                </a:spcBef>
                <a:spcAft>
                  <a:spcPct val="0"/>
                </a:spcAft>
                <a:defRPr/>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p:spPr>
      </p:sp>
      <p:sp>
        <p:nvSpPr>
          <p:cNvPr id="3686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51718-50F9-4801-88E0-29FEA0D495FA}" type="slidenum">
              <a:rPr lang="es-ES"/>
              <a:pPr fontAlgn="base">
                <a:spcBef>
                  <a:spcPct val="0"/>
                </a:spcBef>
                <a:spcAft>
                  <a:spcPct val="0"/>
                </a:spcAft>
                <a:defRPr/>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70FBBD6C-AE8E-4F80-8F55-AB5FD228AD6C}" type="datetimeFigureOut">
              <a:rPr lang="es-ES"/>
              <a:pPr>
                <a:defRPr/>
              </a:pPr>
              <a:t>17/09/2015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7D3337B-064D-45EB-AC9E-1C312D4A206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9E7680BA-F5B0-48E1-971C-8B11ABCBDF5E}" type="datetimeFigureOut">
              <a:rPr lang="es-ES"/>
              <a:pPr>
                <a:defRPr/>
              </a:pPr>
              <a:t>17/09/2015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E431F6FA-0C94-40C0-B4C0-00BA7AD9AAE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C3F2A5E-3373-4C4A-8B40-B500F25DC200}" type="datetimeFigureOut">
              <a:rPr lang="es-ES"/>
              <a:pPr>
                <a:defRPr/>
              </a:pPr>
              <a:t>17/09/2015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915C5BF-481E-4973-A40F-13FE39A8523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242D01FB-0C1B-4BEB-8782-62C963B982AF}" type="datetimeFigureOut">
              <a:rPr lang="es-ES"/>
              <a:pPr>
                <a:defRPr/>
              </a:pPr>
              <a:t>17/09/2015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E7A8C4C-D42A-4A07-A762-6BA38007FD0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C339EC0F-39FC-41A1-A2BC-3C063CD0DB99}" type="datetimeFigureOut">
              <a:rPr lang="es-ES"/>
              <a:pPr>
                <a:defRPr/>
              </a:pPr>
              <a:t>17/09/2015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C40CCCB-1980-4D65-A9BB-47ABDBF1402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EBB2313D-3718-4CB0-9903-4A4F31C38883}" type="datetimeFigureOut">
              <a:rPr lang="es-ES"/>
              <a:pPr>
                <a:defRPr/>
              </a:pPr>
              <a:t>17/09/2015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00E1BF7-44A5-4D17-9175-75A5E9096F0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48F7AC3-24F6-47F5-A253-B8A05A0161C5}" type="datetimeFigureOut">
              <a:rPr lang="es-ES"/>
              <a:pPr>
                <a:defRPr/>
              </a:pPr>
              <a:t>17/09/2015</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B373D232-AF31-4CF1-9AC9-A3522D7D195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FC23EE9A-D517-481A-A103-66C9113EF908}" type="datetimeFigureOut">
              <a:rPr lang="es-ES"/>
              <a:pPr>
                <a:defRPr/>
              </a:pPr>
              <a:t>17/09/2015</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F38F80BD-637A-4E9A-AAFD-B0F723A613F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1A19DDC8-93B7-42CC-9B54-6E21C57FA30B}" type="datetimeFigureOut">
              <a:rPr lang="es-ES"/>
              <a:pPr>
                <a:defRPr/>
              </a:pPr>
              <a:t>17/09/2015</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E7669808-1E3D-49B9-80E7-6F23623E664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788F939-BF44-418D-9BCF-2EF33995EF93}" type="datetimeFigureOut">
              <a:rPr lang="es-ES"/>
              <a:pPr>
                <a:defRPr/>
              </a:pPr>
              <a:t>17/09/2015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64116C1-729D-4345-BBF7-C24A52E518A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23864A1-886C-4F11-B62A-3610311BB24B}" type="datetimeFigureOut">
              <a:rPr lang="es-ES"/>
              <a:pPr>
                <a:defRPr/>
              </a:pPr>
              <a:t>17/09/2015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8973DE4-4C12-4C6A-8EB9-C3223841246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7D60F21-C331-43AC-9D04-7DD8244C2389}" type="datetimeFigureOut">
              <a:rPr lang="es-ES"/>
              <a:pPr>
                <a:defRPr/>
              </a:pPr>
              <a:t>17/09/2015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56A4B19-99CC-4110-B69C-1C7BB4DFB39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tauli.cat/tauli/ES/defaul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wmf"/><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hku.hk/f/news/11606/Photo%202.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p:nvPr>
        </p:nvSpPr>
        <p:spPr>
          <a:xfrm>
            <a:off x="684213" y="3933825"/>
            <a:ext cx="7772400" cy="1470025"/>
          </a:xfrm>
          <a:ln w="76200">
            <a:solidFill>
              <a:srgbClr val="008000"/>
            </a:solidFill>
          </a:ln>
        </p:spPr>
        <p:txBody>
          <a:bodyPr/>
          <a:lstStyle/>
          <a:p>
            <a:pPr eaLnBrk="1" hangingPunct="1"/>
            <a:r>
              <a:rPr lang="ca-ES" sz="3600" b="1" smtClean="0">
                <a:latin typeface="Arial" charset="0"/>
              </a:rPr>
              <a:t>MERS-Co</a:t>
            </a:r>
            <a:r>
              <a:rPr lang="ca-ES" sz="3600" smtClean="0">
                <a:latin typeface="Arial" charset="0"/>
              </a:rPr>
              <a:t>: Middle East Respiratory Syndrome Coronavirus</a:t>
            </a:r>
          </a:p>
        </p:txBody>
      </p:sp>
      <p:pic>
        <p:nvPicPr>
          <p:cNvPr id="14338" name="Picture 7" descr="keep-calm-and-mers-cov-test"/>
          <p:cNvPicPr>
            <a:picLocks noChangeAspect="1" noChangeArrowheads="1"/>
          </p:cNvPicPr>
          <p:nvPr/>
        </p:nvPicPr>
        <p:blipFill>
          <a:blip r:embed="rId3"/>
          <a:srcRect/>
          <a:stretch>
            <a:fillRect/>
          </a:stretch>
        </p:blipFill>
        <p:spPr bwMode="auto">
          <a:xfrm>
            <a:off x="5803900" y="404813"/>
            <a:ext cx="2655888" cy="3095625"/>
          </a:xfrm>
          <a:prstGeom prst="rect">
            <a:avLst/>
          </a:prstGeom>
          <a:noFill/>
          <a:ln w="9525">
            <a:noFill/>
            <a:miter lim="800000"/>
            <a:headEnd/>
            <a:tailEnd/>
          </a:ln>
        </p:spPr>
      </p:pic>
      <p:pic>
        <p:nvPicPr>
          <p:cNvPr id="14339" name="Picture 4" descr="Corporació Sanitària Parc Taulí">
            <a:hlinkClick r:id="rId4"/>
          </p:cNvPr>
          <p:cNvPicPr>
            <a:picLocks noChangeAspect="1" noChangeArrowheads="1"/>
          </p:cNvPicPr>
          <p:nvPr/>
        </p:nvPicPr>
        <p:blipFill>
          <a:blip r:embed="rId5"/>
          <a:srcRect/>
          <a:stretch>
            <a:fillRect/>
          </a:stretch>
        </p:blipFill>
        <p:spPr bwMode="auto">
          <a:xfrm>
            <a:off x="452438" y="404813"/>
            <a:ext cx="2100262" cy="522287"/>
          </a:xfrm>
          <a:prstGeom prst="rect">
            <a:avLst/>
          </a:prstGeom>
          <a:noFill/>
          <a:ln w="9525">
            <a:noFill/>
            <a:miter lim="800000"/>
            <a:headEnd/>
            <a:tailEnd/>
          </a:ln>
        </p:spPr>
      </p:pic>
      <p:sp>
        <p:nvSpPr>
          <p:cNvPr id="14340" name="Text Box 5"/>
          <p:cNvSpPr txBox="1">
            <a:spLocks noChangeArrowheads="1"/>
          </p:cNvSpPr>
          <p:nvPr/>
        </p:nvSpPr>
        <p:spPr bwMode="auto">
          <a:xfrm>
            <a:off x="6384925" y="5853113"/>
            <a:ext cx="2406650" cy="868362"/>
          </a:xfrm>
          <a:prstGeom prst="rect">
            <a:avLst/>
          </a:prstGeom>
          <a:noFill/>
          <a:ln w="9525">
            <a:noFill/>
            <a:miter lim="800000"/>
            <a:headEnd/>
            <a:tailEnd/>
          </a:ln>
        </p:spPr>
        <p:txBody>
          <a:bodyPr wrap="none">
            <a:spAutoFit/>
          </a:bodyPr>
          <a:lstStyle/>
          <a:p>
            <a:pPr defTabSz="914400"/>
            <a:r>
              <a:rPr lang="ca-ES" sz="1700">
                <a:solidFill>
                  <a:srgbClr val="969696"/>
                </a:solidFill>
              </a:rPr>
              <a:t>Marta Navarro Vilasaró</a:t>
            </a:r>
          </a:p>
          <a:p>
            <a:pPr defTabSz="914400"/>
            <a:r>
              <a:rPr lang="ca-ES" sz="1700">
                <a:solidFill>
                  <a:srgbClr val="969696"/>
                </a:solidFill>
              </a:rPr>
              <a:t>Malalties infeccioses</a:t>
            </a:r>
          </a:p>
          <a:p>
            <a:pPr defTabSz="914400"/>
            <a:r>
              <a:rPr lang="ca-ES" sz="1700">
                <a:solidFill>
                  <a:srgbClr val="969696"/>
                </a:solidFill>
              </a:rPr>
              <a:t>Setembre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uadroTexto 5"/>
          <p:cNvSpPr txBox="1">
            <a:spLocks noChangeArrowheads="1"/>
          </p:cNvSpPr>
          <p:nvPr/>
        </p:nvSpPr>
        <p:spPr bwMode="auto">
          <a:xfrm>
            <a:off x="5543550" y="1597025"/>
            <a:ext cx="3681413" cy="2308225"/>
          </a:xfrm>
          <a:prstGeom prst="rect">
            <a:avLst/>
          </a:prstGeom>
          <a:noFill/>
          <a:ln w="9525">
            <a:noFill/>
            <a:miter lim="800000"/>
            <a:headEnd/>
            <a:tailEnd/>
          </a:ln>
        </p:spPr>
        <p:txBody>
          <a:bodyPr wrap="none">
            <a:spAutoFit/>
          </a:bodyPr>
          <a:lstStyle/>
          <a:p>
            <a:r>
              <a:rPr lang="es-ES">
                <a:latin typeface="Calibri" pitchFamily="34" charset="0"/>
              </a:rPr>
              <a:t>Positivitat en 15 de 10.009 mostres</a:t>
            </a:r>
          </a:p>
          <a:p>
            <a:r>
              <a:rPr lang="es-ES">
                <a:latin typeface="Calibri" pitchFamily="34" charset="0"/>
              </a:rPr>
              <a:t>Més seroprevalença en persones que </a:t>
            </a:r>
          </a:p>
          <a:p>
            <a:r>
              <a:rPr lang="es-ES">
                <a:latin typeface="Calibri" pitchFamily="34" charset="0"/>
              </a:rPr>
              <a:t>tracten amb camells (7:15)</a:t>
            </a:r>
          </a:p>
          <a:p>
            <a:r>
              <a:rPr lang="es-ES">
                <a:latin typeface="Calibri" pitchFamily="34" charset="0"/>
              </a:rPr>
              <a:t>Homes &gt;&gt; dones (11:4)</a:t>
            </a:r>
          </a:p>
          <a:p>
            <a:endParaRPr lang="es-ES">
              <a:latin typeface="Calibri" pitchFamily="34" charset="0"/>
            </a:endParaRPr>
          </a:p>
          <a:p>
            <a:r>
              <a:rPr lang="es-ES">
                <a:latin typeface="Calibri" pitchFamily="34" charset="0"/>
              </a:rPr>
              <a:t>Extrapolant les dades s’espera que </a:t>
            </a:r>
          </a:p>
          <a:p>
            <a:r>
              <a:rPr lang="es-ES">
                <a:latin typeface="Calibri" pitchFamily="34" charset="0"/>
              </a:rPr>
              <a:t>hi hagi una seroprevalença de </a:t>
            </a:r>
          </a:p>
          <a:p>
            <a:r>
              <a:rPr lang="es-ES">
                <a:latin typeface="Calibri" pitchFamily="34" charset="0"/>
              </a:rPr>
              <a:t>45.000 persones en Aràbia</a:t>
            </a:r>
          </a:p>
        </p:txBody>
      </p:sp>
      <p:sp>
        <p:nvSpPr>
          <p:cNvPr id="27650" name="Título 1"/>
          <p:cNvSpPr>
            <a:spLocks noGrp="1"/>
          </p:cNvSpPr>
          <p:nvPr>
            <p:ph type="title"/>
          </p:nvPr>
        </p:nvSpPr>
        <p:spPr>
          <a:xfrm>
            <a:off x="457200" y="274638"/>
            <a:ext cx="8229600" cy="490537"/>
          </a:xfrm>
          <a:ln w="28575">
            <a:solidFill>
              <a:srgbClr val="008000"/>
            </a:solidFill>
          </a:ln>
        </p:spPr>
        <p:txBody>
          <a:bodyPr/>
          <a:lstStyle/>
          <a:p>
            <a:pPr algn="l" eaLnBrk="1" hangingPunct="1"/>
            <a:r>
              <a:rPr lang="es-ES" sz="3600" smtClean="0"/>
              <a:t>Seropositivitat en persones</a:t>
            </a:r>
          </a:p>
        </p:txBody>
      </p:sp>
      <p:pic>
        <p:nvPicPr>
          <p:cNvPr id="27651" name="Imagen 2"/>
          <p:cNvPicPr>
            <a:picLocks noChangeAspect="1"/>
          </p:cNvPicPr>
          <p:nvPr/>
        </p:nvPicPr>
        <p:blipFill>
          <a:blip r:embed="rId3"/>
          <a:srcRect/>
          <a:stretch>
            <a:fillRect/>
          </a:stretch>
        </p:blipFill>
        <p:spPr bwMode="auto">
          <a:xfrm>
            <a:off x="306388" y="1033463"/>
            <a:ext cx="5237162" cy="4073525"/>
          </a:xfrm>
          <a:prstGeom prst="rect">
            <a:avLst/>
          </a:prstGeom>
          <a:noFill/>
          <a:ln w="9525">
            <a:noFill/>
            <a:miter lim="800000"/>
            <a:headEnd/>
            <a:tailEnd/>
          </a:ln>
        </p:spPr>
      </p:pic>
      <p:pic>
        <p:nvPicPr>
          <p:cNvPr id="4" name="Imagen 3"/>
          <p:cNvPicPr>
            <a:picLocks noChangeAspect="1"/>
          </p:cNvPicPr>
          <p:nvPr/>
        </p:nvPicPr>
        <p:blipFill>
          <a:blip r:embed="rId4"/>
          <a:srcRect/>
          <a:stretch>
            <a:fillRect/>
          </a:stretch>
        </p:blipFill>
        <p:spPr bwMode="auto">
          <a:xfrm>
            <a:off x="3378200" y="1930400"/>
            <a:ext cx="5765800" cy="4597400"/>
          </a:xfrm>
          <a:prstGeom prst="rect">
            <a:avLst/>
          </a:prstGeom>
          <a:noFill/>
          <a:ln w="9525">
            <a:noFill/>
            <a:miter lim="800000"/>
            <a:headEnd/>
            <a:tailEnd/>
          </a:ln>
        </p:spPr>
      </p:pic>
      <p:sp>
        <p:nvSpPr>
          <p:cNvPr id="27653" name="CuadroTexto 4"/>
          <p:cNvSpPr txBox="1">
            <a:spLocks noChangeArrowheads="1"/>
          </p:cNvSpPr>
          <p:nvPr/>
        </p:nvSpPr>
        <p:spPr bwMode="auto">
          <a:xfrm>
            <a:off x="7269163" y="6457950"/>
            <a:ext cx="1874837" cy="369888"/>
          </a:xfrm>
          <a:prstGeom prst="rect">
            <a:avLst/>
          </a:prstGeom>
          <a:noFill/>
          <a:ln w="9525">
            <a:noFill/>
            <a:miter lim="800000"/>
            <a:headEnd/>
            <a:tailEnd/>
          </a:ln>
        </p:spPr>
        <p:txBody>
          <a:bodyPr wrap="none">
            <a:spAutoFit/>
          </a:bodyPr>
          <a:lstStyle/>
          <a:p>
            <a:r>
              <a:rPr lang="es-ES">
                <a:latin typeface="Calibri" pitchFamily="34" charset="0"/>
              </a:rPr>
              <a:t>Lancet. Abril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4729163" y="2425700"/>
            <a:ext cx="3957637" cy="508000"/>
          </a:xfrm>
          <a:prstGeom prst="rect">
            <a:avLst/>
          </a:prstGeom>
          <a:solidFill>
            <a:srgbClr val="FFFF00"/>
          </a:solidFill>
          <a:ln w="9525">
            <a:noFill/>
            <a:miter lim="800000"/>
            <a:headEnd/>
            <a:tailEnd/>
          </a:ln>
        </p:spPr>
        <p:txBody>
          <a:bodyPr wrap="none" anchor="ctr"/>
          <a:lstStyle/>
          <a:p>
            <a:endParaRPr lang="en-US"/>
          </a:p>
        </p:txBody>
      </p:sp>
      <p:sp>
        <p:nvSpPr>
          <p:cNvPr id="29698" name="Rectangle 2"/>
          <p:cNvSpPr>
            <a:spLocks noGrp="1" noChangeArrowheads="1"/>
          </p:cNvSpPr>
          <p:nvPr>
            <p:ph type="title"/>
          </p:nvPr>
        </p:nvSpPr>
        <p:spPr>
          <a:xfrm>
            <a:off x="457200" y="274638"/>
            <a:ext cx="8229600" cy="706437"/>
          </a:xfrm>
          <a:ln w="38100">
            <a:solidFill>
              <a:srgbClr val="008000"/>
            </a:solidFill>
          </a:ln>
        </p:spPr>
        <p:txBody>
          <a:bodyPr/>
          <a:lstStyle/>
          <a:p>
            <a:pPr algn="l" eaLnBrk="1" hangingPunct="1"/>
            <a:r>
              <a:rPr lang="ca-ES" sz="3600" smtClean="0">
                <a:latin typeface="Arial" charset="0"/>
              </a:rPr>
              <a:t>MERS-Co. Vies de transmisió</a:t>
            </a:r>
          </a:p>
        </p:txBody>
      </p:sp>
      <p:sp>
        <p:nvSpPr>
          <p:cNvPr id="23554" name="Rectangle 5"/>
          <p:cNvSpPr>
            <a:spLocks noGrp="1" noChangeArrowheads="1"/>
          </p:cNvSpPr>
          <p:nvPr>
            <p:ph type="body" idx="1"/>
          </p:nvPr>
        </p:nvSpPr>
        <p:spPr>
          <a:xfrm>
            <a:off x="168275" y="1522413"/>
            <a:ext cx="8818563" cy="4525962"/>
          </a:xfrm>
        </p:spPr>
        <p:txBody>
          <a:bodyPr/>
          <a:lstStyle/>
          <a:p>
            <a:pPr eaLnBrk="1" hangingPunct="1"/>
            <a:r>
              <a:rPr lang="ca-ES" sz="2400" smtClean="0">
                <a:latin typeface="Arial" charset="0"/>
              </a:rPr>
              <a:t>Directa a través de contacte amb el dromedari</a:t>
            </a:r>
          </a:p>
          <a:p>
            <a:pPr eaLnBrk="1" hangingPunct="1">
              <a:buFont typeface="Arial" charset="0"/>
              <a:buNone/>
            </a:pPr>
            <a:endParaRPr lang="ca-ES" sz="2400" smtClean="0">
              <a:latin typeface="Arial" charset="0"/>
            </a:endParaRPr>
          </a:p>
          <a:p>
            <a:pPr eaLnBrk="1" hangingPunct="1"/>
            <a:r>
              <a:rPr lang="ca-ES" sz="2400" smtClean="0">
                <a:latin typeface="Arial" charset="0"/>
              </a:rPr>
              <a:t>Transmisió persona a persona NO és una via gaire eficient</a:t>
            </a:r>
          </a:p>
          <a:p>
            <a:pPr lvl="1" eaLnBrk="1" hangingPunct="1"/>
            <a:endParaRPr lang="ca-ES" sz="2400" smtClean="0">
              <a:latin typeface="Arial" charset="0"/>
            </a:endParaRPr>
          </a:p>
          <a:p>
            <a:pPr lvl="1" eaLnBrk="1" hangingPunct="1"/>
            <a:r>
              <a:rPr lang="ca-ES" sz="2400" smtClean="0">
                <a:latin typeface="Arial" charset="0"/>
              </a:rPr>
              <a:t>Diversos escenaris</a:t>
            </a:r>
          </a:p>
          <a:p>
            <a:pPr lvl="2" eaLnBrk="1" hangingPunct="1"/>
            <a:r>
              <a:rPr lang="ca-ES" sz="2000" smtClean="0">
                <a:latin typeface="Arial" charset="0"/>
              </a:rPr>
              <a:t>Contactes a partir cas índex a la societat</a:t>
            </a:r>
          </a:p>
          <a:p>
            <a:pPr lvl="2" eaLnBrk="1" hangingPunct="1"/>
            <a:r>
              <a:rPr lang="ca-ES" sz="2000" smtClean="0">
                <a:latin typeface="Arial" charset="0"/>
              </a:rPr>
              <a:t>Contactes a partir d’un cas en ambient hospitalari</a:t>
            </a:r>
          </a:p>
          <a:p>
            <a:pPr lvl="2" eaLnBrk="1" hangingPunct="1"/>
            <a:r>
              <a:rPr lang="ca-ES" sz="2000" smtClean="0">
                <a:latin typeface="Arial" charset="0"/>
              </a:rPr>
              <a:t>Contactes en viatgers</a:t>
            </a:r>
          </a:p>
          <a:p>
            <a:pPr lvl="2" eaLnBrk="1" hangingPunct="1"/>
            <a:r>
              <a:rPr lang="ca-ES" sz="2000" smtClean="0">
                <a:latin typeface="Arial" charset="0"/>
              </a:rPr>
              <a:t>Contactes a partir del reservori  </a:t>
            </a:r>
          </a:p>
          <a:p>
            <a:pPr eaLnBrk="1" hangingPunct="1"/>
            <a:endParaRPr lang="ca-ES" sz="28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4" end="4"/>
                                            </p:txEl>
                                          </p:spTgt>
                                        </p:tgtEl>
                                        <p:attrNameLst>
                                          <p:attrName>style.visibility</p:attrName>
                                        </p:attrNameLst>
                                      </p:cBhvr>
                                      <p:to>
                                        <p:strVal val="visible"/>
                                      </p:to>
                                    </p:set>
                                    <p:anim calcmode="lin" valueType="num">
                                      <p:cBhvr additive="base">
                                        <p:cTn id="7"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4">
                                            <p:txEl>
                                              <p:pRg st="5" end="5"/>
                                            </p:txEl>
                                          </p:spTgt>
                                        </p:tgtEl>
                                        <p:attrNameLst>
                                          <p:attrName>style.visibility</p:attrName>
                                        </p:attrNameLst>
                                      </p:cBhvr>
                                      <p:to>
                                        <p:strVal val="visible"/>
                                      </p:to>
                                    </p:set>
                                    <p:anim calcmode="lin" valueType="num">
                                      <p:cBhvr additive="base">
                                        <p:cTn id="11" dur="5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4">
                                            <p:txEl>
                                              <p:pRg st="6" end="6"/>
                                            </p:txEl>
                                          </p:spTgt>
                                        </p:tgtEl>
                                        <p:attrNameLst>
                                          <p:attrName>style.visibility</p:attrName>
                                        </p:attrNameLst>
                                      </p:cBhvr>
                                      <p:to>
                                        <p:strVal val="visible"/>
                                      </p:to>
                                    </p:set>
                                    <p:anim calcmode="lin" valueType="num">
                                      <p:cBhvr additive="base">
                                        <p:cTn id="15" dur="5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54">
                                            <p:txEl>
                                              <p:pRg st="7" end="7"/>
                                            </p:txEl>
                                          </p:spTgt>
                                        </p:tgtEl>
                                        <p:attrNameLst>
                                          <p:attrName>style.visibility</p:attrName>
                                        </p:attrNameLst>
                                      </p:cBhvr>
                                      <p:to>
                                        <p:strVal val="visible"/>
                                      </p:to>
                                    </p:set>
                                    <p:anim calcmode="lin" valueType="num">
                                      <p:cBhvr additive="base">
                                        <p:cTn id="19" dur="500" fill="hold"/>
                                        <p:tgtEl>
                                          <p:spTgt spid="2355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554">
                                            <p:txEl>
                                              <p:pRg st="8" end="8"/>
                                            </p:txEl>
                                          </p:spTgt>
                                        </p:tgtEl>
                                        <p:attrNameLst>
                                          <p:attrName>style.visibility</p:attrName>
                                        </p:attrNameLst>
                                      </p:cBhvr>
                                      <p:to>
                                        <p:strVal val="visible"/>
                                      </p:to>
                                    </p:set>
                                    <p:anim calcmode="lin" valueType="num">
                                      <p:cBhvr additive="base">
                                        <p:cTn id="23" dur="500" fill="hold"/>
                                        <p:tgtEl>
                                          <p:spTgt spid="2355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p:cNvSpPr>
            <a:spLocks noGrp="1"/>
          </p:cNvSpPr>
          <p:nvPr>
            <p:ph type="title"/>
          </p:nvPr>
        </p:nvSpPr>
        <p:spPr>
          <a:xfrm>
            <a:off x="457200" y="274638"/>
            <a:ext cx="8229600" cy="706437"/>
          </a:xfrm>
          <a:ln w="38100">
            <a:solidFill>
              <a:srgbClr val="008000"/>
            </a:solidFill>
          </a:ln>
        </p:spPr>
        <p:txBody>
          <a:bodyPr/>
          <a:lstStyle/>
          <a:p>
            <a:pPr algn="l" eaLnBrk="1" hangingPunct="1"/>
            <a:r>
              <a:rPr lang="es-ES" sz="3600" smtClean="0"/>
              <a:t>Transmisió : Hem d’estar espantats?</a:t>
            </a:r>
          </a:p>
        </p:txBody>
      </p:sp>
      <p:pic>
        <p:nvPicPr>
          <p:cNvPr id="31746" name="Imagen 2"/>
          <p:cNvPicPr>
            <a:picLocks noChangeAspect="1"/>
          </p:cNvPicPr>
          <p:nvPr/>
        </p:nvPicPr>
        <p:blipFill>
          <a:blip r:embed="rId3"/>
          <a:srcRect/>
          <a:stretch>
            <a:fillRect/>
          </a:stretch>
        </p:blipFill>
        <p:spPr bwMode="auto">
          <a:xfrm>
            <a:off x="0" y="1614488"/>
            <a:ext cx="9144000" cy="1382712"/>
          </a:xfrm>
          <a:prstGeom prst="rect">
            <a:avLst/>
          </a:prstGeom>
          <a:noFill/>
          <a:ln w="9525">
            <a:noFill/>
            <a:miter lim="800000"/>
            <a:headEnd/>
            <a:tailEnd/>
          </a:ln>
        </p:spPr>
      </p:pic>
      <p:pic>
        <p:nvPicPr>
          <p:cNvPr id="31747" name="Imagen 3"/>
          <p:cNvPicPr>
            <a:picLocks noChangeAspect="1"/>
          </p:cNvPicPr>
          <p:nvPr/>
        </p:nvPicPr>
        <p:blipFill>
          <a:blip r:embed="rId4"/>
          <a:srcRect/>
          <a:stretch>
            <a:fillRect/>
          </a:stretch>
        </p:blipFill>
        <p:spPr bwMode="auto">
          <a:xfrm>
            <a:off x="4025900" y="2825750"/>
            <a:ext cx="4660900" cy="342900"/>
          </a:xfrm>
          <a:prstGeom prst="rect">
            <a:avLst/>
          </a:prstGeom>
          <a:noFill/>
          <a:ln w="9525">
            <a:noFill/>
            <a:miter lim="800000"/>
            <a:headEnd/>
            <a:tailEnd/>
          </a:ln>
        </p:spPr>
      </p:pic>
      <p:pic>
        <p:nvPicPr>
          <p:cNvPr id="31748" name="Imagen 4"/>
          <p:cNvPicPr>
            <a:picLocks noChangeAspect="1"/>
          </p:cNvPicPr>
          <p:nvPr/>
        </p:nvPicPr>
        <p:blipFill>
          <a:blip r:embed="rId5"/>
          <a:srcRect/>
          <a:stretch>
            <a:fillRect/>
          </a:stretch>
        </p:blipFill>
        <p:spPr bwMode="auto">
          <a:xfrm>
            <a:off x="38100" y="3683000"/>
            <a:ext cx="9144000" cy="1493838"/>
          </a:xfrm>
          <a:prstGeom prst="rect">
            <a:avLst/>
          </a:prstGeom>
          <a:noFill/>
          <a:ln w="9525">
            <a:noFill/>
            <a:miter lim="800000"/>
            <a:headEnd/>
            <a:tailEnd/>
          </a:ln>
        </p:spPr>
      </p:pic>
      <p:pic>
        <p:nvPicPr>
          <p:cNvPr id="31749" name="Imagen 5"/>
          <p:cNvPicPr>
            <a:picLocks noChangeAspect="1"/>
          </p:cNvPicPr>
          <p:nvPr/>
        </p:nvPicPr>
        <p:blipFill>
          <a:blip r:embed="rId6"/>
          <a:srcRect/>
          <a:stretch>
            <a:fillRect/>
          </a:stretch>
        </p:blipFill>
        <p:spPr bwMode="auto">
          <a:xfrm>
            <a:off x="1676400" y="5194300"/>
            <a:ext cx="7505700" cy="33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1"/>
          <p:cNvPicPr>
            <a:picLocks noChangeAspect="1"/>
          </p:cNvPicPr>
          <p:nvPr/>
        </p:nvPicPr>
        <p:blipFill>
          <a:blip r:embed="rId3"/>
          <a:srcRect/>
          <a:stretch>
            <a:fillRect/>
          </a:stretch>
        </p:blipFill>
        <p:spPr bwMode="auto">
          <a:xfrm>
            <a:off x="0" y="381000"/>
            <a:ext cx="9144000" cy="6088063"/>
          </a:xfrm>
          <a:prstGeom prst="rect">
            <a:avLst/>
          </a:prstGeom>
          <a:noFill/>
          <a:ln w="9525">
            <a:noFill/>
            <a:miter lim="800000"/>
            <a:headEnd/>
            <a:tailEnd/>
          </a:ln>
        </p:spPr>
      </p:pic>
      <p:pic>
        <p:nvPicPr>
          <p:cNvPr id="33794" name="Imagen 2"/>
          <p:cNvPicPr>
            <a:picLocks noChangeAspect="1"/>
          </p:cNvPicPr>
          <p:nvPr/>
        </p:nvPicPr>
        <p:blipFill>
          <a:blip r:embed="rId4"/>
          <a:srcRect/>
          <a:stretch>
            <a:fillRect/>
          </a:stretch>
        </p:blipFill>
        <p:spPr bwMode="auto">
          <a:xfrm>
            <a:off x="4641850" y="6486525"/>
            <a:ext cx="4660900" cy="342900"/>
          </a:xfrm>
          <a:prstGeom prst="rect">
            <a:avLst/>
          </a:prstGeom>
          <a:noFill/>
          <a:ln w="9525">
            <a:noFill/>
            <a:miter lim="800000"/>
            <a:headEnd/>
            <a:tailEnd/>
          </a:ln>
        </p:spPr>
      </p:pic>
      <p:sp>
        <p:nvSpPr>
          <p:cNvPr id="4" name="Rectángulo redondeado 3"/>
          <p:cNvSpPr/>
          <p:nvPr/>
        </p:nvSpPr>
        <p:spPr>
          <a:xfrm>
            <a:off x="95250" y="4872038"/>
            <a:ext cx="8472488" cy="549275"/>
          </a:xfrm>
          <a:prstGeom prst="round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n 1"/>
          <p:cNvPicPr>
            <a:picLocks noChangeAspect="1"/>
          </p:cNvPicPr>
          <p:nvPr/>
        </p:nvPicPr>
        <p:blipFill>
          <a:blip r:embed="rId3"/>
          <a:srcRect/>
          <a:stretch>
            <a:fillRect/>
          </a:stretch>
        </p:blipFill>
        <p:spPr bwMode="auto">
          <a:xfrm>
            <a:off x="279400" y="207963"/>
            <a:ext cx="8585200" cy="1155700"/>
          </a:xfrm>
          <a:prstGeom prst="rect">
            <a:avLst/>
          </a:prstGeom>
          <a:noFill/>
          <a:ln w="9525">
            <a:noFill/>
            <a:miter lim="800000"/>
            <a:headEnd/>
            <a:tailEnd/>
          </a:ln>
        </p:spPr>
      </p:pic>
      <p:pic>
        <p:nvPicPr>
          <p:cNvPr id="35842" name="Imagen 2"/>
          <p:cNvPicPr>
            <a:picLocks noChangeAspect="1"/>
          </p:cNvPicPr>
          <p:nvPr/>
        </p:nvPicPr>
        <p:blipFill>
          <a:blip r:embed="rId4"/>
          <a:srcRect/>
          <a:stretch>
            <a:fillRect/>
          </a:stretch>
        </p:blipFill>
        <p:spPr bwMode="auto">
          <a:xfrm>
            <a:off x="4419600" y="6438900"/>
            <a:ext cx="4724400" cy="419100"/>
          </a:xfrm>
          <a:prstGeom prst="rect">
            <a:avLst/>
          </a:prstGeom>
          <a:noFill/>
          <a:ln w="9525">
            <a:noFill/>
            <a:miter lim="800000"/>
            <a:headEnd/>
            <a:tailEnd/>
          </a:ln>
        </p:spPr>
      </p:pic>
      <p:pic>
        <p:nvPicPr>
          <p:cNvPr id="35843" name="Imagen 3"/>
          <p:cNvPicPr>
            <a:picLocks noChangeAspect="1"/>
          </p:cNvPicPr>
          <p:nvPr/>
        </p:nvPicPr>
        <p:blipFill>
          <a:blip r:embed="rId5"/>
          <a:srcRect/>
          <a:stretch>
            <a:fillRect/>
          </a:stretch>
        </p:blipFill>
        <p:spPr bwMode="auto">
          <a:xfrm>
            <a:off x="0" y="1514475"/>
            <a:ext cx="9144000" cy="4594225"/>
          </a:xfrm>
          <a:prstGeom prst="rect">
            <a:avLst/>
          </a:prstGeom>
          <a:noFill/>
          <a:ln w="9525">
            <a:noFill/>
            <a:miter lim="800000"/>
            <a:headEnd/>
            <a:tailEnd/>
          </a:ln>
        </p:spPr>
      </p:pic>
      <p:sp>
        <p:nvSpPr>
          <p:cNvPr id="5" name="Rectángulo 4"/>
          <p:cNvSpPr/>
          <p:nvPr/>
        </p:nvSpPr>
        <p:spPr>
          <a:xfrm>
            <a:off x="269370" y="2967335"/>
            <a:ext cx="8682230" cy="1569660"/>
          </a:xfrm>
          <a:prstGeom prst="rect">
            <a:avLst/>
          </a:prstGeom>
          <a:solidFill>
            <a:schemeClr val="bg1"/>
          </a:solidFill>
          <a:ln w="12700" cmpd="sng">
            <a:solidFill>
              <a:srgbClr val="800000"/>
            </a:solidFill>
          </a:ln>
        </p:spPr>
        <p:txBody>
          <a:bodyPr>
            <a:spAutoFit/>
          </a:bodyPr>
          <a:lstStyle/>
          <a:p>
            <a:pPr fontAlgn="auto">
              <a:spcBef>
                <a:spcPts val="0"/>
              </a:spcBef>
              <a:spcAft>
                <a:spcPts val="0"/>
              </a:spcAft>
              <a:defRPr/>
            </a:pPr>
            <a:r>
              <a:rPr lang="es-ES_tradnl" sz="4800" b="1" dirty="0" err="1">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Tots</a:t>
            </a:r>
            <a:r>
              <a:rPr lang="es-ES_tradnl" sz="4800" b="1" dirty="0">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 </a:t>
            </a:r>
            <a:r>
              <a:rPr lang="es-ES_tradnl" sz="4800" b="1" dirty="0" err="1">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assimptomàtcs</a:t>
            </a:r>
            <a:r>
              <a:rPr lang="es-ES_tradnl" sz="4800" b="1" dirty="0">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 ¡¡¡</a:t>
            </a:r>
          </a:p>
          <a:p>
            <a:pPr fontAlgn="auto">
              <a:spcBef>
                <a:spcPts val="0"/>
              </a:spcBef>
              <a:spcAft>
                <a:spcPts val="0"/>
              </a:spcAft>
              <a:defRPr/>
            </a:pPr>
            <a:r>
              <a:rPr lang="es-ES_tradnl" sz="4800" b="1" dirty="0" err="1">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Taxa</a:t>
            </a:r>
            <a:r>
              <a:rPr lang="es-ES_tradnl" sz="4800" b="1" dirty="0">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 </a:t>
            </a:r>
            <a:r>
              <a:rPr lang="es-ES_tradnl" sz="4800" b="1" dirty="0" err="1">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d’infecció</a:t>
            </a:r>
            <a:r>
              <a:rPr lang="es-ES_tradnl" sz="4800" b="1" dirty="0">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 </a:t>
            </a:r>
            <a:r>
              <a:rPr lang="es-ES_tradnl" sz="4800" b="1" dirty="0" err="1">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secundària</a:t>
            </a:r>
            <a:r>
              <a:rPr lang="es-ES_tradnl" sz="4800" b="1" dirty="0">
                <a:ln w="18000">
                  <a:solidFill>
                    <a:schemeClr val="accent2">
                      <a:satMod val="140000"/>
                    </a:schemeClr>
                  </a:solidFill>
                  <a:prstDash val="solid"/>
                  <a:miter lim="800000"/>
                </a:ln>
                <a:solidFill>
                  <a:srgbClr val="800000"/>
                </a:solidFill>
                <a:effectLst>
                  <a:outerShdw blurRad="25500" dist="23000" dir="7020000" algn="tl">
                    <a:srgbClr val="000000">
                      <a:alpha val="50000"/>
                    </a:srgbClr>
                  </a:outerShdw>
                </a:effectLst>
                <a:latin typeface="+mn-lt"/>
              </a:rPr>
              <a:t> del 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1"/>
          <p:cNvPicPr>
            <a:picLocks noChangeAspect="1"/>
          </p:cNvPicPr>
          <p:nvPr/>
        </p:nvPicPr>
        <p:blipFill>
          <a:blip r:embed="rId3"/>
          <a:srcRect/>
          <a:stretch>
            <a:fillRect/>
          </a:stretch>
        </p:blipFill>
        <p:spPr bwMode="auto">
          <a:xfrm>
            <a:off x="0" y="1892300"/>
            <a:ext cx="9144000" cy="3573463"/>
          </a:xfrm>
          <a:prstGeom prst="rect">
            <a:avLst/>
          </a:prstGeom>
          <a:noFill/>
          <a:ln w="9525">
            <a:noFill/>
            <a:miter lim="800000"/>
            <a:headEnd/>
            <a:tailEnd/>
          </a:ln>
        </p:spPr>
      </p:pic>
      <p:pic>
        <p:nvPicPr>
          <p:cNvPr id="37890" name="Imagen 2"/>
          <p:cNvPicPr>
            <a:picLocks noChangeAspect="1"/>
          </p:cNvPicPr>
          <p:nvPr/>
        </p:nvPicPr>
        <p:blipFill>
          <a:blip r:embed="rId4"/>
          <a:srcRect/>
          <a:stretch>
            <a:fillRect/>
          </a:stretch>
        </p:blipFill>
        <p:spPr bwMode="auto">
          <a:xfrm>
            <a:off x="0" y="203200"/>
            <a:ext cx="9144000" cy="1377950"/>
          </a:xfrm>
          <a:prstGeom prst="rect">
            <a:avLst/>
          </a:prstGeom>
          <a:noFill/>
          <a:ln w="9525">
            <a:noFill/>
            <a:miter lim="800000"/>
            <a:headEnd/>
            <a:tailEnd/>
          </a:ln>
        </p:spPr>
      </p:pic>
      <p:pic>
        <p:nvPicPr>
          <p:cNvPr id="37891" name="Imagen 3"/>
          <p:cNvPicPr>
            <a:picLocks noChangeAspect="1"/>
          </p:cNvPicPr>
          <p:nvPr/>
        </p:nvPicPr>
        <p:blipFill>
          <a:blip r:embed="rId5"/>
          <a:srcRect/>
          <a:stretch>
            <a:fillRect/>
          </a:stretch>
        </p:blipFill>
        <p:spPr bwMode="auto">
          <a:xfrm>
            <a:off x="749300" y="6527800"/>
            <a:ext cx="8153400" cy="330200"/>
          </a:xfrm>
          <a:prstGeom prst="rect">
            <a:avLst/>
          </a:prstGeom>
          <a:noFill/>
          <a:ln w="9525">
            <a:noFill/>
            <a:miter lim="800000"/>
            <a:headEnd/>
            <a:tailEnd/>
          </a:ln>
        </p:spPr>
      </p:pic>
      <p:sp>
        <p:nvSpPr>
          <p:cNvPr id="5" name="Rectángulo 4"/>
          <p:cNvSpPr/>
          <p:nvPr/>
        </p:nvSpPr>
        <p:spPr>
          <a:xfrm>
            <a:off x="496461" y="5219468"/>
            <a:ext cx="815109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_tradnl" sz="5400"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a:t>
            </a:r>
            <a:r>
              <a:rPr lang="es-ES_tradnl"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_tradnl" sz="5400"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infecció</a:t>
            </a:r>
            <a:r>
              <a:rPr lang="es-ES_tradnl"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_tradnl" sz="5400"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secundària</a:t>
            </a:r>
            <a:endParaRPr lang="es-ES_tradnl"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893" name="Rectangle 6"/>
          <p:cNvSpPr>
            <a:spLocks noChangeArrowheads="1"/>
          </p:cNvSpPr>
          <p:nvPr/>
        </p:nvSpPr>
        <p:spPr bwMode="auto">
          <a:xfrm>
            <a:off x="4318000" y="1879600"/>
            <a:ext cx="3454400" cy="495300"/>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agen 1"/>
          <p:cNvPicPr>
            <a:picLocks noChangeAspect="1"/>
          </p:cNvPicPr>
          <p:nvPr/>
        </p:nvPicPr>
        <p:blipFill>
          <a:blip r:embed="rId3"/>
          <a:srcRect/>
          <a:stretch>
            <a:fillRect/>
          </a:stretch>
        </p:blipFill>
        <p:spPr bwMode="auto">
          <a:xfrm>
            <a:off x="-9525" y="0"/>
            <a:ext cx="2847975" cy="2193925"/>
          </a:xfrm>
          <a:prstGeom prst="rect">
            <a:avLst/>
          </a:prstGeom>
          <a:noFill/>
          <a:ln w="9525">
            <a:noFill/>
            <a:miter lim="800000"/>
            <a:headEnd/>
            <a:tailEnd/>
          </a:ln>
        </p:spPr>
      </p:pic>
      <p:pic>
        <p:nvPicPr>
          <p:cNvPr id="39938" name="Imagen 2"/>
          <p:cNvPicPr>
            <a:picLocks noChangeAspect="1"/>
          </p:cNvPicPr>
          <p:nvPr/>
        </p:nvPicPr>
        <p:blipFill>
          <a:blip r:embed="rId4"/>
          <a:srcRect/>
          <a:stretch>
            <a:fillRect/>
          </a:stretch>
        </p:blipFill>
        <p:spPr bwMode="auto">
          <a:xfrm>
            <a:off x="0" y="1624013"/>
            <a:ext cx="9144000" cy="5822950"/>
          </a:xfrm>
          <a:prstGeom prst="rect">
            <a:avLst/>
          </a:prstGeom>
          <a:noFill/>
          <a:ln w="9525">
            <a:noFill/>
            <a:miter lim="800000"/>
            <a:headEnd/>
            <a:tailEnd/>
          </a:ln>
        </p:spPr>
      </p:pic>
      <p:pic>
        <p:nvPicPr>
          <p:cNvPr id="39939" name="Imagen 3"/>
          <p:cNvPicPr>
            <a:picLocks noChangeAspect="1"/>
          </p:cNvPicPr>
          <p:nvPr/>
        </p:nvPicPr>
        <p:blipFill>
          <a:blip r:embed="rId5"/>
          <a:srcRect/>
          <a:stretch>
            <a:fillRect/>
          </a:stretch>
        </p:blipFill>
        <p:spPr bwMode="auto">
          <a:xfrm>
            <a:off x="4470400" y="280988"/>
            <a:ext cx="2895600" cy="254000"/>
          </a:xfrm>
          <a:prstGeom prst="rect">
            <a:avLst/>
          </a:prstGeom>
          <a:noFill/>
          <a:ln w="9525">
            <a:noFill/>
            <a:miter lim="800000"/>
            <a:headEnd/>
            <a:tailEnd/>
          </a:ln>
        </p:spPr>
      </p:pic>
      <p:pic>
        <p:nvPicPr>
          <p:cNvPr id="39940" name="Imagen 4"/>
          <p:cNvPicPr>
            <a:picLocks noChangeAspect="1"/>
          </p:cNvPicPr>
          <p:nvPr/>
        </p:nvPicPr>
        <p:blipFill>
          <a:blip r:embed="rId6"/>
          <a:srcRect/>
          <a:stretch>
            <a:fillRect/>
          </a:stretch>
        </p:blipFill>
        <p:spPr bwMode="auto">
          <a:xfrm>
            <a:off x="7315200" y="342900"/>
            <a:ext cx="1828800" cy="228600"/>
          </a:xfrm>
          <a:prstGeom prst="rect">
            <a:avLst/>
          </a:prstGeom>
          <a:noFill/>
          <a:ln w="9525">
            <a:noFill/>
            <a:miter lim="800000"/>
            <a:headEnd/>
            <a:tailEnd/>
          </a:ln>
        </p:spPr>
      </p:pic>
      <p:sp>
        <p:nvSpPr>
          <p:cNvPr id="39941" name="CuadroTexto 6"/>
          <p:cNvSpPr txBox="1">
            <a:spLocks noChangeArrowheads="1"/>
          </p:cNvSpPr>
          <p:nvPr/>
        </p:nvSpPr>
        <p:spPr bwMode="auto">
          <a:xfrm>
            <a:off x="3886200" y="1008063"/>
            <a:ext cx="3865563" cy="369887"/>
          </a:xfrm>
          <a:prstGeom prst="rect">
            <a:avLst/>
          </a:prstGeom>
          <a:noFill/>
          <a:ln w="28575">
            <a:solidFill>
              <a:srgbClr val="FF0000"/>
            </a:solidFill>
            <a:miter lim="800000"/>
            <a:headEnd/>
            <a:tailEnd/>
          </a:ln>
        </p:spPr>
        <p:txBody>
          <a:bodyPr wrap="none">
            <a:spAutoFit/>
          </a:bodyPr>
          <a:lstStyle/>
          <a:p>
            <a:r>
              <a:rPr lang="es-ES">
                <a:latin typeface="Calibri" pitchFamily="34" charset="0"/>
              </a:rPr>
              <a:t>Testats 77 pacients. Casos confirmats:2</a:t>
            </a:r>
          </a:p>
        </p:txBody>
      </p:sp>
      <p:sp>
        <p:nvSpPr>
          <p:cNvPr id="8" name="CuadroTexto 7"/>
          <p:cNvSpPr txBox="1">
            <a:spLocks noChangeArrowheads="1"/>
          </p:cNvSpPr>
          <p:nvPr/>
        </p:nvSpPr>
        <p:spPr bwMode="auto">
          <a:xfrm>
            <a:off x="2032000" y="2886075"/>
            <a:ext cx="4878388" cy="2308225"/>
          </a:xfrm>
          <a:prstGeom prst="rect">
            <a:avLst/>
          </a:prstGeom>
          <a:solidFill>
            <a:srgbClr val="FFFFFF"/>
          </a:solidFill>
          <a:ln w="28575">
            <a:solidFill>
              <a:srgbClr val="FF0000"/>
            </a:solidFill>
            <a:miter lim="800000"/>
            <a:headEnd/>
            <a:tailEnd/>
          </a:ln>
        </p:spPr>
        <p:txBody>
          <a:bodyPr wrap="none">
            <a:spAutoFit/>
          </a:bodyPr>
          <a:lstStyle/>
          <a:p>
            <a:r>
              <a:rPr lang="es-ES">
                <a:latin typeface="Calibri" pitchFamily="34" charset="0"/>
              </a:rPr>
              <a:t>Altres gèrmens que es van aïllar en altres pacients</a:t>
            </a:r>
          </a:p>
          <a:p>
            <a:r>
              <a:rPr lang="es-ES">
                <a:latin typeface="Calibri" pitchFamily="34" charset="0"/>
              </a:rPr>
              <a:t>amb clínica respiratòria:</a:t>
            </a:r>
          </a:p>
          <a:p>
            <a:r>
              <a:rPr lang="es-ES">
                <a:latin typeface="Calibri" pitchFamily="34" charset="0"/>
              </a:rPr>
              <a:t>	10 Influenza ( 1 coinfectat amb MERS-co)</a:t>
            </a:r>
          </a:p>
          <a:p>
            <a:r>
              <a:rPr lang="es-ES">
                <a:latin typeface="Calibri" pitchFamily="34" charset="0"/>
              </a:rPr>
              <a:t>	2 Legionella pneumophila</a:t>
            </a:r>
          </a:p>
          <a:p>
            <a:r>
              <a:rPr lang="es-ES">
                <a:latin typeface="Calibri" pitchFamily="34" charset="0"/>
              </a:rPr>
              <a:t>	4 Rhinovirus</a:t>
            </a:r>
          </a:p>
          <a:p>
            <a:r>
              <a:rPr lang="es-ES">
                <a:latin typeface="Calibri" pitchFamily="34" charset="0"/>
              </a:rPr>
              <a:t>	3 Adenovirus</a:t>
            </a:r>
          </a:p>
          <a:p>
            <a:r>
              <a:rPr lang="es-ES">
                <a:latin typeface="Calibri" pitchFamily="34" charset="0"/>
              </a:rPr>
              <a:t>	1 VRS</a:t>
            </a:r>
          </a:p>
          <a:p>
            <a:r>
              <a:rPr lang="es-ES">
                <a:latin typeface="Calibri" pitchFamily="34" charset="0"/>
              </a:rPr>
              <a:t>	1 Metapneumovirus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n 1"/>
          <p:cNvPicPr>
            <a:picLocks noChangeAspect="1"/>
          </p:cNvPicPr>
          <p:nvPr/>
        </p:nvPicPr>
        <p:blipFill>
          <a:blip r:embed="rId3"/>
          <a:srcRect/>
          <a:stretch>
            <a:fillRect/>
          </a:stretch>
        </p:blipFill>
        <p:spPr bwMode="auto">
          <a:xfrm>
            <a:off x="419100" y="93663"/>
            <a:ext cx="8293100" cy="6502400"/>
          </a:xfrm>
          <a:prstGeom prst="rect">
            <a:avLst/>
          </a:prstGeom>
          <a:noFill/>
          <a:ln w="9525">
            <a:noFill/>
            <a:miter lim="800000"/>
            <a:headEnd/>
            <a:tailEnd/>
          </a:ln>
        </p:spPr>
      </p:pic>
      <p:pic>
        <p:nvPicPr>
          <p:cNvPr id="41986" name="Imagen 2"/>
          <p:cNvPicPr>
            <a:picLocks noChangeAspect="1"/>
          </p:cNvPicPr>
          <p:nvPr/>
        </p:nvPicPr>
        <p:blipFill>
          <a:blip r:embed="rId4"/>
          <a:srcRect/>
          <a:stretch>
            <a:fillRect/>
          </a:stretch>
        </p:blipFill>
        <p:spPr bwMode="auto">
          <a:xfrm>
            <a:off x="3340100" y="6596063"/>
            <a:ext cx="5803900" cy="241300"/>
          </a:xfrm>
          <a:prstGeom prst="rect">
            <a:avLst/>
          </a:prstGeom>
          <a:noFill/>
          <a:ln w="9525">
            <a:noFill/>
            <a:miter lim="800000"/>
            <a:headEnd/>
            <a:tailEnd/>
          </a:ln>
        </p:spPr>
      </p:pic>
      <p:sp>
        <p:nvSpPr>
          <p:cNvPr id="4" name="Rectángulo redondeado 3"/>
          <p:cNvSpPr/>
          <p:nvPr/>
        </p:nvSpPr>
        <p:spPr>
          <a:xfrm>
            <a:off x="6624638" y="1376363"/>
            <a:ext cx="1206500" cy="1460500"/>
          </a:xfrm>
          <a:prstGeom prst="round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5" name="Rectángulo redondeado 4"/>
          <p:cNvSpPr/>
          <p:nvPr/>
        </p:nvSpPr>
        <p:spPr>
          <a:xfrm>
            <a:off x="719138" y="5100638"/>
            <a:ext cx="7112000" cy="190500"/>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title"/>
          </p:nvPr>
        </p:nvSpPr>
        <p:spPr>
          <a:xfrm>
            <a:off x="250825" y="188913"/>
            <a:ext cx="8229600" cy="706437"/>
          </a:xfrm>
          <a:ln w="38100">
            <a:solidFill>
              <a:srgbClr val="008000"/>
            </a:solidFill>
          </a:ln>
        </p:spPr>
        <p:txBody>
          <a:bodyPr/>
          <a:lstStyle/>
          <a:p>
            <a:pPr algn="l" eaLnBrk="1" hangingPunct="1"/>
            <a:r>
              <a:rPr lang="ca-ES" sz="3600" smtClean="0">
                <a:latin typeface="Arial" charset="0"/>
              </a:rPr>
              <a:t>MERS-Co: com va l’epidèmia ?</a:t>
            </a:r>
          </a:p>
        </p:txBody>
      </p:sp>
      <p:pic>
        <p:nvPicPr>
          <p:cNvPr id="44034" name="Picture 7" descr="weekly-republic-of-korea-china-other-countries-saudi-arabia-2015-06-27"/>
          <p:cNvPicPr>
            <a:picLocks noChangeAspect="1" noChangeArrowheads="1"/>
          </p:cNvPicPr>
          <p:nvPr/>
        </p:nvPicPr>
        <p:blipFill>
          <a:blip r:embed="rId2"/>
          <a:srcRect/>
          <a:stretch>
            <a:fillRect/>
          </a:stretch>
        </p:blipFill>
        <p:spPr bwMode="auto">
          <a:xfrm>
            <a:off x="511175" y="946150"/>
            <a:ext cx="7578725" cy="5853113"/>
          </a:xfrm>
          <a:prstGeom prst="rect">
            <a:avLst/>
          </a:prstGeom>
          <a:noFill/>
          <a:ln w="9525">
            <a:noFill/>
            <a:miter lim="800000"/>
            <a:headEnd/>
            <a:tailEnd/>
          </a:ln>
        </p:spPr>
      </p:pic>
      <p:sp>
        <p:nvSpPr>
          <p:cNvPr id="44035" name="CuadroTexto 3"/>
          <p:cNvSpPr txBox="1">
            <a:spLocks noChangeArrowheads="1"/>
          </p:cNvSpPr>
          <p:nvPr/>
        </p:nvSpPr>
        <p:spPr bwMode="auto">
          <a:xfrm>
            <a:off x="1601788" y="4459288"/>
            <a:ext cx="1771650" cy="385762"/>
          </a:xfrm>
          <a:prstGeom prst="rect">
            <a:avLst/>
          </a:prstGeom>
          <a:noFill/>
          <a:ln w="19050">
            <a:solidFill>
              <a:srgbClr val="FF0000"/>
            </a:solidFill>
            <a:miter lim="800000"/>
            <a:headEnd/>
            <a:tailEnd/>
          </a:ln>
        </p:spPr>
        <p:txBody>
          <a:bodyPr wrap="none">
            <a:spAutoFit/>
          </a:bodyPr>
          <a:lstStyle/>
          <a:p>
            <a:r>
              <a:rPr lang="es-ES">
                <a:latin typeface="Calibri" pitchFamily="34" charset="0"/>
              </a:rPr>
              <a:t>Mortalitat 36.5%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agen 1"/>
          <p:cNvPicPr>
            <a:picLocks noChangeAspect="1"/>
          </p:cNvPicPr>
          <p:nvPr/>
        </p:nvPicPr>
        <p:blipFill>
          <a:blip r:embed="rId2"/>
          <a:srcRect/>
          <a:stretch>
            <a:fillRect/>
          </a:stretch>
        </p:blipFill>
        <p:spPr bwMode="auto">
          <a:xfrm>
            <a:off x="0" y="127000"/>
            <a:ext cx="9144000" cy="657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idx="1"/>
          </p:nvPr>
        </p:nvSpPr>
        <p:spPr>
          <a:xfrm>
            <a:off x="457200" y="2006600"/>
            <a:ext cx="8229600" cy="3276600"/>
          </a:xfrm>
        </p:spPr>
        <p:txBody>
          <a:bodyPr/>
          <a:lstStyle/>
          <a:p>
            <a:pPr eaLnBrk="1" hangingPunct="1"/>
            <a:r>
              <a:rPr lang="ca-ES" sz="2800" smtClean="0"/>
              <a:t>Què són els coronavirus  i el MERS-co?</a:t>
            </a:r>
          </a:p>
          <a:p>
            <a:pPr eaLnBrk="1" hangingPunct="1"/>
            <a:r>
              <a:rPr lang="ca-ES" sz="2800" smtClean="0"/>
              <a:t>D’on ha sortit i com ha anat evolucionant?</a:t>
            </a:r>
          </a:p>
          <a:p>
            <a:pPr eaLnBrk="1" hangingPunct="1"/>
            <a:r>
              <a:rPr lang="ca-ES" sz="2800" smtClean="0"/>
              <a:t>Quina clínica i evolució en podem esperar?</a:t>
            </a:r>
          </a:p>
          <a:p>
            <a:pPr eaLnBrk="1" hangingPunct="1"/>
            <a:r>
              <a:rPr lang="ca-ES" sz="2800" smtClean="0"/>
              <a:t>Què en sabem de la transmisibilitat?</a:t>
            </a:r>
          </a:p>
          <a:p>
            <a:pPr eaLnBrk="1" hangingPunct="1"/>
            <a:r>
              <a:rPr lang="ca-ES" sz="2800" smtClean="0"/>
              <a:t>Com el tractarem ?</a:t>
            </a:r>
          </a:p>
          <a:p>
            <a:pPr eaLnBrk="1" hangingPunct="1">
              <a:buFont typeface="Arial" charset="0"/>
              <a:buNone/>
            </a:pPr>
            <a:endParaRPr lang="ca-ES" smtClean="0"/>
          </a:p>
          <a:p>
            <a:pPr eaLnBrk="1" hangingPunct="1"/>
            <a:endParaRPr lang="ca-ES" smtClean="0"/>
          </a:p>
        </p:txBody>
      </p:sp>
      <p:sp>
        <p:nvSpPr>
          <p:cNvPr id="16386" name="Rectangle 2"/>
          <p:cNvSpPr>
            <a:spLocks noChangeArrowheads="1"/>
          </p:cNvSpPr>
          <p:nvPr/>
        </p:nvSpPr>
        <p:spPr bwMode="auto">
          <a:xfrm>
            <a:off x="179388" y="300038"/>
            <a:ext cx="8507412" cy="576262"/>
          </a:xfrm>
          <a:prstGeom prst="rect">
            <a:avLst/>
          </a:prstGeom>
          <a:noFill/>
          <a:ln w="38100">
            <a:solidFill>
              <a:srgbClr val="008000"/>
            </a:solidFill>
            <a:miter lim="800000"/>
            <a:headEnd/>
            <a:tailEnd/>
          </a:ln>
        </p:spPr>
        <p:txBody>
          <a:bodyPr anchor="ctr"/>
          <a:lstStyle/>
          <a:p>
            <a:r>
              <a:rPr lang="ca-ES" sz="3200"/>
              <a:t>De què parlarem ?</a:t>
            </a:r>
            <a:r>
              <a:rPr lang="ca-ES" sz="2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n 2"/>
          <p:cNvPicPr>
            <a:picLocks noChangeAspect="1"/>
          </p:cNvPicPr>
          <p:nvPr/>
        </p:nvPicPr>
        <p:blipFill>
          <a:blip r:embed="rId2"/>
          <a:srcRect/>
          <a:stretch>
            <a:fillRect/>
          </a:stretch>
        </p:blipFill>
        <p:spPr bwMode="auto">
          <a:xfrm>
            <a:off x="0" y="376238"/>
            <a:ext cx="9144000" cy="1471612"/>
          </a:xfrm>
          <a:prstGeom prst="rect">
            <a:avLst/>
          </a:prstGeom>
          <a:noFill/>
          <a:ln w="9525">
            <a:noFill/>
            <a:miter lim="800000"/>
            <a:headEnd/>
            <a:tailEnd/>
          </a:ln>
        </p:spPr>
      </p:pic>
      <p:pic>
        <p:nvPicPr>
          <p:cNvPr id="46082" name="Imagen 3"/>
          <p:cNvPicPr>
            <a:picLocks noChangeAspect="1"/>
          </p:cNvPicPr>
          <p:nvPr/>
        </p:nvPicPr>
        <p:blipFill>
          <a:blip r:embed="rId3"/>
          <a:srcRect/>
          <a:stretch>
            <a:fillRect/>
          </a:stretch>
        </p:blipFill>
        <p:spPr bwMode="auto">
          <a:xfrm>
            <a:off x="0" y="1989138"/>
            <a:ext cx="9144000" cy="447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3714750" y="2733675"/>
            <a:ext cx="1714500" cy="1390650"/>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688975" y="877888"/>
            <a:ext cx="7766050" cy="5634037"/>
          </a:xfrm>
          <a:prstGeom prst="rect">
            <a:avLst/>
          </a:prstGeom>
          <a:noFill/>
          <a:ln w="9525">
            <a:noFill/>
            <a:miter lim="800000"/>
            <a:headEnd/>
            <a:tailEnd/>
          </a:ln>
        </p:spPr>
      </p:pic>
      <p:pic>
        <p:nvPicPr>
          <p:cNvPr id="47107" name="Picture 4"/>
          <p:cNvPicPr>
            <a:picLocks noChangeAspect="1" noChangeArrowheads="1"/>
          </p:cNvPicPr>
          <p:nvPr/>
        </p:nvPicPr>
        <p:blipFill>
          <a:blip r:embed="rId4"/>
          <a:srcRect/>
          <a:stretch>
            <a:fillRect/>
          </a:stretch>
        </p:blipFill>
        <p:spPr bwMode="auto">
          <a:xfrm>
            <a:off x="688975" y="196850"/>
            <a:ext cx="7299325" cy="468313"/>
          </a:xfrm>
          <a:prstGeom prst="rect">
            <a:avLst/>
          </a:prstGeom>
          <a:noFill/>
          <a:ln w="9525">
            <a:noFill/>
            <a:miter lim="800000"/>
            <a:headEnd/>
            <a:tailEnd/>
          </a:ln>
        </p:spPr>
      </p:pic>
      <p:sp>
        <p:nvSpPr>
          <p:cNvPr id="47108" name="Rectangle 5"/>
          <p:cNvSpPr>
            <a:spLocks noChangeArrowheads="1"/>
          </p:cNvSpPr>
          <p:nvPr/>
        </p:nvSpPr>
        <p:spPr bwMode="auto">
          <a:xfrm>
            <a:off x="1422400" y="3898900"/>
            <a:ext cx="2292350" cy="609600"/>
          </a:xfrm>
          <a:prstGeom prst="rect">
            <a:avLst/>
          </a:prstGeom>
          <a:noFill/>
          <a:ln w="19050">
            <a:solidFill>
              <a:srgbClr val="FF0000"/>
            </a:solidFill>
            <a:miter lim="800000"/>
            <a:headEnd/>
            <a:tailEnd/>
          </a:ln>
        </p:spPr>
        <p:txBody>
          <a:bodyPr wrap="none" anchor="ctr"/>
          <a:lstStyle/>
          <a:p>
            <a:endParaRPr lang="en-US"/>
          </a:p>
        </p:txBody>
      </p:sp>
      <p:sp>
        <p:nvSpPr>
          <p:cNvPr id="47109" name="Rectangle 6"/>
          <p:cNvSpPr>
            <a:spLocks noChangeArrowheads="1"/>
          </p:cNvSpPr>
          <p:nvPr/>
        </p:nvSpPr>
        <p:spPr bwMode="auto">
          <a:xfrm>
            <a:off x="688975" y="5854700"/>
            <a:ext cx="7766050" cy="657225"/>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a:xfrm>
            <a:off x="250825" y="188913"/>
            <a:ext cx="8229600" cy="706437"/>
          </a:xfrm>
          <a:ln w="38100">
            <a:solidFill>
              <a:srgbClr val="008000"/>
            </a:solidFill>
          </a:ln>
        </p:spPr>
        <p:txBody>
          <a:bodyPr/>
          <a:lstStyle/>
          <a:p>
            <a:pPr algn="l" eaLnBrk="1" hangingPunct="1"/>
            <a:r>
              <a:rPr lang="ca-ES" sz="3600" smtClean="0">
                <a:latin typeface="Arial" charset="0"/>
              </a:rPr>
              <a:t>MERS-Co: patogènia</a:t>
            </a:r>
          </a:p>
        </p:txBody>
      </p:sp>
      <p:sp>
        <p:nvSpPr>
          <p:cNvPr id="48130" name="Marcador de contenido 1"/>
          <p:cNvSpPr>
            <a:spLocks noGrp="1"/>
          </p:cNvSpPr>
          <p:nvPr>
            <p:ph idx="1"/>
          </p:nvPr>
        </p:nvSpPr>
        <p:spPr>
          <a:xfrm>
            <a:off x="457200" y="1325563"/>
            <a:ext cx="8229600" cy="4525962"/>
          </a:xfrm>
        </p:spPr>
        <p:txBody>
          <a:bodyPr/>
          <a:lstStyle/>
          <a:p>
            <a:pPr eaLnBrk="1" hangingPunct="1"/>
            <a:r>
              <a:rPr lang="es-ES" sz="2400" smtClean="0"/>
              <a:t>El virus penetra a les cèl.lules via dipeptidil peptidasa 4 (DPP4) que s’expresa a les cèl.lules dels pulmons </a:t>
            </a:r>
          </a:p>
        </p:txBody>
      </p:sp>
      <p:pic>
        <p:nvPicPr>
          <p:cNvPr id="48131" name="Imagen 2"/>
          <p:cNvPicPr>
            <a:picLocks noChangeAspect="1"/>
          </p:cNvPicPr>
          <p:nvPr/>
        </p:nvPicPr>
        <p:blipFill>
          <a:blip r:embed="rId3"/>
          <a:srcRect/>
          <a:stretch>
            <a:fillRect/>
          </a:stretch>
        </p:blipFill>
        <p:spPr bwMode="auto">
          <a:xfrm>
            <a:off x="4470400" y="2527300"/>
            <a:ext cx="4379913" cy="416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agen 3"/>
          <p:cNvPicPr>
            <a:picLocks noChangeAspect="1"/>
          </p:cNvPicPr>
          <p:nvPr/>
        </p:nvPicPr>
        <p:blipFill>
          <a:blip r:embed="rId3"/>
          <a:srcRect/>
          <a:stretch>
            <a:fillRect/>
          </a:stretch>
        </p:blipFill>
        <p:spPr bwMode="auto">
          <a:xfrm>
            <a:off x="342900" y="0"/>
            <a:ext cx="845185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title" idx="4294967295"/>
          </p:nvPr>
        </p:nvSpPr>
        <p:spPr>
          <a:xfrm>
            <a:off x="250825" y="188913"/>
            <a:ext cx="8229600" cy="706437"/>
          </a:xfrm>
          <a:ln w="38100">
            <a:solidFill>
              <a:srgbClr val="008000"/>
            </a:solidFill>
          </a:ln>
        </p:spPr>
        <p:txBody>
          <a:bodyPr/>
          <a:lstStyle/>
          <a:p>
            <a:pPr algn="l" eaLnBrk="1" hangingPunct="1"/>
            <a:r>
              <a:rPr lang="ca-ES" sz="3600" smtClean="0">
                <a:latin typeface="Arial" charset="0"/>
              </a:rPr>
              <a:t>MERS-Co: característiques</a:t>
            </a:r>
          </a:p>
        </p:txBody>
      </p:sp>
      <p:pic>
        <p:nvPicPr>
          <p:cNvPr id="52226" name="Picture 4"/>
          <p:cNvPicPr>
            <a:picLocks noChangeAspect="1" noChangeArrowheads="1"/>
          </p:cNvPicPr>
          <p:nvPr/>
        </p:nvPicPr>
        <p:blipFill>
          <a:blip r:embed="rId3"/>
          <a:srcRect/>
          <a:stretch>
            <a:fillRect/>
          </a:stretch>
        </p:blipFill>
        <p:spPr bwMode="auto">
          <a:xfrm>
            <a:off x="6156325" y="6610350"/>
            <a:ext cx="2790825" cy="247650"/>
          </a:xfrm>
          <a:prstGeom prst="rect">
            <a:avLst/>
          </a:prstGeom>
          <a:noFill/>
          <a:ln w="9525">
            <a:noFill/>
            <a:miter lim="800000"/>
            <a:headEnd/>
            <a:tailEnd/>
          </a:ln>
        </p:spPr>
      </p:pic>
      <p:pic>
        <p:nvPicPr>
          <p:cNvPr id="52227" name="Picture 6"/>
          <p:cNvPicPr>
            <a:picLocks noChangeAspect="1" noChangeArrowheads="1"/>
          </p:cNvPicPr>
          <p:nvPr/>
        </p:nvPicPr>
        <p:blipFill>
          <a:blip r:embed="rId4"/>
          <a:srcRect/>
          <a:stretch>
            <a:fillRect/>
          </a:stretch>
        </p:blipFill>
        <p:spPr bwMode="auto">
          <a:xfrm>
            <a:off x="0" y="1557338"/>
            <a:ext cx="9144000" cy="3887787"/>
          </a:xfrm>
          <a:prstGeom prst="rect">
            <a:avLst/>
          </a:prstGeom>
          <a:noFill/>
          <a:ln w="9525">
            <a:noFill/>
            <a:miter lim="800000"/>
            <a:headEnd/>
            <a:tailEnd/>
          </a:ln>
        </p:spPr>
      </p:pic>
      <p:sp>
        <p:nvSpPr>
          <p:cNvPr id="52228" name="Oval 7"/>
          <p:cNvSpPr>
            <a:spLocks noChangeArrowheads="1"/>
          </p:cNvSpPr>
          <p:nvPr/>
        </p:nvSpPr>
        <p:spPr bwMode="auto">
          <a:xfrm>
            <a:off x="2484438" y="3284538"/>
            <a:ext cx="1727200" cy="720725"/>
          </a:xfrm>
          <a:prstGeom prst="ellipse">
            <a:avLst/>
          </a:prstGeom>
          <a:noFill/>
          <a:ln w="38100">
            <a:solidFill>
              <a:srgbClr val="CC0000"/>
            </a:solidFill>
            <a:round/>
            <a:headEnd/>
            <a:tailEnd/>
          </a:ln>
        </p:spPr>
        <p:txBody>
          <a:bodyPr wrap="none" anchor="ctr"/>
          <a:lstStyle/>
          <a:p>
            <a:endParaRPr lang="en-US">
              <a:latin typeface="Calibri" pitchFamily="34" charset="0"/>
            </a:endParaRPr>
          </a:p>
        </p:txBody>
      </p:sp>
      <p:sp>
        <p:nvSpPr>
          <p:cNvPr id="52229" name="Oval 8"/>
          <p:cNvSpPr>
            <a:spLocks noChangeArrowheads="1"/>
          </p:cNvSpPr>
          <p:nvPr/>
        </p:nvSpPr>
        <p:spPr bwMode="auto">
          <a:xfrm>
            <a:off x="2770188" y="4724400"/>
            <a:ext cx="1296987" cy="792163"/>
          </a:xfrm>
          <a:prstGeom prst="ellipse">
            <a:avLst/>
          </a:prstGeom>
          <a:noFill/>
          <a:ln w="28575">
            <a:solidFill>
              <a:srgbClr val="CC0000"/>
            </a:solidFill>
            <a:round/>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title" idx="4294967295"/>
          </p:nvPr>
        </p:nvSpPr>
        <p:spPr>
          <a:xfrm>
            <a:off x="250825" y="188913"/>
            <a:ext cx="8229600" cy="706437"/>
          </a:xfrm>
          <a:ln w="38100">
            <a:solidFill>
              <a:srgbClr val="008000"/>
            </a:solidFill>
          </a:ln>
        </p:spPr>
        <p:txBody>
          <a:bodyPr/>
          <a:lstStyle/>
          <a:p>
            <a:pPr algn="l" eaLnBrk="1" hangingPunct="1"/>
            <a:r>
              <a:rPr lang="ca-ES" sz="3600" smtClean="0">
                <a:latin typeface="Arial" charset="0"/>
              </a:rPr>
              <a:t>MERS-Co: característiques</a:t>
            </a:r>
          </a:p>
        </p:txBody>
      </p:sp>
      <p:pic>
        <p:nvPicPr>
          <p:cNvPr id="54274" name="Picture 4"/>
          <p:cNvPicPr>
            <a:picLocks noChangeAspect="1" noChangeArrowheads="1"/>
          </p:cNvPicPr>
          <p:nvPr/>
        </p:nvPicPr>
        <p:blipFill>
          <a:blip r:embed="rId3"/>
          <a:srcRect/>
          <a:stretch>
            <a:fillRect/>
          </a:stretch>
        </p:blipFill>
        <p:spPr bwMode="auto">
          <a:xfrm>
            <a:off x="6156325" y="6610350"/>
            <a:ext cx="2790825" cy="247650"/>
          </a:xfrm>
          <a:prstGeom prst="rect">
            <a:avLst/>
          </a:prstGeom>
          <a:noFill/>
          <a:ln w="9525">
            <a:noFill/>
            <a:miter lim="800000"/>
            <a:headEnd/>
            <a:tailEnd/>
          </a:ln>
        </p:spPr>
      </p:pic>
      <p:pic>
        <p:nvPicPr>
          <p:cNvPr id="54275" name="Picture 5"/>
          <p:cNvPicPr>
            <a:picLocks noChangeAspect="1" noChangeArrowheads="1"/>
          </p:cNvPicPr>
          <p:nvPr/>
        </p:nvPicPr>
        <p:blipFill>
          <a:blip r:embed="rId4"/>
          <a:srcRect/>
          <a:stretch>
            <a:fillRect/>
          </a:stretch>
        </p:blipFill>
        <p:spPr bwMode="auto">
          <a:xfrm>
            <a:off x="0" y="1628775"/>
            <a:ext cx="9145588" cy="333375"/>
          </a:xfrm>
          <a:prstGeom prst="rect">
            <a:avLst/>
          </a:prstGeom>
          <a:noFill/>
          <a:ln w="9525">
            <a:noFill/>
            <a:miter lim="800000"/>
            <a:headEnd/>
            <a:tailEnd/>
          </a:ln>
        </p:spPr>
      </p:pic>
      <p:pic>
        <p:nvPicPr>
          <p:cNvPr id="54276" name="Picture 6"/>
          <p:cNvPicPr>
            <a:picLocks noChangeAspect="1" noChangeArrowheads="1"/>
          </p:cNvPicPr>
          <p:nvPr/>
        </p:nvPicPr>
        <p:blipFill>
          <a:blip r:embed="rId5"/>
          <a:srcRect/>
          <a:stretch>
            <a:fillRect/>
          </a:stretch>
        </p:blipFill>
        <p:spPr bwMode="auto">
          <a:xfrm>
            <a:off x="0" y="1916113"/>
            <a:ext cx="9109075" cy="4365625"/>
          </a:xfrm>
          <a:prstGeom prst="rect">
            <a:avLst/>
          </a:prstGeom>
          <a:noFill/>
          <a:ln w="9525">
            <a:noFill/>
            <a:miter lim="800000"/>
            <a:headEnd/>
            <a:tailEnd/>
          </a:ln>
        </p:spPr>
      </p:pic>
      <p:sp>
        <p:nvSpPr>
          <p:cNvPr id="54277" name="Oval 7"/>
          <p:cNvSpPr>
            <a:spLocks noChangeArrowheads="1"/>
          </p:cNvSpPr>
          <p:nvPr/>
        </p:nvSpPr>
        <p:spPr bwMode="auto">
          <a:xfrm>
            <a:off x="2843213" y="5013325"/>
            <a:ext cx="1081087" cy="1366838"/>
          </a:xfrm>
          <a:prstGeom prst="ellipse">
            <a:avLst/>
          </a:prstGeom>
          <a:noFill/>
          <a:ln w="38100">
            <a:solidFill>
              <a:srgbClr val="CC0000"/>
            </a:solidFill>
            <a:round/>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title"/>
          </p:nvPr>
        </p:nvSpPr>
        <p:spPr>
          <a:xfrm>
            <a:off x="457200" y="274638"/>
            <a:ext cx="8229600" cy="803275"/>
          </a:xfrm>
          <a:ln w="38100">
            <a:solidFill>
              <a:srgbClr val="008000"/>
            </a:solidFill>
          </a:ln>
        </p:spPr>
        <p:txBody>
          <a:bodyPr/>
          <a:lstStyle/>
          <a:p>
            <a:pPr algn="l" eaLnBrk="1" hangingPunct="1"/>
            <a:r>
              <a:rPr lang="ca-ES" sz="3600" smtClean="0">
                <a:latin typeface="Arial" charset="0"/>
              </a:rPr>
              <a:t>MERS-Co: clínica</a:t>
            </a:r>
          </a:p>
        </p:txBody>
      </p:sp>
      <p:sp>
        <p:nvSpPr>
          <p:cNvPr id="56322" name="Marcador de contenido 1"/>
          <p:cNvSpPr>
            <a:spLocks noGrp="1"/>
          </p:cNvSpPr>
          <p:nvPr>
            <p:ph idx="1"/>
          </p:nvPr>
        </p:nvSpPr>
        <p:spPr>
          <a:xfrm>
            <a:off x="457200" y="1347788"/>
            <a:ext cx="8229600" cy="4778375"/>
          </a:xfrm>
        </p:spPr>
        <p:txBody>
          <a:bodyPr/>
          <a:lstStyle/>
          <a:p>
            <a:pPr eaLnBrk="1" hangingPunct="1">
              <a:lnSpc>
                <a:spcPct val="90000"/>
              </a:lnSpc>
            </a:pPr>
            <a:r>
              <a:rPr lang="es-ES" sz="2600" smtClean="0"/>
              <a:t>Període de incubació : 5 dies ( a 14 dies)</a:t>
            </a:r>
          </a:p>
          <a:p>
            <a:pPr eaLnBrk="1" hangingPunct="1">
              <a:lnSpc>
                <a:spcPct val="90000"/>
              </a:lnSpc>
            </a:pPr>
            <a:r>
              <a:rPr lang="es-ES" sz="2600" smtClean="0"/>
              <a:t>Clínica : febre, tos, odinofàgia, díspnea, miàlgia, dolor toràcic, mal estar general i clínica gastro-intestinal: diarrea, vòmits i dolor abdominal. </a:t>
            </a:r>
          </a:p>
          <a:p>
            <a:pPr eaLnBrk="1" hangingPunct="1">
              <a:lnSpc>
                <a:spcPct val="90000"/>
              </a:lnSpc>
            </a:pPr>
            <a:r>
              <a:rPr lang="es-ES" sz="2600" smtClean="0"/>
              <a:t>Menys freqüent: tremolor, sibilàncies, palpitacions i confusió </a:t>
            </a:r>
          </a:p>
          <a:p>
            <a:pPr eaLnBrk="1" hangingPunct="1">
              <a:lnSpc>
                <a:spcPct val="90000"/>
              </a:lnSpc>
            </a:pPr>
            <a:r>
              <a:rPr lang="es-ES" sz="2600" smtClean="0"/>
              <a:t>Evolució a insuficiència respiratòria aguda</a:t>
            </a:r>
          </a:p>
          <a:p>
            <a:pPr eaLnBrk="1" hangingPunct="1">
              <a:lnSpc>
                <a:spcPct val="90000"/>
              </a:lnSpc>
            </a:pPr>
            <a:endParaRPr lang="es-ES" sz="2600" smtClean="0"/>
          </a:p>
          <a:p>
            <a:pPr eaLnBrk="1" hangingPunct="1">
              <a:lnSpc>
                <a:spcPct val="90000"/>
              </a:lnSpc>
            </a:pPr>
            <a:r>
              <a:rPr lang="es-ES" sz="2600" smtClean="0"/>
              <a:t>Fc de risc per malaltia severa</a:t>
            </a:r>
          </a:p>
          <a:p>
            <a:pPr lvl="1" eaLnBrk="1" hangingPunct="1">
              <a:lnSpc>
                <a:spcPct val="90000"/>
              </a:lnSpc>
            </a:pPr>
            <a:r>
              <a:rPr lang="es-ES" sz="2200" smtClean="0"/>
              <a:t>I Renal, obesitat, HTA, MPOC e immusupresió</a:t>
            </a:r>
          </a:p>
          <a:p>
            <a:pPr eaLnBrk="1" hangingPunct="1">
              <a:lnSpc>
                <a:spcPct val="90000"/>
              </a:lnSpc>
            </a:pPr>
            <a:endParaRPr lang="es-ES" sz="2600" smtClean="0"/>
          </a:p>
          <a:p>
            <a:pPr eaLnBrk="1" hangingPunct="1">
              <a:lnSpc>
                <a:spcPct val="90000"/>
              </a:lnSpc>
            </a:pPr>
            <a:r>
              <a:rPr lang="es-ES" sz="2600" smtClean="0"/>
              <a:t>Coinfecció per altres patògens</a:t>
            </a:r>
          </a:p>
          <a:p>
            <a:pPr lvl="1" eaLnBrk="1" hangingPunct="1">
              <a:lnSpc>
                <a:spcPct val="90000"/>
              </a:lnSpc>
              <a:buFont typeface="Arial" charset="0"/>
              <a:buNone/>
            </a:pPr>
            <a:r>
              <a:rPr lang="es-ES" sz="2200" smtClean="0"/>
              <a:t> </a:t>
            </a:r>
          </a:p>
          <a:p>
            <a:pPr eaLnBrk="1" hangingPunct="1">
              <a:lnSpc>
                <a:spcPct val="90000"/>
              </a:lnSpc>
            </a:pPr>
            <a:endParaRPr lang="es-ES" sz="3000" smtClean="0"/>
          </a:p>
        </p:txBody>
      </p:sp>
      <p:sp>
        <p:nvSpPr>
          <p:cNvPr id="56323" name="Rectangle 4"/>
          <p:cNvSpPr>
            <a:spLocks noChangeArrowheads="1"/>
          </p:cNvSpPr>
          <p:nvPr/>
        </p:nvSpPr>
        <p:spPr bwMode="auto">
          <a:xfrm>
            <a:off x="439738" y="4479925"/>
            <a:ext cx="8007350" cy="1111250"/>
          </a:xfrm>
          <a:prstGeom prst="rect">
            <a:avLst/>
          </a:prstGeom>
          <a:noFill/>
          <a:ln w="2857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agen 1"/>
          <p:cNvPicPr>
            <a:picLocks noChangeAspect="1"/>
          </p:cNvPicPr>
          <p:nvPr/>
        </p:nvPicPr>
        <p:blipFill>
          <a:blip r:embed="rId2"/>
          <a:srcRect/>
          <a:stretch>
            <a:fillRect/>
          </a:stretch>
        </p:blipFill>
        <p:spPr bwMode="auto">
          <a:xfrm>
            <a:off x="0" y="1068388"/>
            <a:ext cx="9144000" cy="3827462"/>
          </a:xfrm>
          <a:prstGeom prst="rect">
            <a:avLst/>
          </a:prstGeom>
          <a:noFill/>
          <a:ln w="9525">
            <a:noFill/>
            <a:miter lim="800000"/>
            <a:headEnd/>
            <a:tailEnd/>
          </a:ln>
        </p:spPr>
      </p:pic>
      <p:pic>
        <p:nvPicPr>
          <p:cNvPr id="58370" name="Imagen 2"/>
          <p:cNvPicPr>
            <a:picLocks noChangeAspect="1"/>
          </p:cNvPicPr>
          <p:nvPr/>
        </p:nvPicPr>
        <p:blipFill>
          <a:blip r:embed="rId3"/>
          <a:srcRect/>
          <a:stretch>
            <a:fillRect/>
          </a:stretch>
        </p:blipFill>
        <p:spPr bwMode="auto">
          <a:xfrm>
            <a:off x="3863975" y="6475413"/>
            <a:ext cx="3454400" cy="292100"/>
          </a:xfrm>
          <a:prstGeom prst="rect">
            <a:avLst/>
          </a:prstGeom>
          <a:noFill/>
          <a:ln w="9525">
            <a:noFill/>
            <a:miter lim="800000"/>
            <a:headEnd/>
            <a:tailEnd/>
          </a:ln>
        </p:spPr>
      </p:pic>
      <p:pic>
        <p:nvPicPr>
          <p:cNvPr id="58371" name="Imagen 3"/>
          <p:cNvPicPr>
            <a:picLocks noChangeAspect="1"/>
          </p:cNvPicPr>
          <p:nvPr/>
        </p:nvPicPr>
        <p:blipFill>
          <a:blip r:embed="rId4"/>
          <a:srcRect/>
          <a:stretch>
            <a:fillRect/>
          </a:stretch>
        </p:blipFill>
        <p:spPr bwMode="auto">
          <a:xfrm>
            <a:off x="7467600" y="6535738"/>
            <a:ext cx="16764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0650"/>
            <a:ext cx="8229600" cy="592138"/>
          </a:xfrm>
        </p:spPr>
        <p:txBody>
          <a:bodyPr rtlCol="0">
            <a:normAutofit fontScale="90000"/>
          </a:bodyPr>
          <a:lstStyle/>
          <a:p>
            <a:pPr algn="l" eaLnBrk="1" fontAlgn="auto" hangingPunct="1">
              <a:spcAft>
                <a:spcPts val="0"/>
              </a:spcAft>
              <a:defRPr/>
            </a:pPr>
            <a:r>
              <a:rPr lang="es-ES" dirty="0" smtClean="0"/>
              <a:t>Clínica. </a:t>
            </a:r>
            <a:r>
              <a:rPr lang="es-ES" dirty="0" err="1" smtClean="0"/>
              <a:t>Pacients</a:t>
            </a:r>
            <a:r>
              <a:rPr lang="es-ES" dirty="0" smtClean="0"/>
              <a:t> </a:t>
            </a:r>
            <a:r>
              <a:rPr lang="es-ES" dirty="0" err="1" smtClean="0"/>
              <a:t>ingressats</a:t>
            </a:r>
            <a:r>
              <a:rPr lang="es-ES" dirty="0" smtClean="0"/>
              <a:t> a UCI</a:t>
            </a:r>
            <a:endParaRPr lang="es-ES" dirty="0"/>
          </a:p>
        </p:txBody>
      </p:sp>
      <p:pic>
        <p:nvPicPr>
          <p:cNvPr id="59394" name="Imagen 4"/>
          <p:cNvPicPr>
            <a:picLocks noChangeAspect="1"/>
          </p:cNvPicPr>
          <p:nvPr/>
        </p:nvPicPr>
        <p:blipFill>
          <a:blip r:embed="rId2"/>
          <a:srcRect/>
          <a:stretch>
            <a:fillRect/>
          </a:stretch>
        </p:blipFill>
        <p:spPr bwMode="auto">
          <a:xfrm>
            <a:off x="7467600" y="6535738"/>
            <a:ext cx="1676400" cy="190500"/>
          </a:xfrm>
          <a:prstGeom prst="rect">
            <a:avLst/>
          </a:prstGeom>
          <a:noFill/>
          <a:ln w="9525">
            <a:noFill/>
            <a:miter lim="800000"/>
            <a:headEnd/>
            <a:tailEnd/>
          </a:ln>
        </p:spPr>
      </p:pic>
      <p:pic>
        <p:nvPicPr>
          <p:cNvPr id="59395" name="Imagen 5"/>
          <p:cNvPicPr>
            <a:picLocks noChangeAspect="1"/>
          </p:cNvPicPr>
          <p:nvPr/>
        </p:nvPicPr>
        <p:blipFill>
          <a:blip r:embed="rId3"/>
          <a:srcRect/>
          <a:stretch>
            <a:fillRect/>
          </a:stretch>
        </p:blipFill>
        <p:spPr bwMode="auto">
          <a:xfrm>
            <a:off x="957263" y="836613"/>
            <a:ext cx="6807200" cy="2413000"/>
          </a:xfrm>
          <a:prstGeom prst="rect">
            <a:avLst/>
          </a:prstGeom>
          <a:noFill/>
          <a:ln w="9525">
            <a:noFill/>
            <a:miter lim="800000"/>
            <a:headEnd/>
            <a:tailEnd/>
          </a:ln>
        </p:spPr>
      </p:pic>
      <p:pic>
        <p:nvPicPr>
          <p:cNvPr id="59396" name="Imagen 6"/>
          <p:cNvPicPr>
            <a:picLocks noChangeAspect="1"/>
          </p:cNvPicPr>
          <p:nvPr/>
        </p:nvPicPr>
        <p:blipFill>
          <a:blip r:embed="rId4"/>
          <a:srcRect/>
          <a:stretch>
            <a:fillRect/>
          </a:stretch>
        </p:blipFill>
        <p:spPr bwMode="auto">
          <a:xfrm>
            <a:off x="1009650" y="3279775"/>
            <a:ext cx="6286500" cy="3327400"/>
          </a:xfrm>
          <a:prstGeom prst="rect">
            <a:avLst/>
          </a:prstGeom>
          <a:noFill/>
          <a:ln w="9525">
            <a:noFill/>
            <a:miter lim="800000"/>
            <a:headEnd/>
            <a:tailEnd/>
          </a:ln>
        </p:spPr>
      </p:pic>
      <p:pic>
        <p:nvPicPr>
          <p:cNvPr id="59397" name="Imagen 3"/>
          <p:cNvPicPr>
            <a:picLocks noChangeAspect="1"/>
          </p:cNvPicPr>
          <p:nvPr/>
        </p:nvPicPr>
        <p:blipFill>
          <a:blip r:embed="rId5"/>
          <a:srcRect/>
          <a:stretch>
            <a:fillRect/>
          </a:stretch>
        </p:blipFill>
        <p:spPr bwMode="auto">
          <a:xfrm>
            <a:off x="3863975" y="6475413"/>
            <a:ext cx="3454400" cy="292100"/>
          </a:xfrm>
          <a:prstGeom prst="rect">
            <a:avLst/>
          </a:prstGeom>
          <a:noFill/>
          <a:ln w="9525">
            <a:noFill/>
            <a:miter lim="800000"/>
            <a:headEnd/>
            <a:tailEnd/>
          </a:ln>
        </p:spPr>
      </p:pic>
      <p:sp>
        <p:nvSpPr>
          <p:cNvPr id="8" name="Rectángulo redondeado 7"/>
          <p:cNvSpPr/>
          <p:nvPr/>
        </p:nvSpPr>
        <p:spPr>
          <a:xfrm>
            <a:off x="957263" y="4906963"/>
            <a:ext cx="6807200" cy="1628775"/>
          </a:xfrm>
          <a:prstGeom prst="round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Rectángulo redondeado 8"/>
          <p:cNvSpPr/>
          <p:nvPr/>
        </p:nvSpPr>
        <p:spPr>
          <a:xfrm>
            <a:off x="6042025" y="1154113"/>
            <a:ext cx="1905000" cy="693737"/>
          </a:xfrm>
          <a:prstGeom prst="round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1"/>
          <p:cNvSpPr>
            <a:spLocks noGrp="1"/>
          </p:cNvSpPr>
          <p:nvPr>
            <p:ph type="title"/>
          </p:nvPr>
        </p:nvSpPr>
        <p:spPr>
          <a:xfrm>
            <a:off x="457200" y="274638"/>
            <a:ext cx="8229600" cy="765175"/>
          </a:xfrm>
          <a:ln w="38100">
            <a:solidFill>
              <a:srgbClr val="008000"/>
            </a:solidFill>
          </a:ln>
        </p:spPr>
        <p:txBody>
          <a:bodyPr/>
          <a:lstStyle/>
          <a:p>
            <a:pPr algn="l" eaLnBrk="1" hangingPunct="1"/>
            <a:r>
              <a:rPr lang="es-ES" smtClean="0"/>
              <a:t>Clínica. Pacients ingressats a UCI</a:t>
            </a:r>
          </a:p>
        </p:txBody>
      </p:sp>
      <p:sp>
        <p:nvSpPr>
          <p:cNvPr id="3" name="Marcador de contenido 2"/>
          <p:cNvSpPr>
            <a:spLocks noGrp="1"/>
          </p:cNvSpPr>
          <p:nvPr>
            <p:ph idx="1"/>
          </p:nvPr>
        </p:nvSpPr>
        <p:spPr>
          <a:xfrm>
            <a:off x="457200" y="1600200"/>
            <a:ext cx="8547100" cy="4525963"/>
          </a:xfrm>
        </p:spPr>
        <p:txBody>
          <a:bodyPr rtlCol="0">
            <a:normAutofit fontScale="85000" lnSpcReduction="10000"/>
          </a:bodyPr>
          <a:lstStyle/>
          <a:p>
            <a:pPr eaLnBrk="1" fontAlgn="auto" hangingPunct="1">
              <a:spcAft>
                <a:spcPts val="0"/>
              </a:spcAft>
              <a:buFont typeface="Arial"/>
              <a:buChar char="•"/>
              <a:defRPr/>
            </a:pPr>
            <a:r>
              <a:rPr lang="es-ES" dirty="0" smtClean="0"/>
              <a:t>IOT:7 /8</a:t>
            </a:r>
          </a:p>
          <a:p>
            <a:pPr eaLnBrk="1" fontAlgn="auto" hangingPunct="1">
              <a:spcAft>
                <a:spcPts val="0"/>
              </a:spcAft>
              <a:buFont typeface="Arial"/>
              <a:buChar char="•"/>
              <a:defRPr/>
            </a:pPr>
            <a:r>
              <a:rPr lang="es-ES" dirty="0" smtClean="0"/>
              <a:t>VMNI: 5/8. </a:t>
            </a:r>
            <a:r>
              <a:rPr lang="es-ES" dirty="0" err="1" smtClean="0"/>
              <a:t>tots</a:t>
            </a:r>
            <a:r>
              <a:rPr lang="es-ES" dirty="0" smtClean="0"/>
              <a:t> es van precisar IOT</a:t>
            </a:r>
          </a:p>
          <a:p>
            <a:pPr eaLnBrk="1" fontAlgn="auto" hangingPunct="1">
              <a:spcAft>
                <a:spcPts val="0"/>
              </a:spcAft>
              <a:buFont typeface="Arial"/>
              <a:buChar char="•"/>
              <a:defRPr/>
            </a:pPr>
            <a:r>
              <a:rPr lang="es-ES" dirty="0" err="1" smtClean="0"/>
              <a:t>Dies</a:t>
            </a:r>
            <a:r>
              <a:rPr lang="es-ES" dirty="0" smtClean="0"/>
              <a:t> de IOT (</a:t>
            </a:r>
            <a:r>
              <a:rPr lang="es-ES" dirty="0" err="1" smtClean="0"/>
              <a:t>mitja</a:t>
            </a:r>
            <a:r>
              <a:rPr lang="es-ES" dirty="0" smtClean="0"/>
              <a:t>): 9 </a:t>
            </a:r>
          </a:p>
          <a:p>
            <a:pPr eaLnBrk="1" fontAlgn="auto" hangingPunct="1">
              <a:spcAft>
                <a:spcPts val="0"/>
              </a:spcAft>
              <a:buFont typeface="Arial"/>
              <a:buChar char="•"/>
              <a:defRPr/>
            </a:pPr>
            <a:r>
              <a:rPr lang="es-ES" dirty="0" err="1" smtClean="0"/>
              <a:t>Tots</a:t>
            </a:r>
            <a:r>
              <a:rPr lang="es-ES" dirty="0" smtClean="0"/>
              <a:t> SDRA. 5/8 van </a:t>
            </a:r>
            <a:r>
              <a:rPr lang="es-ES" dirty="0" err="1" smtClean="0"/>
              <a:t>desenvolupar</a:t>
            </a:r>
            <a:r>
              <a:rPr lang="es-ES" dirty="0" smtClean="0"/>
              <a:t> </a:t>
            </a:r>
            <a:r>
              <a:rPr lang="es-ES" dirty="0"/>
              <a:t>f</a:t>
            </a:r>
            <a:r>
              <a:rPr lang="es-ES" dirty="0" smtClean="0"/>
              <a:t>allo </a:t>
            </a:r>
            <a:r>
              <a:rPr lang="es-ES" dirty="0" err="1" smtClean="0"/>
              <a:t>multiorgànic</a:t>
            </a:r>
            <a:r>
              <a:rPr lang="es-ES" dirty="0" smtClean="0"/>
              <a:t> </a:t>
            </a:r>
          </a:p>
          <a:p>
            <a:pPr eaLnBrk="1" fontAlgn="auto" hangingPunct="1">
              <a:spcAft>
                <a:spcPts val="0"/>
              </a:spcAft>
              <a:buFont typeface="Arial"/>
              <a:buChar char="•"/>
              <a:defRPr/>
            </a:pPr>
            <a:r>
              <a:rPr lang="es-ES" dirty="0" smtClean="0"/>
              <a:t>Un va </a:t>
            </a:r>
            <a:r>
              <a:rPr lang="es-ES" dirty="0" err="1" smtClean="0"/>
              <a:t>rebre</a:t>
            </a:r>
            <a:r>
              <a:rPr lang="es-ES" dirty="0" smtClean="0"/>
              <a:t> ECMO ( va </a:t>
            </a:r>
            <a:r>
              <a:rPr lang="es-ES" dirty="0" err="1" smtClean="0"/>
              <a:t>sobreviure</a:t>
            </a:r>
            <a:r>
              <a:rPr lang="es-ES" dirty="0" smtClean="0"/>
              <a:t>)</a:t>
            </a:r>
          </a:p>
          <a:p>
            <a:pPr eaLnBrk="1" fontAlgn="auto" hangingPunct="1">
              <a:spcAft>
                <a:spcPts val="0"/>
              </a:spcAft>
              <a:buFont typeface="Arial"/>
              <a:buChar char="•"/>
              <a:defRPr/>
            </a:pPr>
            <a:r>
              <a:rPr lang="es-ES" dirty="0" smtClean="0"/>
              <a:t>Analítica: </a:t>
            </a:r>
            <a:r>
              <a:rPr lang="es-ES" dirty="0" err="1" smtClean="0"/>
              <a:t>inici</a:t>
            </a:r>
            <a:r>
              <a:rPr lang="es-ES" dirty="0" smtClean="0"/>
              <a:t>: </a:t>
            </a:r>
            <a:r>
              <a:rPr lang="es-ES" dirty="0" err="1" smtClean="0"/>
              <a:t>leucopènia</a:t>
            </a:r>
            <a:r>
              <a:rPr lang="es-ES" dirty="0" smtClean="0"/>
              <a:t> ( </a:t>
            </a:r>
            <a:r>
              <a:rPr lang="es-ES" dirty="0" err="1" smtClean="0"/>
              <a:t>limfopènia</a:t>
            </a:r>
            <a:r>
              <a:rPr lang="es-ES" dirty="0" smtClean="0"/>
              <a:t>). CK </a:t>
            </a:r>
            <a:r>
              <a:rPr lang="es-ES" dirty="0" err="1" smtClean="0"/>
              <a:t>elevades</a:t>
            </a:r>
            <a:r>
              <a:rPr lang="es-ES" dirty="0" smtClean="0"/>
              <a:t> ++</a:t>
            </a:r>
          </a:p>
          <a:p>
            <a:pPr eaLnBrk="1" fontAlgn="auto" hangingPunct="1">
              <a:spcAft>
                <a:spcPts val="0"/>
              </a:spcAft>
              <a:buFont typeface="Arial"/>
              <a:buChar char="•"/>
              <a:defRPr/>
            </a:pPr>
            <a:r>
              <a:rPr lang="es-ES" dirty="0" err="1" smtClean="0"/>
              <a:t>Infeccions</a:t>
            </a:r>
            <a:r>
              <a:rPr lang="es-ES" dirty="0" smtClean="0"/>
              <a:t> </a:t>
            </a:r>
            <a:r>
              <a:rPr lang="es-ES" dirty="0" err="1" smtClean="0"/>
              <a:t>bacterianes</a:t>
            </a:r>
            <a:r>
              <a:rPr lang="es-ES" dirty="0" smtClean="0"/>
              <a:t> </a:t>
            </a:r>
            <a:r>
              <a:rPr lang="es-ES" dirty="0" err="1" smtClean="0"/>
              <a:t>secundàries</a:t>
            </a:r>
            <a:r>
              <a:rPr lang="es-ES" dirty="0" smtClean="0"/>
              <a:t>: 6/8</a:t>
            </a:r>
          </a:p>
          <a:p>
            <a:pPr eaLnBrk="1" fontAlgn="auto" hangingPunct="1">
              <a:spcAft>
                <a:spcPts val="0"/>
              </a:spcAft>
              <a:buFont typeface="Arial"/>
              <a:buChar char="•"/>
              <a:defRPr/>
            </a:pPr>
            <a:r>
              <a:rPr lang="es-ES" dirty="0" err="1" smtClean="0"/>
              <a:t>Tots</a:t>
            </a:r>
            <a:r>
              <a:rPr lang="es-ES" dirty="0" smtClean="0"/>
              <a:t> es van </a:t>
            </a:r>
            <a:r>
              <a:rPr lang="es-ES" dirty="0" err="1" smtClean="0"/>
              <a:t>tractar</a:t>
            </a:r>
            <a:r>
              <a:rPr lang="es-ES" dirty="0" smtClean="0"/>
              <a:t> </a:t>
            </a:r>
            <a:r>
              <a:rPr lang="es-ES" dirty="0" err="1" smtClean="0"/>
              <a:t>amb</a:t>
            </a:r>
            <a:r>
              <a:rPr lang="es-ES" dirty="0" smtClean="0"/>
              <a:t> IFN alfa i </a:t>
            </a:r>
            <a:r>
              <a:rPr lang="es-ES" dirty="0" err="1" smtClean="0"/>
              <a:t>Ribavirina</a:t>
            </a:r>
            <a:r>
              <a:rPr lang="es-ES" dirty="0" smtClean="0"/>
              <a:t> ( + </a:t>
            </a:r>
            <a:r>
              <a:rPr lang="es-ES" dirty="0" err="1" smtClean="0"/>
              <a:t>antibiòtics</a:t>
            </a:r>
            <a:r>
              <a:rPr lang="es-ES" dirty="0" smtClean="0"/>
              <a:t> + corticoides)</a:t>
            </a:r>
          </a:p>
          <a:p>
            <a:pPr eaLnBrk="1" fontAlgn="auto" hangingPunct="1">
              <a:spcAft>
                <a:spcPts val="0"/>
              </a:spcAft>
              <a:buFont typeface="Arial"/>
              <a:buChar char="•"/>
              <a:defRPr/>
            </a:pPr>
            <a:r>
              <a:rPr lang="es-ES" dirty="0" err="1" smtClean="0"/>
              <a:t>Mortalitat</a:t>
            </a:r>
            <a:r>
              <a:rPr lang="es-ES" dirty="0" smtClean="0"/>
              <a:t> 6/8. </a:t>
            </a:r>
            <a:r>
              <a:rPr lang="es-ES" dirty="0" err="1" smtClean="0"/>
              <a:t>Els</a:t>
            </a:r>
            <a:r>
              <a:rPr lang="es-ES" dirty="0" smtClean="0"/>
              <a:t> que </a:t>
            </a:r>
            <a:r>
              <a:rPr lang="es-ES" dirty="0" err="1" smtClean="0"/>
              <a:t>sobreviuen</a:t>
            </a:r>
            <a:r>
              <a:rPr lang="es-ES" dirty="0" smtClean="0"/>
              <a:t> </a:t>
            </a:r>
            <a:r>
              <a:rPr lang="es-ES" dirty="0" err="1" smtClean="0"/>
              <a:t>són</a:t>
            </a:r>
            <a:r>
              <a:rPr lang="es-ES" dirty="0" smtClean="0"/>
              <a:t> </a:t>
            </a:r>
            <a:r>
              <a:rPr lang="es-ES" dirty="0" err="1" smtClean="0"/>
              <a:t>joves</a:t>
            </a:r>
            <a:r>
              <a:rPr lang="es-ES" dirty="0" smtClean="0"/>
              <a:t> ( 26 i 28 a)</a:t>
            </a:r>
          </a:p>
          <a:p>
            <a:pPr eaLnBrk="1" fontAlgn="auto" hangingPunct="1">
              <a:spcAft>
                <a:spcPts val="0"/>
              </a:spcAft>
              <a:buFont typeface="Arial"/>
              <a:buChar char="•"/>
              <a:defRPr/>
            </a:pPr>
            <a:endParaRPr lang="es-ES" dirty="0"/>
          </a:p>
        </p:txBody>
      </p:sp>
      <p:pic>
        <p:nvPicPr>
          <p:cNvPr id="60419" name="Imagen 4"/>
          <p:cNvPicPr>
            <a:picLocks noChangeAspect="1"/>
          </p:cNvPicPr>
          <p:nvPr/>
        </p:nvPicPr>
        <p:blipFill>
          <a:blip r:embed="rId3"/>
          <a:srcRect/>
          <a:stretch>
            <a:fillRect/>
          </a:stretch>
        </p:blipFill>
        <p:spPr bwMode="auto">
          <a:xfrm>
            <a:off x="7467600" y="6535738"/>
            <a:ext cx="1676400" cy="190500"/>
          </a:xfrm>
          <a:prstGeom prst="rect">
            <a:avLst/>
          </a:prstGeom>
          <a:noFill/>
          <a:ln w="9525">
            <a:noFill/>
            <a:miter lim="800000"/>
            <a:headEnd/>
            <a:tailEnd/>
          </a:ln>
        </p:spPr>
      </p:pic>
      <p:pic>
        <p:nvPicPr>
          <p:cNvPr id="60420" name="Imagen 3"/>
          <p:cNvPicPr>
            <a:picLocks noChangeAspect="1"/>
          </p:cNvPicPr>
          <p:nvPr/>
        </p:nvPicPr>
        <p:blipFill>
          <a:blip r:embed="rId4"/>
          <a:srcRect/>
          <a:stretch>
            <a:fillRect/>
          </a:stretch>
        </p:blipFill>
        <p:spPr bwMode="auto">
          <a:xfrm>
            <a:off x="3863975" y="6475413"/>
            <a:ext cx="3454400" cy="29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274638"/>
            <a:ext cx="8229600" cy="706437"/>
          </a:xfrm>
          <a:ln w="38100">
            <a:solidFill>
              <a:srgbClr val="008000"/>
            </a:solidFill>
          </a:ln>
        </p:spPr>
        <p:txBody>
          <a:bodyPr/>
          <a:lstStyle/>
          <a:p>
            <a:pPr algn="l" eaLnBrk="1" hangingPunct="1"/>
            <a:r>
              <a:rPr lang="ca-ES" sz="4000" smtClean="0">
                <a:latin typeface="Arial" charset="0"/>
              </a:rPr>
              <a:t>Coronavirus</a:t>
            </a:r>
          </a:p>
        </p:txBody>
      </p:sp>
      <p:sp>
        <p:nvSpPr>
          <p:cNvPr id="17410" name="Rectangle 3"/>
          <p:cNvSpPr>
            <a:spLocks noGrp="1" noChangeArrowheads="1"/>
          </p:cNvSpPr>
          <p:nvPr>
            <p:ph type="body" idx="1"/>
          </p:nvPr>
        </p:nvSpPr>
        <p:spPr/>
        <p:txBody>
          <a:bodyPr/>
          <a:lstStyle/>
          <a:p>
            <a:pPr eaLnBrk="1" hangingPunct="1"/>
            <a:r>
              <a:rPr lang="ca-ES" sz="2800" smtClean="0">
                <a:latin typeface="Arial" charset="0"/>
              </a:rPr>
              <a:t>Són RNA virus monocatenaris</a:t>
            </a:r>
          </a:p>
          <a:p>
            <a:pPr eaLnBrk="1" hangingPunct="1"/>
            <a:r>
              <a:rPr lang="ca-ES" sz="2800" smtClean="0">
                <a:latin typeface="Arial" charset="0"/>
              </a:rPr>
              <a:t>6 coronavirus infecten l</a:t>
            </a:r>
            <a:r>
              <a:rPr lang="ja-JP" altLang="ca-ES" sz="2800" smtClean="0">
                <a:latin typeface="Arial" charset="0"/>
                <a:cs typeface="ＭＳ Ｐゴシック"/>
              </a:rPr>
              <a:t>’</a:t>
            </a:r>
            <a:r>
              <a:rPr lang="ca-ES" altLang="ja-JP" sz="2800" smtClean="0">
                <a:latin typeface="Arial" charset="0"/>
                <a:cs typeface="ＭＳ Ｐゴシック"/>
              </a:rPr>
              <a:t>home:HCoV-229E, HCoV-OC43, HCoV-NL63, HCoV-HKU1</a:t>
            </a:r>
          </a:p>
          <a:p>
            <a:pPr eaLnBrk="1" hangingPunct="1"/>
            <a:r>
              <a:rPr lang="ca-ES" sz="2800" smtClean="0">
                <a:latin typeface="Arial" charset="0"/>
              </a:rPr>
              <a:t>Els més famosos SARS-Co i MERS-Co</a:t>
            </a:r>
          </a:p>
          <a:p>
            <a:pPr eaLnBrk="1" hangingPunct="1"/>
            <a:r>
              <a:rPr lang="ca-ES" sz="2800" smtClean="0">
                <a:latin typeface="Arial" charset="0"/>
              </a:rPr>
              <a:t>La gran majoria tenen un reservori animal</a:t>
            </a:r>
          </a:p>
        </p:txBody>
      </p:sp>
      <p:pic>
        <p:nvPicPr>
          <p:cNvPr id="17411" name="Picture 9" descr="9120522_600x338"/>
          <p:cNvPicPr>
            <a:picLocks noChangeAspect="1" noChangeArrowheads="1"/>
          </p:cNvPicPr>
          <p:nvPr/>
        </p:nvPicPr>
        <p:blipFill>
          <a:blip r:embed="rId3"/>
          <a:srcRect/>
          <a:stretch>
            <a:fillRect/>
          </a:stretch>
        </p:blipFill>
        <p:spPr bwMode="auto">
          <a:xfrm>
            <a:off x="4367213" y="4202113"/>
            <a:ext cx="4021137" cy="226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p:nvPr>
        </p:nvSpPr>
        <p:spPr>
          <a:xfrm>
            <a:off x="457200" y="274638"/>
            <a:ext cx="8229600" cy="712787"/>
          </a:xfrm>
          <a:ln w="28575">
            <a:solidFill>
              <a:srgbClr val="008000"/>
            </a:solidFill>
          </a:ln>
        </p:spPr>
        <p:txBody>
          <a:bodyPr/>
          <a:lstStyle/>
          <a:p>
            <a:pPr algn="l" eaLnBrk="1" hangingPunct="1"/>
            <a:r>
              <a:rPr lang="es-ES" sz="3600" smtClean="0"/>
              <a:t>Anatomia patològica</a:t>
            </a:r>
          </a:p>
        </p:txBody>
      </p:sp>
      <p:pic>
        <p:nvPicPr>
          <p:cNvPr id="62466" name="Imagen 2"/>
          <p:cNvPicPr>
            <a:picLocks noChangeAspect="1"/>
          </p:cNvPicPr>
          <p:nvPr/>
        </p:nvPicPr>
        <p:blipFill>
          <a:blip r:embed="rId3"/>
          <a:srcRect/>
          <a:stretch>
            <a:fillRect/>
          </a:stretch>
        </p:blipFill>
        <p:spPr bwMode="auto">
          <a:xfrm>
            <a:off x="0" y="1676400"/>
            <a:ext cx="9144000" cy="3502025"/>
          </a:xfrm>
          <a:prstGeom prst="rect">
            <a:avLst/>
          </a:prstGeom>
          <a:noFill/>
          <a:ln w="9525">
            <a:noFill/>
            <a:miter lim="800000"/>
            <a:headEnd/>
            <a:tailEnd/>
          </a:ln>
        </p:spPr>
      </p:pic>
      <p:pic>
        <p:nvPicPr>
          <p:cNvPr id="62467" name="Imagen 3"/>
          <p:cNvPicPr>
            <a:picLocks noChangeAspect="1"/>
          </p:cNvPicPr>
          <p:nvPr/>
        </p:nvPicPr>
        <p:blipFill>
          <a:blip r:embed="rId4"/>
          <a:srcRect/>
          <a:stretch>
            <a:fillRect/>
          </a:stretch>
        </p:blipFill>
        <p:spPr bwMode="auto">
          <a:xfrm>
            <a:off x="5816600" y="6100763"/>
            <a:ext cx="2870200" cy="39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0237"/>
          </a:xfrm>
          <a:ln w="38100">
            <a:solidFill>
              <a:srgbClr val="008000"/>
            </a:solidFill>
          </a:ln>
        </p:spPr>
        <p:txBody>
          <a:bodyPr rtlCol="0">
            <a:normAutofit fontScale="90000"/>
          </a:bodyPr>
          <a:lstStyle/>
          <a:p>
            <a:pPr algn="l" eaLnBrk="1" fontAlgn="auto" hangingPunct="1">
              <a:spcAft>
                <a:spcPts val="0"/>
              </a:spcAft>
              <a:defRPr/>
            </a:pPr>
            <a:r>
              <a:rPr lang="es-ES" sz="3600" dirty="0" err="1" smtClean="0"/>
              <a:t>Quan</a:t>
            </a:r>
            <a:r>
              <a:rPr lang="es-ES" sz="3600" dirty="0" smtClean="0"/>
              <a:t> </a:t>
            </a:r>
            <a:r>
              <a:rPr lang="es-ES" sz="3600" dirty="0" err="1" smtClean="0"/>
              <a:t>temps</a:t>
            </a:r>
            <a:r>
              <a:rPr lang="es-ES" sz="3600" dirty="0" smtClean="0"/>
              <a:t> es </a:t>
            </a:r>
            <a:r>
              <a:rPr lang="es-ES" sz="3600" dirty="0" err="1" smtClean="0"/>
              <a:t>continuen</a:t>
            </a:r>
            <a:r>
              <a:rPr lang="es-ES" sz="3600" dirty="0" smtClean="0"/>
              <a:t> </a:t>
            </a:r>
            <a:r>
              <a:rPr lang="es-ES" sz="3600" dirty="0" err="1" smtClean="0"/>
              <a:t>excretant</a:t>
            </a:r>
            <a:r>
              <a:rPr lang="es-ES" sz="3600" dirty="0" smtClean="0"/>
              <a:t> virus ?</a:t>
            </a:r>
            <a:endParaRPr lang="es-ES" sz="3600" dirty="0"/>
          </a:p>
        </p:txBody>
      </p:sp>
      <p:pic>
        <p:nvPicPr>
          <p:cNvPr id="64514" name="Imagen 3"/>
          <p:cNvPicPr>
            <a:picLocks noChangeAspect="1"/>
          </p:cNvPicPr>
          <p:nvPr/>
        </p:nvPicPr>
        <p:blipFill>
          <a:blip r:embed="rId3"/>
          <a:srcRect/>
          <a:stretch>
            <a:fillRect/>
          </a:stretch>
        </p:blipFill>
        <p:spPr bwMode="auto">
          <a:xfrm>
            <a:off x="1000125" y="1171575"/>
            <a:ext cx="6369050" cy="5164138"/>
          </a:xfrm>
          <a:prstGeom prst="rect">
            <a:avLst/>
          </a:prstGeom>
          <a:noFill/>
          <a:ln w="9525">
            <a:noFill/>
            <a:miter lim="800000"/>
            <a:headEnd/>
            <a:tailEnd/>
          </a:ln>
        </p:spPr>
      </p:pic>
      <p:pic>
        <p:nvPicPr>
          <p:cNvPr id="5" name="Imagen 4"/>
          <p:cNvPicPr>
            <a:picLocks noChangeAspect="1"/>
          </p:cNvPicPr>
          <p:nvPr/>
        </p:nvPicPr>
        <p:blipFill>
          <a:blip r:embed="rId4"/>
          <a:srcRect/>
          <a:stretch>
            <a:fillRect/>
          </a:stretch>
        </p:blipFill>
        <p:spPr bwMode="auto">
          <a:xfrm>
            <a:off x="238125" y="3516313"/>
            <a:ext cx="8750300" cy="2454275"/>
          </a:xfrm>
          <a:prstGeom prst="rect">
            <a:avLst/>
          </a:prstGeom>
          <a:noFill/>
          <a:ln w="9525">
            <a:noFill/>
            <a:miter lim="800000"/>
            <a:headEnd/>
            <a:tailEnd/>
          </a:ln>
        </p:spPr>
      </p:pic>
      <p:pic>
        <p:nvPicPr>
          <p:cNvPr id="64516" name="Imagen 5"/>
          <p:cNvPicPr>
            <a:picLocks noChangeAspect="1"/>
          </p:cNvPicPr>
          <p:nvPr/>
        </p:nvPicPr>
        <p:blipFill>
          <a:blip r:embed="rId5"/>
          <a:srcRect/>
          <a:stretch>
            <a:fillRect/>
          </a:stretch>
        </p:blipFill>
        <p:spPr bwMode="auto">
          <a:xfrm>
            <a:off x="4613275" y="6643688"/>
            <a:ext cx="4406900" cy="228600"/>
          </a:xfrm>
          <a:prstGeom prst="rect">
            <a:avLst/>
          </a:prstGeom>
          <a:noFill/>
          <a:ln w="9525">
            <a:noFill/>
            <a:miter lim="800000"/>
            <a:headEnd/>
            <a:tailEnd/>
          </a:ln>
        </p:spPr>
      </p:pic>
      <p:sp>
        <p:nvSpPr>
          <p:cNvPr id="64517" name="CuadroTexto 2"/>
          <p:cNvSpPr txBox="1">
            <a:spLocks noChangeArrowheads="1"/>
          </p:cNvSpPr>
          <p:nvPr/>
        </p:nvSpPr>
        <p:spPr bwMode="auto">
          <a:xfrm>
            <a:off x="6230938" y="1252538"/>
            <a:ext cx="2455862" cy="923925"/>
          </a:xfrm>
          <a:prstGeom prst="rect">
            <a:avLst/>
          </a:prstGeom>
          <a:noFill/>
          <a:ln w="9525">
            <a:noFill/>
            <a:miter lim="800000"/>
            <a:headEnd/>
            <a:tailEnd/>
          </a:ln>
        </p:spPr>
        <p:txBody>
          <a:bodyPr wrap="none">
            <a:spAutoFit/>
          </a:bodyPr>
          <a:lstStyle/>
          <a:p>
            <a:r>
              <a:rPr lang="es-ES">
                <a:latin typeface="Calibri" pitchFamily="34" charset="0"/>
              </a:rPr>
              <a:t>Estudi retrospectiu</a:t>
            </a:r>
          </a:p>
          <a:p>
            <a:r>
              <a:rPr lang="es-ES">
                <a:latin typeface="Calibri" pitchFamily="34" charset="0"/>
              </a:rPr>
              <a:t>Tenen més mostres els </a:t>
            </a:r>
          </a:p>
          <a:p>
            <a:r>
              <a:rPr lang="es-ES">
                <a:latin typeface="Calibri" pitchFamily="34" charset="0"/>
              </a:rPr>
              <a:t>que tenien infecció greu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ítulo 1"/>
          <p:cNvSpPr>
            <a:spLocks noGrp="1"/>
          </p:cNvSpPr>
          <p:nvPr>
            <p:ph type="title"/>
          </p:nvPr>
        </p:nvSpPr>
        <p:spPr>
          <a:xfrm>
            <a:off x="211138" y="274638"/>
            <a:ext cx="8869362" cy="690562"/>
          </a:xfrm>
          <a:ln w="38100">
            <a:solidFill>
              <a:srgbClr val="008000"/>
            </a:solidFill>
          </a:ln>
        </p:spPr>
        <p:txBody>
          <a:bodyPr/>
          <a:lstStyle/>
          <a:p>
            <a:pPr algn="l" eaLnBrk="1" hangingPunct="1"/>
            <a:r>
              <a:rPr lang="es-ES" sz="3200" smtClean="0"/>
              <a:t>Podem excretar virus fins i tot estan assimptomàtics</a:t>
            </a:r>
          </a:p>
        </p:txBody>
      </p:sp>
      <p:pic>
        <p:nvPicPr>
          <p:cNvPr id="66562" name="Imagen 2"/>
          <p:cNvPicPr>
            <a:picLocks noChangeAspect="1"/>
          </p:cNvPicPr>
          <p:nvPr/>
        </p:nvPicPr>
        <p:blipFill>
          <a:blip r:embed="rId3"/>
          <a:srcRect/>
          <a:stretch>
            <a:fillRect/>
          </a:stretch>
        </p:blipFill>
        <p:spPr bwMode="auto">
          <a:xfrm>
            <a:off x="63500" y="1458913"/>
            <a:ext cx="9017000" cy="4813300"/>
          </a:xfrm>
          <a:prstGeom prst="rect">
            <a:avLst/>
          </a:prstGeom>
          <a:noFill/>
          <a:ln w="9525">
            <a:noFill/>
            <a:miter lim="800000"/>
            <a:headEnd/>
            <a:tailEnd/>
          </a:ln>
        </p:spPr>
      </p:pic>
      <p:pic>
        <p:nvPicPr>
          <p:cNvPr id="66563" name="Imagen 3"/>
          <p:cNvPicPr>
            <a:picLocks noChangeAspect="1"/>
          </p:cNvPicPr>
          <p:nvPr/>
        </p:nvPicPr>
        <p:blipFill>
          <a:blip r:embed="rId4"/>
          <a:srcRect/>
          <a:stretch>
            <a:fillRect/>
          </a:stretch>
        </p:blipFill>
        <p:spPr bwMode="auto">
          <a:xfrm>
            <a:off x="5638800" y="6551613"/>
            <a:ext cx="3048000" cy="266700"/>
          </a:xfrm>
          <a:prstGeom prst="rect">
            <a:avLst/>
          </a:prstGeom>
          <a:noFill/>
          <a:ln w="9525">
            <a:noFill/>
            <a:miter lim="800000"/>
            <a:headEnd/>
            <a:tailEnd/>
          </a:ln>
        </p:spPr>
      </p:pic>
      <p:sp>
        <p:nvSpPr>
          <p:cNvPr id="5" name="CuadroTexto 4"/>
          <p:cNvSpPr txBox="1">
            <a:spLocks noChangeArrowheads="1"/>
          </p:cNvSpPr>
          <p:nvPr/>
        </p:nvSpPr>
        <p:spPr bwMode="auto">
          <a:xfrm>
            <a:off x="423863" y="3155950"/>
            <a:ext cx="7829550" cy="1838325"/>
          </a:xfrm>
          <a:prstGeom prst="rect">
            <a:avLst/>
          </a:prstGeom>
          <a:solidFill>
            <a:srgbClr val="FFFFFF"/>
          </a:solidFill>
          <a:ln w="38100">
            <a:solidFill>
              <a:srgbClr val="008000"/>
            </a:solidFill>
            <a:miter lim="800000"/>
            <a:headEnd/>
            <a:tailEnd/>
          </a:ln>
        </p:spPr>
        <p:txBody>
          <a:bodyPr>
            <a:spAutoFit/>
          </a:bodyPr>
          <a:lstStyle/>
          <a:p>
            <a:r>
              <a:rPr lang="es-ES" sz="2800">
                <a:latin typeface="Calibri" pitchFamily="34" charset="0"/>
              </a:rPr>
              <a:t>POSITIVA  durant 5 setmanes ¡¡¡ </a:t>
            </a:r>
          </a:p>
          <a:p>
            <a:r>
              <a:rPr lang="es-ES" sz="2800">
                <a:latin typeface="Calibri" pitchFamily="34" charset="0"/>
              </a:rPr>
              <a:t>Proposen fer cribatge amb PCR als contactes sanitaris per evitar minimitzar les transmisions intrahospitalàries </a:t>
            </a:r>
          </a:p>
        </p:txBody>
      </p:sp>
      <p:sp>
        <p:nvSpPr>
          <p:cNvPr id="6" name="Flecha abajo 5"/>
          <p:cNvSpPr/>
          <p:nvPr/>
        </p:nvSpPr>
        <p:spPr>
          <a:xfrm>
            <a:off x="3348038" y="2290763"/>
            <a:ext cx="365125" cy="192087"/>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Flecha abajo 6"/>
          <p:cNvSpPr/>
          <p:nvPr/>
        </p:nvSpPr>
        <p:spPr>
          <a:xfrm>
            <a:off x="5808663" y="2270125"/>
            <a:ext cx="366712" cy="1936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ítulo 1"/>
          <p:cNvSpPr>
            <a:spLocks noGrp="1"/>
          </p:cNvSpPr>
          <p:nvPr>
            <p:ph type="title"/>
          </p:nvPr>
        </p:nvSpPr>
        <p:spPr>
          <a:xfrm>
            <a:off x="457200" y="287338"/>
            <a:ext cx="8229600" cy="765175"/>
          </a:xfrm>
          <a:ln w="38100">
            <a:solidFill>
              <a:srgbClr val="008000"/>
            </a:solidFill>
          </a:ln>
        </p:spPr>
        <p:txBody>
          <a:bodyPr/>
          <a:lstStyle/>
          <a:p>
            <a:pPr algn="l" eaLnBrk="1" hangingPunct="1"/>
            <a:r>
              <a:rPr lang="es-ES" sz="3600" smtClean="0"/>
              <a:t>Quan temps viuen els virus a l’ambient?</a:t>
            </a:r>
          </a:p>
        </p:txBody>
      </p:sp>
      <p:sp>
        <p:nvSpPr>
          <p:cNvPr id="68610" name="Marcador de contenido 2"/>
          <p:cNvSpPr>
            <a:spLocks noGrp="1"/>
          </p:cNvSpPr>
          <p:nvPr>
            <p:ph idx="1"/>
          </p:nvPr>
        </p:nvSpPr>
        <p:spPr>
          <a:xfrm>
            <a:off x="457200" y="1600200"/>
            <a:ext cx="8547100" cy="3325813"/>
          </a:xfrm>
        </p:spPr>
        <p:txBody>
          <a:bodyPr/>
          <a:lstStyle/>
          <a:p>
            <a:pPr eaLnBrk="1" hangingPunct="1"/>
            <a:r>
              <a:rPr lang="es-ES" sz="2800" smtClean="0"/>
              <a:t>El MERS-co és viable fins 48h en condicions especials : 20ºC i humitat 40%</a:t>
            </a:r>
          </a:p>
          <a:p>
            <a:pPr eaLnBrk="1" hangingPunct="1"/>
            <a:r>
              <a:rPr lang="es-ES" sz="2800" smtClean="0"/>
              <a:t>La seva estabilitat no disminueix amb l’aerosolització</a:t>
            </a:r>
          </a:p>
          <a:p>
            <a:pPr eaLnBrk="1" hangingPunct="1"/>
            <a:r>
              <a:rPr lang="es-ES" sz="2800" smtClean="0"/>
              <a:t>S’han detectat virus viables als fòmites: orina i fempta</a:t>
            </a:r>
          </a:p>
          <a:p>
            <a:pPr eaLnBrk="1" hangingPunct="1"/>
            <a:endParaRPr lang="es-ES" smtClean="0"/>
          </a:p>
        </p:txBody>
      </p:sp>
      <p:pic>
        <p:nvPicPr>
          <p:cNvPr id="68611" name="Imagen 7"/>
          <p:cNvPicPr>
            <a:picLocks noChangeAspect="1"/>
          </p:cNvPicPr>
          <p:nvPr/>
        </p:nvPicPr>
        <p:blipFill>
          <a:blip r:embed="rId3"/>
          <a:srcRect/>
          <a:stretch>
            <a:fillRect/>
          </a:stretch>
        </p:blipFill>
        <p:spPr bwMode="auto">
          <a:xfrm>
            <a:off x="4394200" y="6342063"/>
            <a:ext cx="4292600" cy="25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title"/>
          </p:nvPr>
        </p:nvSpPr>
        <p:spPr>
          <a:xfrm>
            <a:off x="457200" y="274638"/>
            <a:ext cx="8229600" cy="692150"/>
          </a:xfrm>
          <a:ln w="38100">
            <a:solidFill>
              <a:srgbClr val="008000"/>
            </a:solidFill>
          </a:ln>
        </p:spPr>
        <p:txBody>
          <a:bodyPr/>
          <a:lstStyle/>
          <a:p>
            <a:pPr algn="l" eaLnBrk="1" hangingPunct="1"/>
            <a:r>
              <a:rPr lang="ca-ES" sz="3600" smtClean="0">
                <a:latin typeface="Arial" charset="0"/>
              </a:rPr>
              <a:t>MERS-Co: radiologia</a:t>
            </a:r>
          </a:p>
        </p:txBody>
      </p:sp>
      <p:sp>
        <p:nvSpPr>
          <p:cNvPr id="2" name="Marcador de contenido 1"/>
          <p:cNvSpPr>
            <a:spLocks noGrp="1"/>
          </p:cNvSpPr>
          <p:nvPr>
            <p:ph idx="1"/>
          </p:nvPr>
        </p:nvSpPr>
        <p:spPr/>
        <p:txBody>
          <a:bodyPr rtlCol="0">
            <a:normAutofit/>
          </a:bodyPr>
          <a:lstStyle/>
          <a:p>
            <a:pPr eaLnBrk="1" fontAlgn="auto" hangingPunct="1">
              <a:spcAft>
                <a:spcPts val="0"/>
              </a:spcAft>
              <a:buFont typeface="Arial"/>
              <a:buChar char="•"/>
              <a:defRPr/>
            </a:pPr>
            <a:r>
              <a:rPr lang="es-ES" sz="2800" dirty="0" err="1" smtClean="0"/>
              <a:t>Rx</a:t>
            </a:r>
            <a:r>
              <a:rPr lang="es-ES" sz="2800" dirty="0" smtClean="0"/>
              <a:t>: </a:t>
            </a:r>
            <a:r>
              <a:rPr lang="es-ES" sz="2800" dirty="0" err="1" smtClean="0"/>
              <a:t>afectació</a:t>
            </a:r>
            <a:r>
              <a:rPr lang="es-ES" sz="2800" dirty="0" smtClean="0"/>
              <a:t> alveolar e intersticial </a:t>
            </a:r>
            <a:r>
              <a:rPr lang="es-ES" sz="2800" dirty="0" err="1" smtClean="0"/>
              <a:t>uni</a:t>
            </a:r>
            <a:r>
              <a:rPr lang="es-ES" sz="2800" dirty="0" smtClean="0"/>
              <a:t> o bilateral, focal o difusa</a:t>
            </a:r>
          </a:p>
          <a:p>
            <a:pPr marL="0" indent="0" eaLnBrk="1" fontAlgn="auto" hangingPunct="1">
              <a:spcAft>
                <a:spcPts val="0"/>
              </a:spcAft>
              <a:buFont typeface="Arial"/>
              <a:buNone/>
              <a:defRPr/>
            </a:pPr>
            <a:endParaRPr lang="es-ES" sz="2800" dirty="0" smtClean="0"/>
          </a:p>
          <a:p>
            <a:pPr eaLnBrk="1" fontAlgn="auto" hangingPunct="1">
              <a:spcAft>
                <a:spcPts val="0"/>
              </a:spcAft>
              <a:buFont typeface="Arial"/>
              <a:buChar char="•"/>
              <a:defRPr/>
            </a:pPr>
            <a:r>
              <a:rPr lang="es-ES" sz="2800" dirty="0" smtClean="0"/>
              <a:t>TC: </a:t>
            </a:r>
            <a:r>
              <a:rPr lang="es-ES" sz="2800" dirty="0" err="1" smtClean="0"/>
              <a:t>afectació</a:t>
            </a:r>
            <a:r>
              <a:rPr lang="es-ES" sz="2800" dirty="0" smtClean="0"/>
              <a:t> bilateral alveolar o en </a:t>
            </a:r>
            <a:r>
              <a:rPr lang="es-ES" sz="2800" dirty="0" err="1" smtClean="0"/>
              <a:t>vidre</a:t>
            </a:r>
            <a:r>
              <a:rPr lang="es-ES" sz="2800" dirty="0" smtClean="0"/>
              <a:t> </a:t>
            </a:r>
            <a:r>
              <a:rPr lang="es-ES" sz="2800" dirty="0" err="1" smtClean="0"/>
              <a:t>desllustrat</a:t>
            </a:r>
            <a:r>
              <a:rPr lang="es-ES" sz="2800" dirty="0" smtClean="0"/>
              <a:t>  de </a:t>
            </a:r>
            <a:r>
              <a:rPr lang="es-ES" sz="2800" dirty="0" err="1" smtClean="0"/>
              <a:t>localització</a:t>
            </a:r>
            <a:r>
              <a:rPr lang="es-ES" sz="2800" dirty="0" smtClean="0"/>
              <a:t> </a:t>
            </a:r>
            <a:r>
              <a:rPr lang="es-ES" sz="2800" dirty="0" err="1" smtClean="0"/>
              <a:t>predominantment</a:t>
            </a:r>
            <a:r>
              <a:rPr lang="es-ES" sz="2800" dirty="0" smtClean="0"/>
              <a:t> a zona </a:t>
            </a:r>
            <a:r>
              <a:rPr lang="es-ES" sz="2800" dirty="0" err="1" smtClean="0"/>
              <a:t>subpleural</a:t>
            </a:r>
            <a:r>
              <a:rPr lang="es-ES" sz="2800" dirty="0" smtClean="0"/>
              <a:t> o </a:t>
            </a:r>
            <a:r>
              <a:rPr lang="es-ES" sz="2800" dirty="0" err="1" smtClean="0"/>
              <a:t>peribroncovascular</a:t>
            </a:r>
            <a:r>
              <a:rPr lang="es-ES" dirty="0" smtClean="0"/>
              <a:t>. </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body" idx="1"/>
          </p:nvPr>
        </p:nvSpPr>
        <p:spPr>
          <a:xfrm>
            <a:off x="457200" y="1349375"/>
            <a:ext cx="8229600" cy="4525963"/>
          </a:xfrm>
        </p:spPr>
        <p:txBody>
          <a:bodyPr/>
          <a:lstStyle/>
          <a:p>
            <a:pPr eaLnBrk="1" hangingPunct="1"/>
            <a:r>
              <a:rPr lang="ca-ES" sz="2800" smtClean="0">
                <a:latin typeface="Arial" charset="0"/>
              </a:rPr>
              <a:t>Diagnòstic: </a:t>
            </a:r>
          </a:p>
          <a:p>
            <a:pPr lvl="1" eaLnBrk="1" hangingPunct="1"/>
            <a:r>
              <a:rPr lang="ca-ES" sz="2400" smtClean="0">
                <a:latin typeface="Arial" charset="0"/>
              </a:rPr>
              <a:t>PCR de les secrecions respiratòries.</a:t>
            </a:r>
          </a:p>
          <a:p>
            <a:pPr lvl="1" eaLnBrk="1" hangingPunct="1"/>
            <a:r>
              <a:rPr lang="ca-ES" sz="2400" smtClean="0">
                <a:latin typeface="Arial" charset="0"/>
              </a:rPr>
              <a:t>Serologia</a:t>
            </a:r>
            <a:r>
              <a:rPr lang="ca-ES" smtClean="0">
                <a:latin typeface="Arial" charset="0"/>
              </a:rPr>
              <a:t> </a:t>
            </a:r>
          </a:p>
        </p:txBody>
      </p:sp>
      <p:sp>
        <p:nvSpPr>
          <p:cNvPr id="72706" name="Rectangle 4"/>
          <p:cNvSpPr>
            <a:spLocks noGrp="1" noChangeArrowheads="1"/>
          </p:cNvSpPr>
          <p:nvPr>
            <p:ph type="title"/>
          </p:nvPr>
        </p:nvSpPr>
        <p:spPr>
          <a:xfrm>
            <a:off x="250825" y="188913"/>
            <a:ext cx="8229600" cy="706437"/>
          </a:xfrm>
          <a:ln w="38100">
            <a:solidFill>
              <a:srgbClr val="008000"/>
            </a:solidFill>
          </a:ln>
        </p:spPr>
        <p:txBody>
          <a:bodyPr/>
          <a:lstStyle/>
          <a:p>
            <a:pPr algn="l" eaLnBrk="1" hangingPunct="1"/>
            <a:r>
              <a:rPr lang="ca-ES" sz="4000" smtClean="0">
                <a:latin typeface="Arial" charset="0"/>
              </a:rPr>
              <a:t>MERS-Co:diagnòstic</a:t>
            </a:r>
          </a:p>
        </p:txBody>
      </p:sp>
      <p:pic>
        <p:nvPicPr>
          <p:cNvPr id="72707" name="Picture 6" descr="Photo%201"/>
          <p:cNvPicPr>
            <a:picLocks noChangeAspect="1" noChangeArrowheads="1"/>
          </p:cNvPicPr>
          <p:nvPr/>
        </p:nvPicPr>
        <p:blipFill>
          <a:blip r:embed="rId3"/>
          <a:srcRect/>
          <a:stretch>
            <a:fillRect/>
          </a:stretch>
        </p:blipFill>
        <p:spPr bwMode="auto">
          <a:xfrm>
            <a:off x="3419475" y="2817813"/>
            <a:ext cx="4968875" cy="3341687"/>
          </a:xfrm>
          <a:prstGeom prst="rect">
            <a:avLst/>
          </a:prstGeom>
          <a:noFill/>
          <a:ln w="9525">
            <a:noFill/>
            <a:miter lim="800000"/>
            <a:headEnd/>
            <a:tailEnd/>
          </a:ln>
        </p:spPr>
      </p:pic>
      <p:sp>
        <p:nvSpPr>
          <p:cNvPr id="72708" name="Text Box 7"/>
          <p:cNvSpPr txBox="1">
            <a:spLocks noChangeArrowheads="1"/>
          </p:cNvSpPr>
          <p:nvPr/>
        </p:nvSpPr>
        <p:spPr bwMode="auto">
          <a:xfrm>
            <a:off x="179388" y="6308725"/>
            <a:ext cx="3455987" cy="336550"/>
          </a:xfrm>
          <a:prstGeom prst="rect">
            <a:avLst/>
          </a:prstGeom>
          <a:noFill/>
          <a:ln w="9525">
            <a:noFill/>
            <a:miter lim="800000"/>
            <a:headEnd/>
            <a:tailEnd/>
          </a:ln>
        </p:spPr>
        <p:txBody>
          <a:bodyPr>
            <a:spAutoFit/>
          </a:bodyPr>
          <a:lstStyle/>
          <a:p>
            <a:pPr algn="ctr"/>
            <a:r>
              <a:rPr lang="ca-ES" sz="1600">
                <a:ea typeface="ＭＳ Ｐゴシック"/>
                <a:cs typeface="ＭＳ Ｐゴシック"/>
              </a:rPr>
              <a:t>CB Cunha. Virulence . Agost 2014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body" idx="1"/>
          </p:nvPr>
        </p:nvSpPr>
        <p:spPr>
          <a:xfrm>
            <a:off x="395288" y="1196975"/>
            <a:ext cx="8229600" cy="4968875"/>
          </a:xfrm>
        </p:spPr>
        <p:txBody>
          <a:bodyPr/>
          <a:lstStyle/>
          <a:p>
            <a:pPr eaLnBrk="1" hangingPunct="1">
              <a:lnSpc>
                <a:spcPct val="80000"/>
              </a:lnSpc>
            </a:pPr>
            <a:r>
              <a:rPr lang="ca-ES" sz="2400" smtClean="0">
                <a:latin typeface="Arial" charset="0"/>
              </a:rPr>
              <a:t>Prevenció amb rentat de mans</a:t>
            </a:r>
          </a:p>
          <a:p>
            <a:pPr eaLnBrk="1" hangingPunct="1">
              <a:lnSpc>
                <a:spcPct val="80000"/>
              </a:lnSpc>
              <a:buFont typeface="Arial" charset="0"/>
              <a:buNone/>
            </a:pPr>
            <a:endParaRPr lang="ca-ES" sz="2400" smtClean="0">
              <a:latin typeface="Arial" charset="0"/>
            </a:endParaRPr>
          </a:p>
          <a:p>
            <a:pPr eaLnBrk="1" hangingPunct="1">
              <a:lnSpc>
                <a:spcPct val="80000"/>
              </a:lnSpc>
            </a:pPr>
            <a:r>
              <a:rPr lang="ca-ES" sz="2400" smtClean="0">
                <a:latin typeface="Arial" charset="0"/>
              </a:rPr>
              <a:t>No hi ha tractament reconegut però hi ha publicacions amb diferents opcions</a:t>
            </a:r>
          </a:p>
          <a:p>
            <a:pPr lvl="1" eaLnBrk="1" hangingPunct="1">
              <a:lnSpc>
                <a:spcPct val="80000"/>
              </a:lnSpc>
            </a:pPr>
            <a:r>
              <a:rPr lang="ca-ES" sz="2000" smtClean="0">
                <a:latin typeface="Arial" charset="0"/>
              </a:rPr>
              <a:t>Interferó alfa</a:t>
            </a:r>
          </a:p>
          <a:p>
            <a:pPr lvl="1" eaLnBrk="1" hangingPunct="1">
              <a:lnSpc>
                <a:spcPct val="80000"/>
              </a:lnSpc>
            </a:pPr>
            <a:r>
              <a:rPr lang="ca-ES" sz="2000" smtClean="0">
                <a:latin typeface="Arial" charset="0"/>
              </a:rPr>
              <a:t>Lopinavir/ritonavir</a:t>
            </a:r>
          </a:p>
          <a:p>
            <a:pPr lvl="1" eaLnBrk="1" hangingPunct="1">
              <a:lnSpc>
                <a:spcPct val="80000"/>
              </a:lnSpc>
            </a:pPr>
            <a:r>
              <a:rPr lang="ca-ES" sz="2000" smtClean="0">
                <a:latin typeface="Arial" charset="0"/>
              </a:rPr>
              <a:t>Ribavirina</a:t>
            </a:r>
          </a:p>
          <a:p>
            <a:pPr lvl="1" eaLnBrk="1" hangingPunct="1">
              <a:lnSpc>
                <a:spcPct val="80000"/>
              </a:lnSpc>
            </a:pPr>
            <a:r>
              <a:rPr lang="ca-ES" sz="2000" smtClean="0">
                <a:latin typeface="Arial" charset="0"/>
              </a:rPr>
              <a:t>Inhibidors de la replicació del virus: cylcophilin</a:t>
            </a:r>
          </a:p>
          <a:p>
            <a:pPr lvl="1" eaLnBrk="1" hangingPunct="1">
              <a:lnSpc>
                <a:spcPct val="80000"/>
              </a:lnSpc>
            </a:pPr>
            <a:r>
              <a:rPr lang="ca-ES" sz="2000" smtClean="0">
                <a:latin typeface="Arial" charset="0"/>
              </a:rPr>
              <a:t>Inhibidors dels receptors de CoV (DPP4 conegut com CD26)</a:t>
            </a:r>
          </a:p>
          <a:p>
            <a:pPr lvl="1" eaLnBrk="1" hangingPunct="1">
              <a:lnSpc>
                <a:spcPct val="80000"/>
              </a:lnSpc>
            </a:pPr>
            <a:r>
              <a:rPr lang="ca-ES" sz="2000" smtClean="0">
                <a:latin typeface="Arial" charset="0"/>
              </a:rPr>
              <a:t>Anticossos neutralitzants</a:t>
            </a:r>
          </a:p>
          <a:p>
            <a:pPr lvl="1" eaLnBrk="1" hangingPunct="1">
              <a:lnSpc>
                <a:spcPct val="80000"/>
              </a:lnSpc>
            </a:pPr>
            <a:r>
              <a:rPr lang="ca-ES" sz="2000" smtClean="0">
                <a:latin typeface="Arial" charset="0"/>
              </a:rPr>
              <a:t>Molts estudis en marxa:  13 grups terapèutics en estudi ¡¡¡</a:t>
            </a:r>
          </a:p>
          <a:p>
            <a:pPr lvl="1" eaLnBrk="1" hangingPunct="1">
              <a:lnSpc>
                <a:spcPct val="80000"/>
              </a:lnSpc>
            </a:pPr>
            <a:endParaRPr lang="ca-ES" sz="2000" smtClean="0">
              <a:latin typeface="Arial" charset="0"/>
            </a:endParaRPr>
          </a:p>
          <a:p>
            <a:pPr eaLnBrk="1" hangingPunct="1">
              <a:lnSpc>
                <a:spcPct val="80000"/>
              </a:lnSpc>
            </a:pPr>
            <a:r>
              <a:rPr lang="ca-ES" sz="2400" smtClean="0">
                <a:latin typeface="Arial" charset="0"/>
              </a:rPr>
              <a:t>Els corticoides millor evitar-los</a:t>
            </a:r>
          </a:p>
        </p:txBody>
      </p:sp>
      <p:sp>
        <p:nvSpPr>
          <p:cNvPr id="74754" name="Rectangle 6"/>
          <p:cNvSpPr>
            <a:spLocks noGrp="1" noChangeArrowheads="1"/>
          </p:cNvSpPr>
          <p:nvPr>
            <p:ph type="title"/>
          </p:nvPr>
        </p:nvSpPr>
        <p:spPr>
          <a:xfrm>
            <a:off x="250825" y="188913"/>
            <a:ext cx="8229600" cy="706437"/>
          </a:xfrm>
          <a:ln w="38100">
            <a:solidFill>
              <a:srgbClr val="008000"/>
            </a:solidFill>
          </a:ln>
        </p:spPr>
        <p:txBody>
          <a:bodyPr/>
          <a:lstStyle/>
          <a:p>
            <a:pPr algn="l" eaLnBrk="1" hangingPunct="1"/>
            <a:r>
              <a:rPr lang="ca-ES" sz="4000" smtClean="0">
                <a:latin typeface="Arial" charset="0"/>
              </a:rPr>
              <a:t>MERS-Co: tractament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agen 1"/>
          <p:cNvPicPr>
            <a:picLocks noChangeAspect="1"/>
          </p:cNvPicPr>
          <p:nvPr/>
        </p:nvPicPr>
        <p:blipFill>
          <a:blip r:embed="rId2"/>
          <a:srcRect/>
          <a:stretch>
            <a:fillRect/>
          </a:stretch>
        </p:blipFill>
        <p:spPr bwMode="auto">
          <a:xfrm>
            <a:off x="0" y="889000"/>
            <a:ext cx="9144000" cy="5078413"/>
          </a:xfrm>
          <a:prstGeom prst="rect">
            <a:avLst/>
          </a:prstGeom>
          <a:noFill/>
          <a:ln w="9525">
            <a:noFill/>
            <a:miter lim="800000"/>
            <a:headEnd/>
            <a:tailEnd/>
          </a:ln>
        </p:spPr>
      </p:pic>
      <p:pic>
        <p:nvPicPr>
          <p:cNvPr id="76802" name="Imagen 2"/>
          <p:cNvPicPr>
            <a:picLocks noChangeAspect="1"/>
          </p:cNvPicPr>
          <p:nvPr/>
        </p:nvPicPr>
        <p:blipFill>
          <a:blip r:embed="rId3"/>
          <a:srcRect/>
          <a:stretch>
            <a:fillRect/>
          </a:stretch>
        </p:blipFill>
        <p:spPr bwMode="auto">
          <a:xfrm>
            <a:off x="2890838" y="6183313"/>
            <a:ext cx="6096000" cy="533400"/>
          </a:xfrm>
          <a:prstGeom prst="rect">
            <a:avLst/>
          </a:prstGeom>
          <a:noFill/>
          <a:ln w="9525">
            <a:noFill/>
            <a:miter lim="800000"/>
            <a:headEnd/>
            <a:tailEnd/>
          </a:ln>
        </p:spPr>
      </p:pic>
      <p:sp>
        <p:nvSpPr>
          <p:cNvPr id="76803" name="CuadroTexto 3"/>
          <p:cNvSpPr txBox="1">
            <a:spLocks noChangeArrowheads="1"/>
          </p:cNvSpPr>
          <p:nvPr/>
        </p:nvSpPr>
        <p:spPr bwMode="auto">
          <a:xfrm>
            <a:off x="2943225" y="5811838"/>
            <a:ext cx="2224088" cy="369887"/>
          </a:xfrm>
          <a:prstGeom prst="rect">
            <a:avLst/>
          </a:prstGeom>
          <a:noFill/>
          <a:ln w="9525">
            <a:noFill/>
            <a:miter lim="800000"/>
            <a:headEnd/>
            <a:tailEnd/>
          </a:ln>
        </p:spPr>
        <p:txBody>
          <a:bodyPr wrap="none">
            <a:spAutoFit/>
          </a:bodyPr>
          <a:lstStyle/>
          <a:p>
            <a:r>
              <a:rPr lang="es-ES">
                <a:latin typeface="Calibri" pitchFamily="34" charset="0"/>
              </a:rPr>
              <a:t>Public Health England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Imagen 1"/>
          <p:cNvPicPr>
            <a:picLocks noChangeAspect="1"/>
          </p:cNvPicPr>
          <p:nvPr/>
        </p:nvPicPr>
        <p:blipFill>
          <a:blip r:embed="rId2"/>
          <a:srcRect/>
          <a:stretch>
            <a:fillRect/>
          </a:stretch>
        </p:blipFill>
        <p:spPr bwMode="auto">
          <a:xfrm>
            <a:off x="0" y="1358900"/>
            <a:ext cx="9144000" cy="4127500"/>
          </a:xfrm>
          <a:prstGeom prst="rect">
            <a:avLst/>
          </a:prstGeom>
          <a:noFill/>
          <a:ln w="9525">
            <a:noFill/>
            <a:miter lim="800000"/>
            <a:headEnd/>
            <a:tailEnd/>
          </a:ln>
        </p:spPr>
      </p:pic>
      <p:pic>
        <p:nvPicPr>
          <p:cNvPr id="77826" name="Imagen 2"/>
          <p:cNvPicPr>
            <a:picLocks noChangeAspect="1"/>
          </p:cNvPicPr>
          <p:nvPr/>
        </p:nvPicPr>
        <p:blipFill>
          <a:blip r:embed="rId3"/>
          <a:srcRect/>
          <a:stretch>
            <a:fillRect/>
          </a:stretch>
        </p:blipFill>
        <p:spPr bwMode="auto">
          <a:xfrm>
            <a:off x="3048000" y="6126163"/>
            <a:ext cx="6096000" cy="533400"/>
          </a:xfrm>
          <a:prstGeom prst="rect">
            <a:avLst/>
          </a:prstGeom>
          <a:noFill/>
          <a:ln w="9525">
            <a:noFill/>
            <a:miter lim="800000"/>
            <a:headEnd/>
            <a:tailEnd/>
          </a:ln>
        </p:spPr>
      </p:pic>
      <p:sp>
        <p:nvSpPr>
          <p:cNvPr id="77827" name="CuadroTexto 3"/>
          <p:cNvSpPr txBox="1">
            <a:spLocks noChangeArrowheads="1"/>
          </p:cNvSpPr>
          <p:nvPr/>
        </p:nvSpPr>
        <p:spPr bwMode="auto">
          <a:xfrm>
            <a:off x="3116263" y="5734050"/>
            <a:ext cx="2224087" cy="369888"/>
          </a:xfrm>
          <a:prstGeom prst="rect">
            <a:avLst/>
          </a:prstGeom>
          <a:noFill/>
          <a:ln w="9525">
            <a:noFill/>
            <a:miter lim="800000"/>
            <a:headEnd/>
            <a:tailEnd/>
          </a:ln>
        </p:spPr>
        <p:txBody>
          <a:bodyPr wrap="none">
            <a:spAutoFit/>
          </a:bodyPr>
          <a:lstStyle/>
          <a:p>
            <a:r>
              <a:rPr lang="es-ES">
                <a:latin typeface="Calibri" pitchFamily="34" charset="0"/>
              </a:rPr>
              <a:t>Public Health England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Imagen 1"/>
          <p:cNvPicPr>
            <a:picLocks noChangeAspect="1"/>
          </p:cNvPicPr>
          <p:nvPr/>
        </p:nvPicPr>
        <p:blipFill>
          <a:blip r:embed="rId2"/>
          <a:srcRect/>
          <a:stretch>
            <a:fillRect/>
          </a:stretch>
        </p:blipFill>
        <p:spPr bwMode="auto">
          <a:xfrm>
            <a:off x="0" y="-22225"/>
            <a:ext cx="9144000" cy="5110163"/>
          </a:xfrm>
          <a:prstGeom prst="rect">
            <a:avLst/>
          </a:prstGeom>
          <a:noFill/>
          <a:ln w="9525">
            <a:noFill/>
            <a:miter lim="800000"/>
            <a:headEnd/>
            <a:tailEnd/>
          </a:ln>
        </p:spPr>
      </p:pic>
      <p:pic>
        <p:nvPicPr>
          <p:cNvPr id="3" name="Imagen 2"/>
          <p:cNvPicPr>
            <a:picLocks noChangeAspect="1"/>
          </p:cNvPicPr>
          <p:nvPr/>
        </p:nvPicPr>
        <p:blipFill>
          <a:blip r:embed="rId3"/>
          <a:srcRect/>
          <a:stretch>
            <a:fillRect/>
          </a:stretch>
        </p:blipFill>
        <p:spPr bwMode="auto">
          <a:xfrm>
            <a:off x="0" y="3937000"/>
            <a:ext cx="9144000" cy="271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s-ES" dirty="0" err="1" smtClean="0"/>
              <a:t>Mers-co</a:t>
            </a:r>
            <a:endParaRPr lang="es-ES" dirty="0"/>
          </a:p>
        </p:txBody>
      </p:sp>
      <p:pic>
        <p:nvPicPr>
          <p:cNvPr id="19458" name="Imagen 3"/>
          <p:cNvPicPr>
            <a:picLocks noChangeAspect="1"/>
          </p:cNvPicPr>
          <p:nvPr/>
        </p:nvPicPr>
        <p:blipFill>
          <a:blip r:embed="rId2"/>
          <a:srcRect/>
          <a:stretch>
            <a:fillRect/>
          </a:stretch>
        </p:blipFill>
        <p:spPr bwMode="auto">
          <a:xfrm>
            <a:off x="3787775" y="500063"/>
            <a:ext cx="5003800" cy="433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Imagen 1"/>
          <p:cNvPicPr>
            <a:picLocks noChangeAspect="1"/>
          </p:cNvPicPr>
          <p:nvPr/>
        </p:nvPicPr>
        <p:blipFill>
          <a:blip r:embed="rId2"/>
          <a:srcRect/>
          <a:stretch>
            <a:fillRect/>
          </a:stretch>
        </p:blipFill>
        <p:spPr bwMode="auto">
          <a:xfrm>
            <a:off x="0" y="485775"/>
            <a:ext cx="9144000" cy="5294313"/>
          </a:xfrm>
          <a:prstGeom prst="rect">
            <a:avLst/>
          </a:prstGeom>
          <a:noFill/>
          <a:ln w="9525">
            <a:noFill/>
            <a:miter lim="800000"/>
            <a:headEnd/>
            <a:tailEnd/>
          </a:ln>
        </p:spPr>
      </p:pic>
      <p:pic>
        <p:nvPicPr>
          <p:cNvPr id="79874" name="Imagen 2"/>
          <p:cNvPicPr>
            <a:picLocks noChangeAspect="1"/>
          </p:cNvPicPr>
          <p:nvPr/>
        </p:nvPicPr>
        <p:blipFill>
          <a:blip r:embed="rId3"/>
          <a:srcRect/>
          <a:stretch>
            <a:fillRect/>
          </a:stretch>
        </p:blipFill>
        <p:spPr bwMode="auto">
          <a:xfrm>
            <a:off x="2890838" y="6183313"/>
            <a:ext cx="6096000" cy="533400"/>
          </a:xfrm>
          <a:prstGeom prst="rect">
            <a:avLst/>
          </a:prstGeom>
          <a:noFill/>
          <a:ln w="9525">
            <a:noFill/>
            <a:miter lim="800000"/>
            <a:headEnd/>
            <a:tailEnd/>
          </a:ln>
        </p:spPr>
      </p:pic>
      <p:sp>
        <p:nvSpPr>
          <p:cNvPr id="79875" name="CuadroTexto 3"/>
          <p:cNvSpPr txBox="1">
            <a:spLocks noChangeArrowheads="1"/>
          </p:cNvSpPr>
          <p:nvPr/>
        </p:nvSpPr>
        <p:spPr bwMode="auto">
          <a:xfrm>
            <a:off x="2943225" y="5811838"/>
            <a:ext cx="2224088" cy="369887"/>
          </a:xfrm>
          <a:prstGeom prst="rect">
            <a:avLst/>
          </a:prstGeom>
          <a:noFill/>
          <a:ln w="9525">
            <a:noFill/>
            <a:miter lim="800000"/>
            <a:headEnd/>
            <a:tailEnd/>
          </a:ln>
        </p:spPr>
        <p:txBody>
          <a:bodyPr wrap="none">
            <a:spAutoFit/>
          </a:bodyPr>
          <a:lstStyle/>
          <a:p>
            <a:r>
              <a:rPr lang="es-ES">
                <a:latin typeface="Calibri" pitchFamily="34" charset="0"/>
              </a:rPr>
              <a:t>Public Health England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ítulo 1"/>
          <p:cNvSpPr>
            <a:spLocks noGrp="1"/>
          </p:cNvSpPr>
          <p:nvPr>
            <p:ph type="title"/>
          </p:nvPr>
        </p:nvSpPr>
        <p:spPr>
          <a:xfrm>
            <a:off x="457200" y="274638"/>
            <a:ext cx="8229600" cy="765175"/>
          </a:xfrm>
          <a:ln w="28575">
            <a:solidFill>
              <a:srgbClr val="008000"/>
            </a:solidFill>
          </a:ln>
        </p:spPr>
        <p:txBody>
          <a:bodyPr/>
          <a:lstStyle/>
          <a:p>
            <a:pPr algn="l" eaLnBrk="1" hangingPunct="1"/>
            <a:r>
              <a:rPr lang="es-ES" smtClean="0"/>
              <a:t>Conclusions</a:t>
            </a:r>
          </a:p>
        </p:txBody>
      </p:sp>
      <p:sp>
        <p:nvSpPr>
          <p:cNvPr id="80898" name="Marcador de contenido 2"/>
          <p:cNvSpPr>
            <a:spLocks noGrp="1"/>
          </p:cNvSpPr>
          <p:nvPr>
            <p:ph idx="1"/>
          </p:nvPr>
        </p:nvSpPr>
        <p:spPr>
          <a:xfrm>
            <a:off x="195263" y="1330325"/>
            <a:ext cx="8753475" cy="5116513"/>
          </a:xfrm>
        </p:spPr>
        <p:txBody>
          <a:bodyPr/>
          <a:lstStyle/>
          <a:p>
            <a:pPr eaLnBrk="1" hangingPunct="1">
              <a:lnSpc>
                <a:spcPct val="80000"/>
              </a:lnSpc>
            </a:pPr>
            <a:r>
              <a:rPr lang="es-ES" sz="2300" smtClean="0"/>
              <a:t>El MERS-co des de la seva aparició al 2011 s’ha anat extenent per diferents països principalment del Pròxim Orient tot i que també s’han  declarat casos  a Korea i a la Xina. Per tant cal sospitar-se davant de pacients amb clínica respiratòria  que provenen d’aquestes àrees.</a:t>
            </a:r>
          </a:p>
          <a:p>
            <a:pPr eaLnBrk="1" hangingPunct="1">
              <a:lnSpc>
                <a:spcPct val="80000"/>
              </a:lnSpc>
              <a:buFont typeface="Arial" charset="0"/>
              <a:buNone/>
            </a:pPr>
            <a:endParaRPr lang="es-ES" sz="2300" smtClean="0"/>
          </a:p>
          <a:p>
            <a:pPr eaLnBrk="1" hangingPunct="1">
              <a:lnSpc>
                <a:spcPct val="80000"/>
              </a:lnSpc>
            </a:pPr>
            <a:r>
              <a:rPr lang="es-ES" sz="2300" smtClean="0"/>
              <a:t>El quadre clínic és variable, pot ser de  totalment assimptomàtic  fins a formes respiratòries greus en persones amb més edat i comorbilitats </a:t>
            </a:r>
          </a:p>
          <a:p>
            <a:pPr eaLnBrk="1" hangingPunct="1">
              <a:lnSpc>
                <a:spcPct val="80000"/>
              </a:lnSpc>
              <a:buFont typeface="Arial" charset="0"/>
              <a:buNone/>
            </a:pPr>
            <a:endParaRPr lang="es-ES" sz="2300" smtClean="0"/>
          </a:p>
          <a:p>
            <a:pPr eaLnBrk="1" hangingPunct="1">
              <a:lnSpc>
                <a:spcPct val="80000"/>
              </a:lnSpc>
            </a:pPr>
            <a:r>
              <a:rPr lang="es-ES" sz="2300" smtClean="0"/>
              <a:t>El diagnòstic el farem per PCR de les mostres respiratòries (millor tracte respiratori inferior) o bé per serologia </a:t>
            </a:r>
          </a:p>
          <a:p>
            <a:pPr eaLnBrk="1" hangingPunct="1">
              <a:lnSpc>
                <a:spcPct val="80000"/>
              </a:lnSpc>
              <a:buFont typeface="Arial" charset="0"/>
              <a:buNone/>
            </a:pPr>
            <a:endParaRPr lang="es-ES" sz="2300" smtClean="0"/>
          </a:p>
          <a:p>
            <a:pPr eaLnBrk="1" hangingPunct="1">
              <a:lnSpc>
                <a:spcPct val="80000"/>
              </a:lnSpc>
            </a:pPr>
            <a:r>
              <a:rPr lang="es-ES" sz="2300" smtClean="0"/>
              <a:t>La transmisibilitat entre humans és molt heterogènia i sembla que hi ha dades que apunten cap a una major transmisió dins l’àmbit hospitalari.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ítulo 1"/>
          <p:cNvSpPr>
            <a:spLocks noGrp="1"/>
          </p:cNvSpPr>
          <p:nvPr>
            <p:ph type="title"/>
          </p:nvPr>
        </p:nvSpPr>
        <p:spPr>
          <a:xfrm>
            <a:off x="457200" y="274638"/>
            <a:ext cx="8229600" cy="765175"/>
          </a:xfrm>
          <a:ln w="28575">
            <a:solidFill>
              <a:srgbClr val="008000"/>
            </a:solidFill>
          </a:ln>
        </p:spPr>
        <p:txBody>
          <a:bodyPr/>
          <a:lstStyle/>
          <a:p>
            <a:pPr algn="l" eaLnBrk="1" hangingPunct="1"/>
            <a:r>
              <a:rPr lang="es-ES" smtClean="0"/>
              <a:t>Conclusions</a:t>
            </a:r>
          </a:p>
        </p:txBody>
      </p:sp>
      <p:sp>
        <p:nvSpPr>
          <p:cNvPr id="81922" name="Marcador de contenido 2"/>
          <p:cNvSpPr>
            <a:spLocks noGrp="1"/>
          </p:cNvSpPr>
          <p:nvPr>
            <p:ph idx="1"/>
          </p:nvPr>
        </p:nvSpPr>
        <p:spPr>
          <a:xfrm>
            <a:off x="457200" y="1330325"/>
            <a:ext cx="8229600" cy="5116513"/>
          </a:xfrm>
        </p:spPr>
        <p:txBody>
          <a:bodyPr/>
          <a:lstStyle/>
          <a:p>
            <a:pPr eaLnBrk="1" hangingPunct="1"/>
            <a:r>
              <a:rPr lang="es-ES" sz="2400" smtClean="0"/>
              <a:t>Les mesures d’aïllament ( contacte i respiratori) són un pilar fonamental per evitar la transmisió</a:t>
            </a:r>
          </a:p>
          <a:p>
            <a:pPr eaLnBrk="1" hangingPunct="1"/>
            <a:endParaRPr lang="es-ES" sz="2400" smtClean="0"/>
          </a:p>
          <a:p>
            <a:pPr eaLnBrk="1" hangingPunct="1"/>
            <a:r>
              <a:rPr lang="es-ES" sz="2400" smtClean="0"/>
              <a:t>Hi ha diversos tractaments en estudi. Són fonamentals les  mesures de suport. </a:t>
            </a:r>
            <a:endParaRPr lang="es-ES" sz="2400" smtClean="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31809" y="5642322"/>
            <a:ext cx="1907193"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_tradnl" sz="4400" b="1" dirty="0" err="1">
                <a:ln/>
                <a:solidFill>
                  <a:srgbClr val="FF0000"/>
                </a:solidFill>
                <a:latin typeface="+mn-lt"/>
              </a:rPr>
              <a:t>Gràcies</a:t>
            </a:r>
            <a:r>
              <a:rPr lang="es-ES_tradnl" sz="5400" b="1" dirty="0">
                <a:ln/>
                <a:solidFill>
                  <a:schemeClr val="accent3"/>
                </a:solidFill>
                <a:latin typeface="+mn-lt"/>
              </a:rPr>
              <a:t> </a:t>
            </a:r>
          </a:p>
        </p:txBody>
      </p:sp>
      <p:pic>
        <p:nvPicPr>
          <p:cNvPr id="82946" name="Picture 7" descr="keep-calm-and-mers-cov-test"/>
          <p:cNvPicPr>
            <a:picLocks noChangeAspect="1" noChangeArrowheads="1"/>
          </p:cNvPicPr>
          <p:nvPr/>
        </p:nvPicPr>
        <p:blipFill>
          <a:blip r:embed="rId2"/>
          <a:srcRect/>
          <a:stretch>
            <a:fillRect/>
          </a:stretch>
        </p:blipFill>
        <p:spPr bwMode="auto">
          <a:xfrm>
            <a:off x="1155700" y="469900"/>
            <a:ext cx="506730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mers-2012-2015-global-situation-2015-06-26"/>
          <p:cNvPicPr>
            <a:picLocks noChangeAspect="1" noChangeArrowheads="1"/>
          </p:cNvPicPr>
          <p:nvPr/>
        </p:nvPicPr>
        <p:blipFill>
          <a:blip r:embed="rId2"/>
          <a:srcRect/>
          <a:stretch>
            <a:fillRect/>
          </a:stretch>
        </p:blipFill>
        <p:spPr bwMode="auto">
          <a:xfrm>
            <a:off x="55563" y="239713"/>
            <a:ext cx="9023350" cy="638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mers-cov-global-situation-map-2015-06-26"/>
          <p:cNvPicPr>
            <a:picLocks noChangeAspect="1" noChangeArrowheads="1"/>
          </p:cNvPicPr>
          <p:nvPr/>
        </p:nvPicPr>
        <p:blipFill>
          <a:blip r:embed="rId2"/>
          <a:srcRect/>
          <a:stretch>
            <a:fillRect/>
          </a:stretch>
        </p:blipFill>
        <p:spPr bwMode="auto">
          <a:xfrm>
            <a:off x="0" y="179388"/>
            <a:ext cx="8959850" cy="634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p:cNvSpPr>
          <p:nvPr>
            <p:ph type="body" sz="half" idx="4294967295"/>
          </p:nvPr>
        </p:nvSpPr>
        <p:spPr>
          <a:xfrm>
            <a:off x="1168400" y="1600200"/>
            <a:ext cx="4038600" cy="4525963"/>
          </a:xfrm>
        </p:spPr>
        <p:txBody>
          <a:bodyPr/>
          <a:lstStyle/>
          <a:p>
            <a:pPr eaLnBrk="1" hangingPunct="1"/>
            <a:r>
              <a:rPr lang="es-ES" sz="2800" smtClean="0"/>
              <a:t> Arabia saudí</a:t>
            </a:r>
          </a:p>
          <a:p>
            <a:pPr eaLnBrk="1" hangingPunct="1"/>
            <a:r>
              <a:rPr lang="es-ES" sz="2800" smtClean="0"/>
              <a:t>	Emirats àrabs</a:t>
            </a:r>
          </a:p>
          <a:p>
            <a:pPr eaLnBrk="1" hangingPunct="1"/>
            <a:r>
              <a:rPr lang="es-ES" sz="2800" smtClean="0"/>
              <a:t>	Qatar</a:t>
            </a:r>
          </a:p>
          <a:p>
            <a:pPr eaLnBrk="1" hangingPunct="1"/>
            <a:r>
              <a:rPr lang="es-ES" sz="2800" smtClean="0"/>
              <a:t>	Jordània</a:t>
            </a:r>
          </a:p>
          <a:p>
            <a:pPr eaLnBrk="1" hangingPunct="1"/>
            <a:r>
              <a:rPr lang="es-ES" sz="2800" smtClean="0"/>
              <a:t>	Oman</a:t>
            </a:r>
          </a:p>
          <a:p>
            <a:pPr eaLnBrk="1" hangingPunct="1"/>
            <a:r>
              <a:rPr lang="es-ES" sz="2800" smtClean="0"/>
              <a:t>	Kuwait</a:t>
            </a:r>
          </a:p>
          <a:p>
            <a:pPr eaLnBrk="1" hangingPunct="1"/>
            <a:r>
              <a:rPr lang="es-ES" sz="2800" smtClean="0"/>
              <a:t>	Iemen</a:t>
            </a:r>
          </a:p>
          <a:p>
            <a:pPr eaLnBrk="1" hangingPunct="1"/>
            <a:r>
              <a:rPr lang="es-ES" sz="2800" smtClean="0"/>
              <a:t>	Líban</a:t>
            </a:r>
            <a:endParaRPr lang="ca-ES" sz="2800" smtClean="0"/>
          </a:p>
        </p:txBody>
      </p:sp>
      <p:sp>
        <p:nvSpPr>
          <p:cNvPr id="22530" name="Rectangle 6"/>
          <p:cNvSpPr>
            <a:spLocks noGrp="1"/>
          </p:cNvSpPr>
          <p:nvPr>
            <p:ph type="body" sz="half" idx="4294967295"/>
          </p:nvPr>
        </p:nvSpPr>
        <p:spPr>
          <a:xfrm>
            <a:off x="4648200" y="1600200"/>
            <a:ext cx="4038600" cy="4525963"/>
          </a:xfrm>
        </p:spPr>
        <p:txBody>
          <a:bodyPr/>
          <a:lstStyle/>
          <a:p>
            <a:pPr eaLnBrk="1" hangingPunct="1"/>
            <a:r>
              <a:rPr lang="es-ES" sz="2800" smtClean="0"/>
              <a:t> Iran</a:t>
            </a:r>
          </a:p>
          <a:p>
            <a:pPr eaLnBrk="1" hangingPunct="1"/>
            <a:r>
              <a:rPr lang="es-ES" sz="2800" smtClean="0"/>
              <a:t>	Iraq</a:t>
            </a:r>
          </a:p>
          <a:p>
            <a:pPr eaLnBrk="1" hangingPunct="1"/>
            <a:r>
              <a:rPr lang="es-ES" sz="2800" smtClean="0"/>
              <a:t>	Barein</a:t>
            </a:r>
          </a:p>
          <a:p>
            <a:pPr eaLnBrk="1" hangingPunct="1"/>
            <a:r>
              <a:rPr lang="es-ES" sz="2800" smtClean="0"/>
              <a:t>	Síria</a:t>
            </a:r>
          </a:p>
          <a:p>
            <a:pPr eaLnBrk="1" hangingPunct="1"/>
            <a:r>
              <a:rPr lang="es-ES" sz="2800" smtClean="0"/>
              <a:t>	Palestina</a:t>
            </a:r>
          </a:p>
          <a:p>
            <a:pPr eaLnBrk="1" hangingPunct="1"/>
            <a:r>
              <a:rPr lang="es-ES" sz="2800" smtClean="0"/>
              <a:t> Israel </a:t>
            </a:r>
          </a:p>
          <a:p>
            <a:pPr eaLnBrk="1" hangingPunct="1"/>
            <a:r>
              <a:rPr lang="es-ES" sz="2800" smtClean="0"/>
              <a:t>	Korea del Sud</a:t>
            </a:r>
            <a:endParaRPr lang="ca-ES" sz="2800" smtClean="0"/>
          </a:p>
        </p:txBody>
      </p:sp>
      <p:sp>
        <p:nvSpPr>
          <p:cNvPr id="22531" name="Rectangle 8"/>
          <p:cNvSpPr>
            <a:spLocks noGrp="1" noChangeArrowheads="1"/>
          </p:cNvSpPr>
          <p:nvPr>
            <p:ph type="title" idx="4294967295"/>
          </p:nvPr>
        </p:nvSpPr>
        <p:spPr>
          <a:xfrm>
            <a:off x="457200" y="274638"/>
            <a:ext cx="8229600" cy="587375"/>
          </a:xfrm>
          <a:ln w="38100">
            <a:solidFill>
              <a:srgbClr val="008000"/>
            </a:solidFill>
          </a:ln>
        </p:spPr>
        <p:txBody>
          <a:bodyPr/>
          <a:lstStyle/>
          <a:p>
            <a:pPr algn="l" eaLnBrk="1" hangingPunct="1"/>
            <a:r>
              <a:rPr lang="ca-ES" smtClean="0"/>
              <a:t>MERS-Co d’on ens pot arribar ?</a:t>
            </a:r>
          </a:p>
        </p:txBody>
      </p:sp>
      <p:sp>
        <p:nvSpPr>
          <p:cNvPr id="22532" name="Rectangle 8"/>
          <p:cNvSpPr>
            <a:spLocks noChangeArrowheads="1"/>
          </p:cNvSpPr>
          <p:nvPr/>
        </p:nvSpPr>
        <p:spPr bwMode="auto">
          <a:xfrm>
            <a:off x="849313" y="1371600"/>
            <a:ext cx="7132637" cy="4754563"/>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274638"/>
            <a:ext cx="8229600" cy="706437"/>
          </a:xfrm>
          <a:ln w="38100">
            <a:solidFill>
              <a:srgbClr val="008000"/>
            </a:solidFill>
          </a:ln>
        </p:spPr>
        <p:txBody>
          <a:bodyPr/>
          <a:lstStyle/>
          <a:p>
            <a:pPr algn="l" eaLnBrk="1" hangingPunct="1"/>
            <a:r>
              <a:rPr lang="ca-ES" sz="4000" smtClean="0">
                <a:latin typeface="Arial" charset="0"/>
              </a:rPr>
              <a:t>MERS-Co: què en sabem?</a:t>
            </a:r>
          </a:p>
        </p:txBody>
      </p:sp>
      <p:pic>
        <p:nvPicPr>
          <p:cNvPr id="23554" name="Picture 7" descr="Camel MERS-CoV is mainly found in the mouth and saliva of the dromedary camels, as well as in their feces.  Thus, tourists who go to the Middle East and Northeast Africa should be reminded to avoid camel contact and of maintaining good personal hygiene when coming in contact with camels.  ">
            <a:hlinkClick r:id="rId3"/>
          </p:cNvPr>
          <p:cNvPicPr>
            <a:picLocks noChangeAspect="1" noChangeArrowheads="1"/>
          </p:cNvPicPr>
          <p:nvPr/>
        </p:nvPicPr>
        <p:blipFill>
          <a:blip r:embed="rId4"/>
          <a:srcRect/>
          <a:stretch>
            <a:fillRect/>
          </a:stretch>
        </p:blipFill>
        <p:spPr bwMode="auto">
          <a:xfrm>
            <a:off x="4787900" y="3716338"/>
            <a:ext cx="4103688" cy="2735262"/>
          </a:xfrm>
          <a:prstGeom prst="rect">
            <a:avLst/>
          </a:prstGeom>
          <a:noFill/>
          <a:ln w="9525">
            <a:noFill/>
            <a:miter lim="800000"/>
            <a:headEnd/>
            <a:tailEnd/>
          </a:ln>
        </p:spPr>
      </p:pic>
      <p:sp>
        <p:nvSpPr>
          <p:cNvPr id="23555" name="Rectangle 5"/>
          <p:cNvSpPr>
            <a:spLocks noChangeArrowheads="1"/>
          </p:cNvSpPr>
          <p:nvPr/>
        </p:nvSpPr>
        <p:spPr bwMode="auto">
          <a:xfrm>
            <a:off x="457200" y="2478088"/>
            <a:ext cx="5995988" cy="627062"/>
          </a:xfrm>
          <a:prstGeom prst="rect">
            <a:avLst/>
          </a:prstGeom>
          <a:noFill/>
          <a:ln w="19050">
            <a:solidFill>
              <a:srgbClr val="FF0000"/>
            </a:solidFill>
            <a:miter lim="800000"/>
            <a:headEnd/>
            <a:tailEnd/>
          </a:ln>
        </p:spPr>
        <p:txBody>
          <a:bodyPr wrap="none" anchor="ctr"/>
          <a:lstStyle/>
          <a:p>
            <a:pPr algn="ctr" defTabSz="914400"/>
            <a:endParaRPr lang="ca-ES">
              <a:solidFill>
                <a:srgbClr val="FF0000"/>
              </a:solidFill>
            </a:endParaRPr>
          </a:p>
        </p:txBody>
      </p:sp>
      <p:sp>
        <p:nvSpPr>
          <p:cNvPr id="23556" name="Rectangle 5"/>
          <p:cNvSpPr>
            <a:spLocks noGrp="1" noChangeArrowheads="1"/>
          </p:cNvSpPr>
          <p:nvPr>
            <p:ph type="body" idx="1"/>
          </p:nvPr>
        </p:nvSpPr>
        <p:spPr>
          <a:xfrm>
            <a:off x="673100" y="1341438"/>
            <a:ext cx="8229600" cy="4525962"/>
          </a:xfrm>
        </p:spPr>
        <p:txBody>
          <a:bodyPr/>
          <a:lstStyle/>
          <a:p>
            <a:pPr eaLnBrk="1" hangingPunct="1"/>
            <a:r>
              <a:rPr lang="ca-ES" sz="2400" smtClean="0">
                <a:latin typeface="Arial" charset="0"/>
              </a:rPr>
              <a:t>Reservori: dromedari, també s’ha trobat a ratpenats ( </a:t>
            </a:r>
            <a:r>
              <a:rPr lang="ca-ES" sz="2400" i="1" smtClean="0">
                <a:latin typeface="Arial" charset="0"/>
              </a:rPr>
              <a:t>Taphozous perforatus i Neoromicia capensis </a:t>
            </a:r>
            <a:r>
              <a:rPr lang="ca-ES" sz="2400" smtClean="0">
                <a:latin typeface="Arial" charset="0"/>
              </a:rPr>
              <a:t>)</a:t>
            </a:r>
          </a:p>
          <a:p>
            <a:pPr eaLnBrk="1" hangingPunct="1"/>
            <a:endParaRPr lang="ca-ES" sz="2400" smtClean="0">
              <a:latin typeface="Arial" charset="0"/>
            </a:endParaRPr>
          </a:p>
          <a:p>
            <a:pPr eaLnBrk="1" hangingPunct="1"/>
            <a:r>
              <a:rPr lang="ca-ES" sz="2400" smtClean="0">
                <a:latin typeface="Arial" charset="0"/>
              </a:rPr>
              <a:t>Potencial pandèmic: BAIX</a:t>
            </a:r>
          </a:p>
          <a:p>
            <a:pPr eaLnBrk="1" hangingPunct="1">
              <a:buFont typeface="Arial" charset="0"/>
              <a:buNone/>
            </a:pPr>
            <a:endParaRPr lang="ca-ES" sz="2400" smtClean="0">
              <a:latin typeface="Arial" charset="0"/>
            </a:endParaRPr>
          </a:p>
          <a:p>
            <a:pPr eaLnBrk="1" hangingPunct="1"/>
            <a:r>
              <a:rPr lang="ca-ES" sz="2400" smtClean="0">
                <a:latin typeface="Arial" charset="0"/>
              </a:rPr>
              <a:t>Mortalitat: 30-40%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457200" y="274638"/>
            <a:ext cx="8229600" cy="457200"/>
          </a:xfrm>
          <a:ln w="28575">
            <a:solidFill>
              <a:srgbClr val="008000"/>
            </a:solidFill>
          </a:ln>
        </p:spPr>
        <p:txBody>
          <a:bodyPr/>
          <a:lstStyle/>
          <a:p>
            <a:pPr algn="l" eaLnBrk="1" hangingPunct="1"/>
            <a:r>
              <a:rPr lang="es-ES" sz="3600" smtClean="0"/>
              <a:t>Seropositivitat en dromedaris </a:t>
            </a:r>
          </a:p>
        </p:txBody>
      </p:sp>
      <p:pic>
        <p:nvPicPr>
          <p:cNvPr id="25602" name="Imagen 2"/>
          <p:cNvPicPr>
            <a:picLocks noChangeAspect="1"/>
          </p:cNvPicPr>
          <p:nvPr/>
        </p:nvPicPr>
        <p:blipFill>
          <a:blip r:embed="rId3"/>
          <a:srcRect/>
          <a:stretch>
            <a:fillRect/>
          </a:stretch>
        </p:blipFill>
        <p:spPr bwMode="auto">
          <a:xfrm>
            <a:off x="457200" y="906463"/>
            <a:ext cx="8355013" cy="5951537"/>
          </a:xfrm>
          <a:prstGeom prst="rect">
            <a:avLst/>
          </a:prstGeom>
          <a:noFill/>
          <a:ln w="9525">
            <a:noFill/>
            <a:miter lim="800000"/>
            <a:headEnd/>
            <a:tailEnd/>
          </a:ln>
        </p:spPr>
      </p:pic>
      <p:pic>
        <p:nvPicPr>
          <p:cNvPr id="25603" name="Imagen 3"/>
          <p:cNvPicPr>
            <a:picLocks noChangeAspect="1"/>
          </p:cNvPicPr>
          <p:nvPr/>
        </p:nvPicPr>
        <p:blipFill>
          <a:blip r:embed="rId4"/>
          <a:srcRect/>
          <a:stretch>
            <a:fillRect/>
          </a:stretch>
        </p:blipFill>
        <p:spPr bwMode="auto">
          <a:xfrm>
            <a:off x="142875" y="5329238"/>
            <a:ext cx="3048000" cy="355600"/>
          </a:xfrm>
          <a:prstGeom prst="rect">
            <a:avLst/>
          </a:prstGeom>
          <a:noFill/>
          <a:ln w="9525">
            <a:noFill/>
            <a:miter lim="800000"/>
            <a:headEnd/>
            <a:tailEnd/>
          </a:ln>
        </p:spPr>
      </p:pic>
      <p:pic>
        <p:nvPicPr>
          <p:cNvPr id="25604" name="Imagen 4"/>
          <p:cNvPicPr>
            <a:picLocks noChangeAspect="1"/>
          </p:cNvPicPr>
          <p:nvPr/>
        </p:nvPicPr>
        <p:blipFill>
          <a:blip r:embed="rId5"/>
          <a:srcRect/>
          <a:stretch>
            <a:fillRect/>
          </a:stretch>
        </p:blipFill>
        <p:spPr bwMode="auto">
          <a:xfrm>
            <a:off x="142875" y="5684838"/>
            <a:ext cx="1219200" cy="228600"/>
          </a:xfrm>
          <a:prstGeom prst="rect">
            <a:avLst/>
          </a:prstGeom>
          <a:noFill/>
          <a:ln w="9525">
            <a:noFill/>
            <a:miter lim="800000"/>
            <a:headEnd/>
            <a:tailEnd/>
          </a:ln>
        </p:spPr>
      </p:pic>
      <p:sp>
        <p:nvSpPr>
          <p:cNvPr id="6" name="Rectángulo redondeado 5"/>
          <p:cNvSpPr/>
          <p:nvPr/>
        </p:nvSpPr>
        <p:spPr>
          <a:xfrm>
            <a:off x="6753225" y="906463"/>
            <a:ext cx="1616075" cy="578961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1853</TotalTime>
  <Words>780</Words>
  <Application>Microsoft Macintosh PowerPoint</Application>
  <PresentationFormat>Presentación en pantalla (4:3)</PresentationFormat>
  <Paragraphs>174</Paragraphs>
  <Slides>43</Slides>
  <Notes>25</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43</vt:i4>
      </vt:variant>
    </vt:vector>
  </HeadingPairs>
  <TitlesOfParts>
    <vt:vector size="47" baseType="lpstr">
      <vt:lpstr>Arial</vt:lpstr>
      <vt:lpstr>Calibri</vt:lpstr>
      <vt:lpstr>ＭＳ Ｐゴシック</vt:lpstr>
      <vt:lpstr>Tema de Office</vt:lpstr>
      <vt:lpstr>MERS-Co: Middle East Respiratory Syndrome Coronavirus</vt:lpstr>
      <vt:lpstr>Diapositiva 2</vt:lpstr>
      <vt:lpstr>Coronavirus</vt:lpstr>
      <vt:lpstr>MERS-CO</vt:lpstr>
      <vt:lpstr>Diapositiva 5</vt:lpstr>
      <vt:lpstr>Diapositiva 6</vt:lpstr>
      <vt:lpstr>MERS-Co d’on ens pot arribar ?</vt:lpstr>
      <vt:lpstr>MERS-Co: què en sabem?</vt:lpstr>
      <vt:lpstr>Seropositivitat en dromedaris </vt:lpstr>
      <vt:lpstr>Seropositivitat en persones</vt:lpstr>
      <vt:lpstr>MERS-Co. Vies de transmisió</vt:lpstr>
      <vt:lpstr>Transmisió : Hem d’estar espantats?</vt:lpstr>
      <vt:lpstr>Diapositiva 13</vt:lpstr>
      <vt:lpstr>Diapositiva 14</vt:lpstr>
      <vt:lpstr>Diapositiva 15</vt:lpstr>
      <vt:lpstr>Diapositiva 16</vt:lpstr>
      <vt:lpstr>Diapositiva 17</vt:lpstr>
      <vt:lpstr>MERS-Co: com va l’epidèmia ?</vt:lpstr>
      <vt:lpstr>Diapositiva 19</vt:lpstr>
      <vt:lpstr>Diapositiva 20</vt:lpstr>
      <vt:lpstr>Diapositiva 21</vt:lpstr>
      <vt:lpstr>MERS-Co: patogènia</vt:lpstr>
      <vt:lpstr>Diapositiva 23</vt:lpstr>
      <vt:lpstr>MERS-Co: característiques</vt:lpstr>
      <vt:lpstr>MERS-Co: característiques</vt:lpstr>
      <vt:lpstr>MERS-Co: clínica</vt:lpstr>
      <vt:lpstr>Diapositiva 27</vt:lpstr>
      <vt:lpstr>Clínica. Pacients ingressats a UCI</vt:lpstr>
      <vt:lpstr>Clínica. Pacients ingressats a UCI</vt:lpstr>
      <vt:lpstr>Anatomia patològica</vt:lpstr>
      <vt:lpstr>Quan temps es continuen excretant virus ?</vt:lpstr>
      <vt:lpstr>Podem excretar virus fins i tot estan assimptomàtics</vt:lpstr>
      <vt:lpstr>Quan temps viuen els virus a l’ambient?</vt:lpstr>
      <vt:lpstr>MERS-Co: radiologia</vt:lpstr>
      <vt:lpstr>MERS-Co:diagnòstic</vt:lpstr>
      <vt:lpstr>MERS-Co: tractament</vt:lpstr>
      <vt:lpstr>Diapositiva 37</vt:lpstr>
      <vt:lpstr>Diapositiva 38</vt:lpstr>
      <vt:lpstr>Diapositiva 39</vt:lpstr>
      <vt:lpstr>Diapositiva 40</vt:lpstr>
      <vt:lpstr>Conclusions</vt:lpstr>
      <vt:lpstr>Conclusions</vt:lpstr>
      <vt:lpstr>Diapositiva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MERS-Co: Middle East Respiratory Syndrome Coronavirus</dc:title>
  <dc:creator>Marta Navarro</dc:creator>
  <cp:lastModifiedBy>UsuariEstandar</cp:lastModifiedBy>
  <cp:revision>117</cp:revision>
  <dcterms:created xsi:type="dcterms:W3CDTF">2015-05-07T07:14:40Z</dcterms:created>
  <dcterms:modified xsi:type="dcterms:W3CDTF">2015-09-17T06:42:05Z</dcterms:modified>
</cp:coreProperties>
</file>