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</p:sldMasterIdLst>
  <p:notesMasterIdLst>
    <p:notesMasterId r:id="rId30"/>
  </p:notesMasterIdLst>
  <p:sldIdLst>
    <p:sldId id="256" r:id="rId2"/>
    <p:sldId id="257" r:id="rId3"/>
    <p:sldId id="279" r:id="rId4"/>
    <p:sldId id="280" r:id="rId5"/>
    <p:sldId id="259" r:id="rId6"/>
    <p:sldId id="281" r:id="rId7"/>
    <p:sldId id="282" r:id="rId8"/>
    <p:sldId id="283" r:id="rId9"/>
    <p:sldId id="284" r:id="rId10"/>
    <p:sldId id="285" r:id="rId11"/>
    <p:sldId id="286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5" r:id="rId20"/>
    <p:sldId id="269" r:id="rId21"/>
    <p:sldId id="278" r:id="rId22"/>
    <p:sldId id="260" r:id="rId23"/>
    <p:sldId id="261" r:id="rId24"/>
    <p:sldId id="262" r:id="rId25"/>
    <p:sldId id="263" r:id="rId26"/>
    <p:sldId id="270" r:id="rId27"/>
    <p:sldId id="271" r:id="rId28"/>
    <p:sldId id="277" r:id="rId29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510" autoAdjust="0"/>
  </p:normalViewPr>
  <p:slideViewPr>
    <p:cSldViewPr snapToGrid="0">
      <p:cViewPr>
        <p:scale>
          <a:sx n="50" d="100"/>
          <a:sy n="50" d="100"/>
        </p:scale>
        <p:origin x="210" y="40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BD830-A72B-4D75-9055-1A73E325C67C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DB91F-071C-4B70-AED5-A76B5C921A0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414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Sulfonilureas</a:t>
            </a:r>
            <a:r>
              <a:rPr lang="ca-ES" dirty="0" smtClean="0"/>
              <a:t>:</a:t>
            </a:r>
            <a:r>
              <a:rPr lang="ca-ES" baseline="0" dirty="0" smtClean="0"/>
              <a:t> </a:t>
            </a:r>
            <a:r>
              <a:rPr lang="ca-ES" baseline="0" dirty="0" err="1" smtClean="0"/>
              <a:t>eliminación</a:t>
            </a:r>
            <a:r>
              <a:rPr lang="ca-ES" baseline="0" dirty="0" smtClean="0"/>
              <a:t> renal. </a:t>
            </a:r>
          </a:p>
          <a:p>
            <a:r>
              <a:rPr lang="ca-ES" baseline="0" dirty="0" err="1" smtClean="0"/>
              <a:t>Glinidas</a:t>
            </a:r>
            <a:r>
              <a:rPr lang="ca-ES" baseline="0" dirty="0" smtClean="0"/>
              <a:t>: contraindicades en </a:t>
            </a:r>
            <a:r>
              <a:rPr lang="ca-ES" baseline="0" dirty="0" err="1" smtClean="0"/>
              <a:t>insuficiencia</a:t>
            </a:r>
            <a:r>
              <a:rPr lang="ca-ES" baseline="0" dirty="0" smtClean="0"/>
              <a:t> hepàtica. </a:t>
            </a:r>
            <a:r>
              <a:rPr lang="ca-ES" baseline="0" dirty="0" err="1" smtClean="0"/>
              <a:t>Hipoglucemia</a:t>
            </a:r>
            <a:r>
              <a:rPr lang="ca-ES" baseline="0" dirty="0" smtClean="0"/>
              <a:t> mas precoç (30 </a:t>
            </a:r>
            <a:r>
              <a:rPr lang="ca-ES" baseline="0" dirty="0" err="1" smtClean="0"/>
              <a:t>minutos</a:t>
            </a:r>
            <a:r>
              <a:rPr lang="ca-ES" baseline="0" dirty="0" smtClean="0"/>
              <a:t>), menor </a:t>
            </a:r>
            <a:r>
              <a:rPr lang="ca-ES" baseline="0" dirty="0" err="1" smtClean="0"/>
              <a:t>duración</a:t>
            </a:r>
            <a:r>
              <a:rPr lang="ca-ES" baseline="0" dirty="0" smtClean="0"/>
              <a:t> (&lt;8h), rara </a:t>
            </a:r>
            <a:r>
              <a:rPr lang="ca-ES" baseline="0" dirty="0" err="1" smtClean="0"/>
              <a:t>vez</a:t>
            </a:r>
            <a:r>
              <a:rPr lang="ca-ES" baseline="0" dirty="0" smtClean="0"/>
              <a:t> </a:t>
            </a:r>
            <a:r>
              <a:rPr lang="ca-ES" baseline="0" dirty="0" err="1" smtClean="0"/>
              <a:t>después</a:t>
            </a:r>
            <a:r>
              <a:rPr lang="ca-ES" baseline="0" dirty="0" smtClean="0"/>
              <a:t> de las 2 hores de la toma. La </a:t>
            </a:r>
            <a:r>
              <a:rPr lang="ca-ES" baseline="0" dirty="0" err="1" smtClean="0"/>
              <a:t>secreción</a:t>
            </a:r>
            <a:r>
              <a:rPr lang="ca-ES" baseline="0" dirty="0" smtClean="0"/>
              <a:t> de insulina es sensible a la glucosa, con lo que </a:t>
            </a:r>
            <a:r>
              <a:rPr lang="ca-ES" baseline="0" dirty="0" err="1" smtClean="0"/>
              <a:t>disminuye</a:t>
            </a:r>
            <a:r>
              <a:rPr lang="ca-ES" baseline="0" dirty="0" smtClean="0"/>
              <a:t> a </a:t>
            </a:r>
            <a:r>
              <a:rPr lang="ca-ES" baseline="0" dirty="0" err="1" smtClean="0"/>
              <a:t>medida</a:t>
            </a:r>
            <a:r>
              <a:rPr lang="ca-ES" baseline="0" dirty="0" smtClean="0"/>
              <a:t> que </a:t>
            </a:r>
            <a:r>
              <a:rPr lang="ca-ES" baseline="0" dirty="0" err="1" smtClean="0"/>
              <a:t>baja</a:t>
            </a:r>
            <a:r>
              <a:rPr lang="ca-ES" baseline="0" dirty="0" smtClean="0"/>
              <a:t> la </a:t>
            </a:r>
            <a:r>
              <a:rPr lang="ca-ES" baseline="0" dirty="0" err="1" smtClean="0"/>
              <a:t>glucemia</a:t>
            </a:r>
            <a:endParaRPr lang="ca-ES" baseline="0" dirty="0" smtClean="0"/>
          </a:p>
          <a:p>
            <a:r>
              <a:rPr lang="ca-ES" dirty="0" err="1" smtClean="0"/>
              <a:t>Pioglitazona</a:t>
            </a:r>
            <a:r>
              <a:rPr lang="ca-ES" dirty="0" smtClean="0"/>
              <a:t>:</a:t>
            </a:r>
            <a:r>
              <a:rPr lang="ca-ES" baseline="0" dirty="0" smtClean="0"/>
              <a:t> contraindicada en</a:t>
            </a:r>
            <a:r>
              <a:rPr lang="ca-ES" dirty="0" smtClean="0"/>
              <a:t> </a:t>
            </a:r>
            <a:r>
              <a:rPr lang="ca-ES" dirty="0" err="1" smtClean="0"/>
              <a:t>Insuficiencia</a:t>
            </a:r>
            <a:r>
              <a:rPr lang="ca-ES" dirty="0" smtClean="0"/>
              <a:t> hepàtica, </a:t>
            </a:r>
            <a:r>
              <a:rPr lang="ca-ES" dirty="0" err="1" smtClean="0"/>
              <a:t>Insuficiencia</a:t>
            </a:r>
            <a:r>
              <a:rPr lang="ca-ES" dirty="0" smtClean="0"/>
              <a:t> cardíaca, Historia de carcinoma de veixiga,  </a:t>
            </a:r>
            <a:r>
              <a:rPr lang="ca-ES" dirty="0" err="1" smtClean="0"/>
              <a:t>Hematuria</a:t>
            </a:r>
            <a:r>
              <a:rPr lang="ca-ES" dirty="0" smtClean="0"/>
              <a:t> no filiada,</a:t>
            </a:r>
            <a:r>
              <a:rPr lang="ca-ES" baseline="0" dirty="0" smtClean="0"/>
              <a:t> </a:t>
            </a:r>
            <a:r>
              <a:rPr lang="ca-ES" dirty="0" err="1" smtClean="0"/>
              <a:t>Gestación</a:t>
            </a:r>
            <a:r>
              <a:rPr lang="ca-ES" dirty="0" smtClean="0"/>
              <a:t> o </a:t>
            </a:r>
            <a:r>
              <a:rPr lang="ca-ES" dirty="0" err="1" smtClean="0"/>
              <a:t>lactancia</a:t>
            </a:r>
            <a:r>
              <a:rPr lang="ca-ES" dirty="0" smtClean="0"/>
              <a:t>.</a:t>
            </a:r>
          </a:p>
          <a:p>
            <a:r>
              <a:rPr lang="ca-ES" dirty="0" err="1" smtClean="0"/>
              <a:t>Metformina</a:t>
            </a:r>
            <a:r>
              <a:rPr lang="ca-ES" dirty="0" smtClean="0"/>
              <a:t>: </a:t>
            </a:r>
            <a:r>
              <a:rPr lang="es-ES" dirty="0" smtClean="0"/>
              <a:t>Publicaciones recientes basadas en estudios y la experiencia con </a:t>
            </a:r>
            <a:r>
              <a:rPr lang="es-ES" dirty="0" err="1" smtClean="0"/>
              <a:t>metformina</a:t>
            </a:r>
            <a:r>
              <a:rPr lang="es-ES" dirty="0" smtClean="0"/>
              <a:t> recomiendan (Diabetes </a:t>
            </a:r>
            <a:r>
              <a:rPr lang="es-ES" dirty="0" err="1" smtClean="0"/>
              <a:t>Care</a:t>
            </a:r>
            <a:r>
              <a:rPr lang="es-ES" dirty="0" smtClean="0"/>
              <a:t> 2011; 34: 1431-37): Dosis habitual con </a:t>
            </a:r>
            <a:r>
              <a:rPr lang="es-ES" dirty="0" err="1" smtClean="0"/>
              <a:t>ClCr</a:t>
            </a:r>
            <a:r>
              <a:rPr lang="es-ES" dirty="0" smtClean="0"/>
              <a:t> &gt;45 ml/min,</a:t>
            </a:r>
            <a:r>
              <a:rPr lang="es-ES" baseline="0" dirty="0" smtClean="0"/>
              <a:t> d</a:t>
            </a:r>
            <a:r>
              <a:rPr lang="es-ES" dirty="0" smtClean="0"/>
              <a:t>ar a mitad de dosis con </a:t>
            </a:r>
            <a:r>
              <a:rPr lang="es-ES" dirty="0" err="1" smtClean="0"/>
              <a:t>ClCr</a:t>
            </a:r>
            <a:r>
              <a:rPr lang="es-ES" dirty="0" smtClean="0"/>
              <a:t> 30-45 ml/min</a:t>
            </a:r>
            <a:r>
              <a:rPr lang="es-ES" baseline="0" dirty="0" smtClean="0"/>
              <a:t> y n</a:t>
            </a:r>
            <a:r>
              <a:rPr lang="es-ES" dirty="0" smtClean="0"/>
              <a:t>o dar con </a:t>
            </a:r>
            <a:r>
              <a:rPr lang="es-ES" dirty="0" err="1" smtClean="0"/>
              <a:t>ClCr</a:t>
            </a:r>
            <a:r>
              <a:rPr lang="es-ES" dirty="0" smtClean="0"/>
              <a:t> &lt;30 ml/min. Contraindicada en acidosis o situaciones de isquemia aguda o crónica que puedan causar hipoxia tisular</a:t>
            </a:r>
            <a:r>
              <a:rPr lang="es-ES" baseline="0" dirty="0" smtClean="0"/>
              <a:t> y en t</a:t>
            </a:r>
            <a:r>
              <a:rPr lang="es-ES" dirty="0" smtClean="0"/>
              <a:t>rastornos agudos que puedan causar insuficiencia renal: deshidratación, infección grave, shock, uso de contrastes yodados</a:t>
            </a:r>
          </a:p>
          <a:p>
            <a:r>
              <a:rPr lang="es-ES" dirty="0" err="1" smtClean="0"/>
              <a:t>Dapagliflozina</a:t>
            </a:r>
            <a:r>
              <a:rPr lang="es-ES" dirty="0" smtClean="0"/>
              <a:t>: contraindicada en insuficiencia renal con </a:t>
            </a:r>
            <a:r>
              <a:rPr lang="es-ES" dirty="0" err="1" smtClean="0"/>
              <a:t>ClCr</a:t>
            </a:r>
            <a:r>
              <a:rPr lang="es-ES" dirty="0" smtClean="0"/>
              <a:t> &lt;60 ml/min,</a:t>
            </a:r>
            <a:r>
              <a:rPr lang="es-ES" baseline="0" dirty="0" smtClean="0"/>
              <a:t> si hay</a:t>
            </a:r>
            <a:r>
              <a:rPr lang="es-ES" dirty="0" smtClean="0"/>
              <a:t> riesgo de depleción de volumen</a:t>
            </a:r>
            <a:r>
              <a:rPr lang="es-ES" baseline="0" dirty="0" smtClean="0"/>
              <a:t> (</a:t>
            </a:r>
            <a:r>
              <a:rPr lang="es-ES" dirty="0" smtClean="0"/>
              <a:t>situaciones que puedan provocar deshidratación o uso de diuréticos de asa),</a:t>
            </a:r>
            <a:r>
              <a:rPr lang="es-ES" baseline="0" dirty="0" smtClean="0"/>
              <a:t> </a:t>
            </a:r>
            <a:r>
              <a:rPr lang="es-ES" dirty="0" smtClean="0"/>
              <a:t>Uso concomitante de </a:t>
            </a:r>
            <a:r>
              <a:rPr lang="es-ES" dirty="0" err="1" smtClean="0"/>
              <a:t>Pioglitazona</a:t>
            </a:r>
            <a:r>
              <a:rPr lang="es-ES" dirty="0" smtClean="0"/>
              <a:t>, Insuficiencia hepática grave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B91F-071C-4B70-AED5-A76B5C921A0C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0722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B91F-071C-4B70-AED5-A76B5C921A0C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043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Anion</a:t>
            </a:r>
            <a:r>
              <a:rPr lang="ca-ES" dirty="0" smtClean="0"/>
              <a:t> gap: Na – (K+HCO3) =</a:t>
            </a:r>
            <a:r>
              <a:rPr lang="ca-ES" baseline="0" dirty="0" smtClean="0"/>
              <a:t> 8-12mEq/L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B91F-071C-4B70-AED5-A76B5C921A0C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6052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lang="es-ES" altLang="es-ES_tradnl" sz="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METFORMINA:</a:t>
            </a:r>
            <a:r>
              <a:rPr lang="es-ES" altLang="es-ES_tradnl" sz="400" baseline="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R</a:t>
            </a:r>
            <a:r>
              <a:rPr lang="es-ES" altLang="es-ES_tradnl" sz="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educe </a:t>
            </a:r>
            <a:r>
              <a:rPr lang="es-ES" altLang="es-ES_tradnl" sz="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gluconeogénesis hepática y </a:t>
            </a:r>
            <a:r>
              <a:rPr lang="es-ES" altLang="es-ES_tradnl" sz="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aumenta</a:t>
            </a:r>
            <a:r>
              <a:rPr lang="es-ES" altLang="es-ES_tradnl" sz="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la absorción de glucosa por parte del tracto GI (</a:t>
            </a:r>
            <a:r>
              <a:rPr lang="es-ES" altLang="es-ES_tradnl" sz="400" dirty="0" smtClean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</a:t>
            </a:r>
            <a:r>
              <a:rPr lang="es-ES" altLang="ca-ES" sz="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utilización muscular de glucosa </a:t>
            </a:r>
            <a:r>
              <a:rPr lang="es-ES_tradnl" altLang="es-ES_tradnl" sz="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 </a:t>
            </a:r>
            <a:r>
              <a:rPr lang="es-ES_tradnl" altLang="es-ES_tradnl" sz="400" dirty="0" smtClean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 </a:t>
            </a:r>
            <a:r>
              <a:rPr lang="es-ES_tradnl" altLang="es-ES_tradnl" sz="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producción intestinal de lactato): </a:t>
            </a:r>
            <a:r>
              <a:rPr lang="es-ES_tradnl" altLang="es-ES_tradnl" sz="400" dirty="0" smtClean="0">
                <a:solidFill>
                  <a:srgbClr val="33CC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</a:t>
            </a:r>
            <a:r>
              <a:rPr lang="es-ES" altLang="es-ES_tradnl" sz="400" dirty="0" smtClean="0">
                <a:solidFill>
                  <a:srgbClr val="33CCFF"/>
                </a:solidFill>
                <a:latin typeface="Comic Sans MS" panose="030F0702030302020204" pitchFamily="66" charset="0"/>
              </a:rPr>
              <a:t> utilización glucosa por parte de los tejidos periféricos</a:t>
            </a:r>
            <a:r>
              <a:rPr lang="es-ES" altLang="es-ES_tradnl" sz="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_tradnl" sz="400" dirty="0" smtClean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 e</a:t>
            </a:r>
            <a:r>
              <a:rPr lang="es-ES" altLang="es-ES_tradnl" sz="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 paciente diabético tiene </a:t>
            </a:r>
            <a:r>
              <a:rPr lang="es-ES" altLang="es-ES_tradnl" sz="400" dirty="0" smtClean="0">
                <a:solidFill>
                  <a:srgbClr val="33CCFF"/>
                </a:solidFill>
                <a:latin typeface="Comic Sans MS" panose="030F0702030302020204" pitchFamily="66" charset="0"/>
              </a:rPr>
              <a:t>un ritmo de gluconeogénesis tres veces mayor de lo normal y la </a:t>
            </a:r>
            <a:r>
              <a:rPr lang="es-ES" altLang="es-ES_tradnl" sz="400" dirty="0" err="1" smtClean="0">
                <a:solidFill>
                  <a:srgbClr val="33CCFF"/>
                </a:solidFill>
                <a:latin typeface="Comic Sans MS" panose="030F0702030302020204" pitchFamily="66" charset="0"/>
              </a:rPr>
              <a:t>metformina</a:t>
            </a:r>
            <a:r>
              <a:rPr lang="es-ES" altLang="es-ES_tradnl" sz="400" dirty="0" smtClean="0">
                <a:solidFill>
                  <a:srgbClr val="33CCFF"/>
                </a:solidFill>
                <a:latin typeface="Comic Sans MS" panose="030F0702030302020204" pitchFamily="66" charset="0"/>
              </a:rPr>
              <a:t> reduce ésta situación en más de un tercio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_tradnl" sz="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- </a:t>
            </a:r>
            <a:r>
              <a:rPr lang="ca-ES" altLang="es-ES_tradnl" sz="4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Absorción</a:t>
            </a:r>
            <a:r>
              <a:rPr lang="ca-ES" altLang="es-ES_tradnl" sz="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s-ES" altLang="es-ES_tradnl" sz="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no es metabolizada, sino que se excreta 90% en la orina con un tiempo medio de eliminación de </a:t>
            </a:r>
            <a:r>
              <a:rPr lang="es-ES" altLang="es-ES_tradnl" sz="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6,2 h </a:t>
            </a:r>
            <a:r>
              <a:rPr lang="ca-ES" altLang="es-ES_tradnl" sz="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dosis terapèutiques i més temps si hi ha intoxicació. </a:t>
            </a:r>
            <a:r>
              <a:rPr lang="es-ES" altLang="ca-ES" sz="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 acumulación de ácido láctico circulante se debe a la dificultad de eliminación, más que al </a:t>
            </a:r>
            <a:r>
              <a:rPr lang="es-ES" altLang="ca-ES" sz="400" dirty="0" smtClean="0">
                <a:solidFill>
                  <a:schemeClr val="bg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</a:t>
            </a:r>
            <a:r>
              <a:rPr lang="ca-ES" altLang="ca-ES" sz="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ca-ES" altLang="ca-ES" sz="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su</a:t>
            </a:r>
            <a:r>
              <a:rPr lang="ca-ES" altLang="ca-ES" sz="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ca-ES" altLang="ca-ES" sz="4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producción</a:t>
            </a:r>
            <a:endParaRPr lang="ca-ES" altLang="ca-ES" sz="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ca-ES" altLang="es-ES_tradnl" sz="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S’eliminen per la llet materna a concentracions similars a les plasmàtiques</a:t>
            </a:r>
            <a:endParaRPr lang="ca-ES" altLang="ca-ES" sz="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B91F-071C-4B70-AED5-A76B5C921A0C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01996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Toxicidad</a:t>
            </a:r>
            <a:r>
              <a:rPr lang="ca-ES" baseline="0" dirty="0" smtClean="0"/>
              <a:t> no intencionada: </a:t>
            </a:r>
            <a:r>
              <a:rPr lang="ca-ES" dirty="0" err="1" smtClean="0"/>
              <a:t>Disminución</a:t>
            </a:r>
            <a:r>
              <a:rPr lang="ca-ES" dirty="0" smtClean="0"/>
              <a:t> ingesta, deterioro</a:t>
            </a:r>
            <a:r>
              <a:rPr lang="ca-ES" baseline="0" dirty="0" smtClean="0"/>
              <a:t> de </a:t>
            </a:r>
            <a:r>
              <a:rPr lang="ca-ES" baseline="0" dirty="0" err="1" smtClean="0"/>
              <a:t>función</a:t>
            </a:r>
            <a:r>
              <a:rPr lang="ca-ES" baseline="0" dirty="0" smtClean="0"/>
              <a:t> renal (y </a:t>
            </a:r>
            <a:r>
              <a:rPr lang="ca-ES" baseline="0" dirty="0" err="1" smtClean="0"/>
              <a:t>otras</a:t>
            </a:r>
            <a:r>
              <a:rPr lang="ca-ES" baseline="0" dirty="0" smtClean="0"/>
              <a:t> alteracions en la farmacocinètica), error de </a:t>
            </a:r>
            <a:r>
              <a:rPr lang="ca-ES" baseline="0" dirty="0" err="1" smtClean="0"/>
              <a:t>dosificación</a:t>
            </a:r>
            <a:r>
              <a:rPr lang="ca-ES" baseline="0" dirty="0" smtClean="0"/>
              <a:t>, </a:t>
            </a:r>
            <a:r>
              <a:rPr lang="ca-ES" baseline="0" dirty="0" err="1" smtClean="0"/>
              <a:t>interacción</a:t>
            </a:r>
            <a:r>
              <a:rPr lang="ca-ES" baseline="0" dirty="0" smtClean="0"/>
              <a:t> farmacològica.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B91F-071C-4B70-AED5-A76B5C921A0C}" type="slidenum">
              <a:rPr lang="ca-ES" smtClean="0"/>
              <a:t>25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5265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Escala Glasgow:</a:t>
            </a:r>
            <a:r>
              <a:rPr lang="ca-ES" baseline="0" dirty="0" smtClean="0"/>
              <a:t> apertura ocular (4) + </a:t>
            </a:r>
            <a:r>
              <a:rPr lang="ca-ES" baseline="0" dirty="0" err="1" smtClean="0"/>
              <a:t>respuesta</a:t>
            </a:r>
            <a:r>
              <a:rPr lang="ca-ES" baseline="0" dirty="0" smtClean="0"/>
              <a:t> motora (6) + </a:t>
            </a:r>
            <a:r>
              <a:rPr lang="ca-ES" baseline="0" dirty="0" err="1" smtClean="0"/>
              <a:t>respuesta</a:t>
            </a:r>
            <a:r>
              <a:rPr lang="ca-ES" baseline="0" dirty="0" smtClean="0"/>
              <a:t> verbal (5)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B91F-071C-4B70-AED5-A76B5C921A0C}" type="slidenum">
              <a:rPr lang="ca-ES" smtClean="0"/>
              <a:t>27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241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Sulfonilureas</a:t>
            </a:r>
            <a:r>
              <a:rPr lang="ca-ES" dirty="0" smtClean="0"/>
              <a:t>:</a:t>
            </a:r>
            <a:r>
              <a:rPr lang="ca-ES" baseline="0" dirty="0" smtClean="0"/>
              <a:t> </a:t>
            </a:r>
            <a:r>
              <a:rPr lang="ca-ES" baseline="0" dirty="0" err="1" smtClean="0"/>
              <a:t>eliminación</a:t>
            </a:r>
            <a:r>
              <a:rPr lang="ca-ES" baseline="0" dirty="0" smtClean="0"/>
              <a:t> renal. </a:t>
            </a:r>
          </a:p>
          <a:p>
            <a:r>
              <a:rPr lang="ca-ES" baseline="0" dirty="0" err="1" smtClean="0"/>
              <a:t>Glinidas</a:t>
            </a:r>
            <a:r>
              <a:rPr lang="ca-ES" baseline="0" dirty="0" smtClean="0"/>
              <a:t>: contraindicades en </a:t>
            </a:r>
            <a:r>
              <a:rPr lang="ca-ES" baseline="0" dirty="0" err="1" smtClean="0"/>
              <a:t>insuficiencia</a:t>
            </a:r>
            <a:r>
              <a:rPr lang="ca-ES" baseline="0" dirty="0" smtClean="0"/>
              <a:t> hepàtica. </a:t>
            </a:r>
            <a:r>
              <a:rPr lang="ca-ES" baseline="0" dirty="0" err="1" smtClean="0"/>
              <a:t>Hipoglucemia</a:t>
            </a:r>
            <a:r>
              <a:rPr lang="ca-ES" baseline="0" dirty="0" smtClean="0"/>
              <a:t> mas precoç (30 </a:t>
            </a:r>
            <a:r>
              <a:rPr lang="ca-ES" baseline="0" dirty="0" err="1" smtClean="0"/>
              <a:t>minutos</a:t>
            </a:r>
            <a:r>
              <a:rPr lang="ca-ES" baseline="0" dirty="0" smtClean="0"/>
              <a:t>), menor </a:t>
            </a:r>
            <a:r>
              <a:rPr lang="ca-ES" baseline="0" dirty="0" err="1" smtClean="0"/>
              <a:t>duración</a:t>
            </a:r>
            <a:r>
              <a:rPr lang="ca-ES" baseline="0" dirty="0" smtClean="0"/>
              <a:t> (&lt;8h), rara </a:t>
            </a:r>
            <a:r>
              <a:rPr lang="ca-ES" baseline="0" dirty="0" err="1" smtClean="0"/>
              <a:t>vez</a:t>
            </a:r>
            <a:r>
              <a:rPr lang="ca-ES" baseline="0" dirty="0" smtClean="0"/>
              <a:t> </a:t>
            </a:r>
            <a:r>
              <a:rPr lang="ca-ES" baseline="0" dirty="0" err="1" smtClean="0"/>
              <a:t>después</a:t>
            </a:r>
            <a:r>
              <a:rPr lang="ca-ES" baseline="0" dirty="0" smtClean="0"/>
              <a:t> de las 2 hores de la toma. La </a:t>
            </a:r>
            <a:r>
              <a:rPr lang="ca-ES" baseline="0" dirty="0" err="1" smtClean="0"/>
              <a:t>secreción</a:t>
            </a:r>
            <a:r>
              <a:rPr lang="ca-ES" baseline="0" dirty="0" smtClean="0"/>
              <a:t> de insulina es sensible a la glucosa, con lo que </a:t>
            </a:r>
            <a:r>
              <a:rPr lang="ca-ES" baseline="0" dirty="0" err="1" smtClean="0"/>
              <a:t>disminuye</a:t>
            </a:r>
            <a:r>
              <a:rPr lang="ca-ES" baseline="0" dirty="0" smtClean="0"/>
              <a:t> a </a:t>
            </a:r>
            <a:r>
              <a:rPr lang="ca-ES" baseline="0" dirty="0" err="1" smtClean="0"/>
              <a:t>medida</a:t>
            </a:r>
            <a:r>
              <a:rPr lang="ca-ES" baseline="0" dirty="0" smtClean="0"/>
              <a:t> que </a:t>
            </a:r>
            <a:r>
              <a:rPr lang="ca-ES" baseline="0" dirty="0" err="1" smtClean="0"/>
              <a:t>baja</a:t>
            </a:r>
            <a:r>
              <a:rPr lang="ca-ES" baseline="0" dirty="0" smtClean="0"/>
              <a:t> la </a:t>
            </a:r>
            <a:r>
              <a:rPr lang="ca-ES" baseline="0" dirty="0" err="1" smtClean="0"/>
              <a:t>glucemia</a:t>
            </a:r>
            <a:endParaRPr lang="ca-ES" baseline="0" dirty="0" smtClean="0"/>
          </a:p>
          <a:p>
            <a:r>
              <a:rPr lang="ca-ES" dirty="0" err="1" smtClean="0"/>
              <a:t>Pioglitazona</a:t>
            </a:r>
            <a:r>
              <a:rPr lang="ca-ES" dirty="0" smtClean="0"/>
              <a:t>:</a:t>
            </a:r>
            <a:r>
              <a:rPr lang="ca-ES" baseline="0" dirty="0" smtClean="0"/>
              <a:t> contraindicada en</a:t>
            </a:r>
            <a:r>
              <a:rPr lang="ca-ES" dirty="0" smtClean="0"/>
              <a:t> </a:t>
            </a:r>
            <a:r>
              <a:rPr lang="ca-ES" dirty="0" err="1" smtClean="0"/>
              <a:t>Insuficiencia</a:t>
            </a:r>
            <a:r>
              <a:rPr lang="ca-ES" dirty="0" smtClean="0"/>
              <a:t> hepàtica, </a:t>
            </a:r>
            <a:r>
              <a:rPr lang="ca-ES" dirty="0" err="1" smtClean="0"/>
              <a:t>Insuficiencia</a:t>
            </a:r>
            <a:r>
              <a:rPr lang="ca-ES" dirty="0" smtClean="0"/>
              <a:t> cardíaca, Historia de carcinoma de veixiga,  </a:t>
            </a:r>
            <a:r>
              <a:rPr lang="ca-ES" dirty="0" err="1" smtClean="0"/>
              <a:t>Hematuria</a:t>
            </a:r>
            <a:r>
              <a:rPr lang="ca-ES" dirty="0" smtClean="0"/>
              <a:t> no filiada,</a:t>
            </a:r>
            <a:r>
              <a:rPr lang="ca-ES" baseline="0" dirty="0" smtClean="0"/>
              <a:t> </a:t>
            </a:r>
            <a:r>
              <a:rPr lang="ca-ES" dirty="0" err="1" smtClean="0"/>
              <a:t>Gestación</a:t>
            </a:r>
            <a:r>
              <a:rPr lang="ca-ES" dirty="0" smtClean="0"/>
              <a:t> o </a:t>
            </a:r>
            <a:r>
              <a:rPr lang="ca-ES" dirty="0" err="1" smtClean="0"/>
              <a:t>lactancia</a:t>
            </a:r>
            <a:r>
              <a:rPr lang="ca-ES" dirty="0" smtClean="0"/>
              <a:t>.</a:t>
            </a:r>
          </a:p>
          <a:p>
            <a:r>
              <a:rPr lang="ca-ES" dirty="0" err="1" smtClean="0"/>
              <a:t>Metformina</a:t>
            </a:r>
            <a:r>
              <a:rPr lang="ca-ES" dirty="0" smtClean="0"/>
              <a:t>: </a:t>
            </a:r>
            <a:r>
              <a:rPr lang="es-ES" dirty="0" smtClean="0"/>
              <a:t>Publicaciones recientes basadas en estudios y la experiencia con </a:t>
            </a:r>
            <a:r>
              <a:rPr lang="es-ES" dirty="0" err="1" smtClean="0"/>
              <a:t>metformina</a:t>
            </a:r>
            <a:r>
              <a:rPr lang="es-ES" dirty="0" smtClean="0"/>
              <a:t> recomiendan (Diabetes </a:t>
            </a:r>
            <a:r>
              <a:rPr lang="es-ES" dirty="0" err="1" smtClean="0"/>
              <a:t>Care</a:t>
            </a:r>
            <a:r>
              <a:rPr lang="es-ES" dirty="0" smtClean="0"/>
              <a:t> 2011; 34: 1431-37): Dosis habitual con </a:t>
            </a:r>
            <a:r>
              <a:rPr lang="es-ES" dirty="0" err="1" smtClean="0"/>
              <a:t>ClCr</a:t>
            </a:r>
            <a:r>
              <a:rPr lang="es-ES" dirty="0" smtClean="0"/>
              <a:t> &gt;45 ml/min,</a:t>
            </a:r>
            <a:r>
              <a:rPr lang="es-ES" baseline="0" dirty="0" smtClean="0"/>
              <a:t> d</a:t>
            </a:r>
            <a:r>
              <a:rPr lang="es-ES" dirty="0" smtClean="0"/>
              <a:t>ar a mitad de dosis con </a:t>
            </a:r>
            <a:r>
              <a:rPr lang="es-ES" dirty="0" err="1" smtClean="0"/>
              <a:t>ClCr</a:t>
            </a:r>
            <a:r>
              <a:rPr lang="es-ES" dirty="0" smtClean="0"/>
              <a:t> 30-45 ml/min</a:t>
            </a:r>
            <a:r>
              <a:rPr lang="es-ES" baseline="0" dirty="0" smtClean="0"/>
              <a:t> y n</a:t>
            </a:r>
            <a:r>
              <a:rPr lang="es-ES" dirty="0" smtClean="0"/>
              <a:t>o dar con </a:t>
            </a:r>
            <a:r>
              <a:rPr lang="es-ES" dirty="0" err="1" smtClean="0"/>
              <a:t>ClCr</a:t>
            </a:r>
            <a:r>
              <a:rPr lang="es-ES" dirty="0" smtClean="0"/>
              <a:t> &lt;30 ml/min. Contraindicada en acidosis o situaciones de isquemia aguda o crónica que puedan causar hipoxia tisular</a:t>
            </a:r>
            <a:r>
              <a:rPr lang="es-ES" baseline="0" dirty="0" smtClean="0"/>
              <a:t> y en t</a:t>
            </a:r>
            <a:r>
              <a:rPr lang="es-ES" dirty="0" smtClean="0"/>
              <a:t>rastornos agudos que puedan causar insuficiencia renal: deshidratación, infección grave, shock, uso de contrastes yodados</a:t>
            </a:r>
          </a:p>
          <a:p>
            <a:r>
              <a:rPr lang="es-ES" dirty="0" err="1" smtClean="0"/>
              <a:t>Dapagliflozina</a:t>
            </a:r>
            <a:r>
              <a:rPr lang="es-ES" dirty="0" smtClean="0"/>
              <a:t>: contraindicada en insuficiencia renal con </a:t>
            </a:r>
            <a:r>
              <a:rPr lang="es-ES" dirty="0" err="1" smtClean="0"/>
              <a:t>ClCr</a:t>
            </a:r>
            <a:r>
              <a:rPr lang="es-ES" dirty="0" smtClean="0"/>
              <a:t> &lt;60 ml/min,</a:t>
            </a:r>
            <a:r>
              <a:rPr lang="es-ES" baseline="0" dirty="0" smtClean="0"/>
              <a:t> si hay</a:t>
            </a:r>
            <a:r>
              <a:rPr lang="es-ES" dirty="0" smtClean="0"/>
              <a:t> riesgo de depleción de volumen</a:t>
            </a:r>
            <a:r>
              <a:rPr lang="es-ES" baseline="0" dirty="0" smtClean="0"/>
              <a:t> (</a:t>
            </a:r>
            <a:r>
              <a:rPr lang="es-ES" dirty="0" smtClean="0"/>
              <a:t>situaciones que puedan provocar deshidratación o uso de diuréticos de asa),</a:t>
            </a:r>
            <a:r>
              <a:rPr lang="es-ES" baseline="0" dirty="0" smtClean="0"/>
              <a:t> </a:t>
            </a:r>
            <a:r>
              <a:rPr lang="es-ES" dirty="0" smtClean="0"/>
              <a:t>Uso concomitante de </a:t>
            </a:r>
            <a:r>
              <a:rPr lang="es-ES" dirty="0" err="1" smtClean="0"/>
              <a:t>Pioglitazona</a:t>
            </a:r>
            <a:r>
              <a:rPr lang="es-ES" dirty="0" smtClean="0"/>
              <a:t>, Insuficiencia hepática grave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B91F-071C-4B70-AED5-A76B5C921A0C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663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B91F-071C-4B70-AED5-A76B5C921A0C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41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QUE:</a:t>
            </a:r>
            <a:r>
              <a:rPr lang="ca-ES" baseline="0" dirty="0" smtClean="0"/>
              <a:t> que </a:t>
            </a:r>
            <a:r>
              <a:rPr lang="ca-ES" baseline="0" dirty="0" err="1" smtClean="0"/>
              <a:t>fármaco</a:t>
            </a:r>
            <a:r>
              <a:rPr lang="ca-ES" baseline="0" dirty="0" smtClean="0"/>
              <a:t>, que </a:t>
            </a:r>
            <a:r>
              <a:rPr lang="ca-ES" baseline="0" dirty="0" err="1" smtClean="0"/>
              <a:t>mecanismo</a:t>
            </a:r>
            <a:r>
              <a:rPr lang="ca-ES" baseline="0" dirty="0" smtClean="0"/>
              <a:t> de </a:t>
            </a:r>
            <a:r>
              <a:rPr lang="ca-ES" baseline="0" dirty="0" err="1" smtClean="0"/>
              <a:t>acción</a:t>
            </a:r>
            <a:r>
              <a:rPr lang="ca-ES" baseline="0" dirty="0" smtClean="0"/>
              <a:t> </a:t>
            </a:r>
            <a:r>
              <a:rPr lang="ca-ES" baseline="0" dirty="0" err="1" smtClean="0"/>
              <a:t>tiene</a:t>
            </a:r>
            <a:r>
              <a:rPr lang="ca-ES" baseline="0" dirty="0" smtClean="0"/>
              <a:t>, </a:t>
            </a:r>
            <a:r>
              <a:rPr lang="ca-ES" baseline="0" dirty="0" err="1" smtClean="0"/>
              <a:t>vía</a:t>
            </a:r>
            <a:r>
              <a:rPr lang="ca-ES" baseline="0" dirty="0" smtClean="0"/>
              <a:t> de </a:t>
            </a:r>
            <a:r>
              <a:rPr lang="ca-ES" baseline="0" dirty="0" err="1" smtClean="0"/>
              <a:t>eliminación</a:t>
            </a:r>
            <a:r>
              <a:rPr lang="ca-ES" baseline="0" dirty="0" smtClean="0"/>
              <a:t>, vida </a:t>
            </a:r>
            <a:r>
              <a:rPr lang="ca-ES" baseline="0" dirty="0" err="1" smtClean="0"/>
              <a:t>media</a:t>
            </a:r>
            <a:r>
              <a:rPr lang="ca-ES" baseline="0" dirty="0" smtClean="0"/>
              <a:t>, </a:t>
            </a:r>
            <a:r>
              <a:rPr lang="ca-ES" baseline="0" dirty="0" err="1" smtClean="0"/>
              <a:t>efectos</a:t>
            </a:r>
            <a:r>
              <a:rPr lang="ca-ES" baseline="0" dirty="0" smtClean="0"/>
              <a:t> </a:t>
            </a:r>
            <a:r>
              <a:rPr lang="ca-ES" baseline="0" dirty="0" err="1" smtClean="0"/>
              <a:t>secundarios</a:t>
            </a:r>
            <a:r>
              <a:rPr lang="ca-ES" baseline="0" dirty="0" smtClean="0"/>
              <a:t>...</a:t>
            </a:r>
          </a:p>
          <a:p>
            <a:r>
              <a:rPr lang="ca-ES" baseline="0" dirty="0" smtClean="0"/>
              <a:t>CUANDO: es </a:t>
            </a:r>
            <a:r>
              <a:rPr lang="ca-ES" baseline="0" dirty="0" err="1" smtClean="0"/>
              <a:t>posible</a:t>
            </a:r>
            <a:r>
              <a:rPr lang="ca-ES" baseline="0" dirty="0" smtClean="0"/>
              <a:t> disminuir la </a:t>
            </a:r>
            <a:r>
              <a:rPr lang="ca-ES" baseline="0" dirty="0" err="1" smtClean="0"/>
              <a:t>absorción</a:t>
            </a:r>
            <a:r>
              <a:rPr lang="ca-ES" baseline="0" dirty="0" smtClean="0"/>
              <a:t>? Previsión de </a:t>
            </a:r>
            <a:r>
              <a:rPr lang="ca-ES" baseline="0" dirty="0" err="1" smtClean="0"/>
              <a:t>estancia</a:t>
            </a:r>
            <a:r>
              <a:rPr lang="ca-ES" baseline="0" dirty="0" smtClean="0"/>
              <a:t> hospitalària</a:t>
            </a:r>
          </a:p>
          <a:p>
            <a:r>
              <a:rPr lang="ca-ES" baseline="0" dirty="0" smtClean="0"/>
              <a:t>FACTORES AGRAVANTES: </a:t>
            </a:r>
            <a:r>
              <a:rPr lang="ca-ES" baseline="0" dirty="0" err="1" smtClean="0"/>
              <a:t>insuficiencia</a:t>
            </a:r>
            <a:r>
              <a:rPr lang="ca-ES" baseline="0" dirty="0" smtClean="0"/>
              <a:t> renal, </a:t>
            </a:r>
            <a:r>
              <a:rPr lang="ca-ES" baseline="0" dirty="0" err="1" smtClean="0"/>
              <a:t>fiebre</a:t>
            </a:r>
            <a:r>
              <a:rPr lang="ca-ES" baseline="0" dirty="0" smtClean="0"/>
              <a:t>...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B91F-071C-4B70-AED5-A76B5C921A0C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907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B91F-071C-4B70-AED5-A76B5C921A0C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88531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B91F-071C-4B70-AED5-A76B5C921A0C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1713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B91F-071C-4B70-AED5-A76B5C921A0C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7718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err="1" smtClean="0"/>
              <a:t>Mejora</a:t>
            </a:r>
            <a:r>
              <a:rPr lang="ca-ES" baseline="0" dirty="0" smtClean="0"/>
              <a:t> la </a:t>
            </a:r>
            <a:r>
              <a:rPr lang="ca-ES" baseline="0" dirty="0" err="1" smtClean="0"/>
              <a:t>captación</a:t>
            </a:r>
            <a:r>
              <a:rPr lang="ca-ES" baseline="0" dirty="0" smtClean="0"/>
              <a:t> perifèrica de glucosa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B91F-071C-4B70-AED5-A76B5C921A0C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519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B91F-071C-4B70-AED5-A76B5C921A0C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501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9329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4755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06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35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6837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050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886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8049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25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8432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184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432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6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5323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55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119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7061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BB1752-2250-4F6B-B283-09F6D7E5569A}" type="datetimeFigureOut">
              <a:rPr lang="ca-ES" smtClean="0"/>
              <a:t>19/02/2016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A33FA-FB89-401C-9C02-64BFD54BBB6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1815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pt.es/tauli/cat/default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spt.es/tauli/cat/default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spt.es/tauli/cat/default.ht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1143" y="1364343"/>
            <a:ext cx="9553566" cy="2815771"/>
          </a:xfrm>
          <a:solidFill>
            <a:schemeClr val="accent4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ca-ES" dirty="0" smtClean="0"/>
              <a:t>INTOXICACIÓN POR ANTIDIABÉTICOS</a:t>
            </a:r>
            <a:endParaRPr lang="ca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5097" y="4303953"/>
            <a:ext cx="8825658" cy="137872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ca-ES" dirty="0"/>
              <a:t>19 FEBRERO 2016</a:t>
            </a:r>
          </a:p>
          <a:p>
            <a:pPr algn="ctr"/>
            <a:r>
              <a:rPr lang="ca-ES" dirty="0"/>
              <a:t>LIDIA GARCIA GIBERT</a:t>
            </a:r>
          </a:p>
          <a:p>
            <a:pPr algn="ctr"/>
            <a:r>
              <a:rPr lang="ca-ES" dirty="0"/>
              <a:t>SERVICIO URGENCIAS HOSPITAL DE SABADELL</a:t>
            </a:r>
          </a:p>
          <a:p>
            <a:pPr algn="ctr"/>
            <a:r>
              <a:rPr lang="ca-ES" dirty="0"/>
              <a:t>GRUPO DE TOXICOLOGÍA-SOCMUE</a:t>
            </a:r>
          </a:p>
          <a:p>
            <a:pPr algn="ctr"/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26" y="259269"/>
            <a:ext cx="2237426" cy="79254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5711702"/>
            <a:ext cx="12192000" cy="69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9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89812"/>
            <a:ext cx="12192000" cy="752105"/>
          </a:xfrm>
          <a:solidFill>
            <a:schemeClr val="accent1"/>
          </a:solidFill>
        </p:spPr>
        <p:txBody>
          <a:bodyPr/>
          <a:lstStyle/>
          <a:p>
            <a:r>
              <a:rPr lang="ca-ES" dirty="0" smtClean="0"/>
              <a:t>	</a:t>
            </a:r>
            <a:r>
              <a:rPr lang="ca-ES" sz="4000" dirty="0" smtClean="0"/>
              <a:t>INTOXICACIÓN POR METFORMINA</a:t>
            </a:r>
            <a:endParaRPr lang="ca-ES" sz="4000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457200" y="1182361"/>
            <a:ext cx="11134725" cy="542798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b="1" u="sng" dirty="0" smtClean="0"/>
              <a:t>INTOXICACIÓN AGUDA: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Asegurar ABCDE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Valorar carbón activo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Si acidosis láctica: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Hidratación </a:t>
            </a:r>
            <a:endParaRPr lang="es-ES" dirty="0"/>
          </a:p>
          <a:p>
            <a:pPr lvl="1">
              <a:lnSpc>
                <a:spcPct val="150000"/>
              </a:lnSpc>
            </a:pPr>
            <a:r>
              <a:rPr lang="es-ES" dirty="0" smtClean="0"/>
              <a:t>Bicarbonato </a:t>
            </a:r>
            <a:r>
              <a:rPr lang="es-ES" dirty="0"/>
              <a:t>sódico (si pH &lt; 7,1)</a:t>
            </a:r>
          </a:p>
          <a:p>
            <a:pPr lvl="2">
              <a:lnSpc>
                <a:spcPct val="150000"/>
              </a:lnSpc>
            </a:pPr>
            <a:r>
              <a:rPr lang="es-ES" dirty="0"/>
              <a:t>Bicarbonato sódico 1 Molar: 1-2 </a:t>
            </a:r>
            <a:r>
              <a:rPr lang="es-ES" dirty="0" err="1"/>
              <a:t>mEq</a:t>
            </a:r>
            <a:r>
              <a:rPr lang="es-ES" dirty="0"/>
              <a:t>/Kg en </a:t>
            </a:r>
            <a:r>
              <a:rPr lang="es-ES" dirty="0" err="1"/>
              <a:t>bolus</a:t>
            </a:r>
            <a:endParaRPr lang="es-ES" dirty="0"/>
          </a:p>
          <a:p>
            <a:pPr lvl="2">
              <a:lnSpc>
                <a:spcPct val="150000"/>
              </a:lnSpc>
            </a:pPr>
            <a:r>
              <a:rPr lang="es-ES" dirty="0"/>
              <a:t>Bicarbonato sódico 1/6 Molar: 500cc/6-8 horas</a:t>
            </a:r>
          </a:p>
          <a:p>
            <a:pPr lvl="1">
              <a:lnSpc>
                <a:spcPct val="150000"/>
              </a:lnSpc>
            </a:pPr>
            <a:r>
              <a:rPr lang="es-ES" dirty="0"/>
              <a:t>Hemodiálisis</a:t>
            </a:r>
          </a:p>
          <a:p>
            <a:pPr lvl="2">
              <a:lnSpc>
                <a:spcPct val="150000"/>
              </a:lnSpc>
            </a:pPr>
            <a:r>
              <a:rPr lang="es-ES" dirty="0"/>
              <a:t>Criterios </a:t>
            </a:r>
            <a:r>
              <a:rPr lang="es-ES" dirty="0" smtClean="0"/>
              <a:t>hemodinámicos/analíticos/comorbilidades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Si a las 8-12 horas de la ingesta no existe acidosis….</a:t>
            </a:r>
          </a:p>
          <a:p>
            <a:pPr>
              <a:lnSpc>
                <a:spcPct val="150000"/>
              </a:lnSpc>
            </a:pPr>
            <a:endParaRPr lang="es-ES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762" y="369589"/>
            <a:ext cx="2237426" cy="79254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373467" y="2616865"/>
            <a:ext cx="6906058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a-ES" dirty="0" smtClean="0"/>
              <a:t>Analítica: </a:t>
            </a:r>
            <a:r>
              <a:rPr lang="ca-ES" dirty="0" err="1" smtClean="0"/>
              <a:t>función</a:t>
            </a:r>
            <a:r>
              <a:rPr lang="ca-ES" dirty="0" smtClean="0"/>
              <a:t> renal, </a:t>
            </a:r>
            <a:r>
              <a:rPr lang="ca-ES" dirty="0" err="1" smtClean="0"/>
              <a:t>equilibrio</a:t>
            </a:r>
            <a:r>
              <a:rPr lang="ca-ES" dirty="0" smtClean="0"/>
              <a:t> </a:t>
            </a:r>
            <a:r>
              <a:rPr lang="ca-ES" dirty="0" err="1" smtClean="0"/>
              <a:t>ácido</a:t>
            </a:r>
            <a:r>
              <a:rPr lang="ca-ES" dirty="0" smtClean="0"/>
              <a:t>-base, </a:t>
            </a:r>
            <a:r>
              <a:rPr lang="ca-ES" dirty="0" err="1" smtClean="0"/>
              <a:t>ácido</a:t>
            </a:r>
            <a:r>
              <a:rPr lang="ca-ES" dirty="0" smtClean="0"/>
              <a:t> </a:t>
            </a:r>
            <a:r>
              <a:rPr lang="ca-ES" dirty="0" err="1" smtClean="0"/>
              <a:t>láctico</a:t>
            </a:r>
            <a:endParaRPr lang="ca-ES" dirty="0" smtClean="0"/>
          </a:p>
        </p:txBody>
      </p:sp>
      <p:sp>
        <p:nvSpPr>
          <p:cNvPr id="3" name="CuadroTexto 2"/>
          <p:cNvSpPr txBox="1"/>
          <p:nvPr/>
        </p:nvSpPr>
        <p:spPr>
          <a:xfrm flipH="1">
            <a:off x="4439530" y="2978727"/>
            <a:ext cx="477393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err="1"/>
              <a:t>Anion</a:t>
            </a:r>
            <a:r>
              <a:rPr lang="ca-ES" dirty="0"/>
              <a:t> gap: Na – (Cl+HCO3) = 8-12mEq/L</a:t>
            </a:r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7198248" y="5419681"/>
            <a:ext cx="3188838" cy="1371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PSIQUIATRÍA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89812"/>
            <a:ext cx="12192000" cy="752105"/>
          </a:xfrm>
          <a:solidFill>
            <a:schemeClr val="accent1"/>
          </a:solidFill>
        </p:spPr>
        <p:txBody>
          <a:bodyPr/>
          <a:lstStyle/>
          <a:p>
            <a:r>
              <a:rPr lang="ca-ES" dirty="0" smtClean="0"/>
              <a:t>	</a:t>
            </a:r>
            <a:r>
              <a:rPr lang="ca-ES" sz="4000" dirty="0" smtClean="0"/>
              <a:t>INTOXICACIÓN POR METFORMINA</a:t>
            </a:r>
            <a:endParaRPr lang="ca-ES" sz="4000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000125" y="1390650"/>
            <a:ext cx="10991850" cy="50863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b="1" u="sng" dirty="0" smtClean="0"/>
              <a:t>INTOXICACIÓN CRÓNICA: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Factores predisponentes: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Insuficiencia renal/hepática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Infecciones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Deshidratación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Inestabilidad hemodinámica</a:t>
            </a:r>
            <a:endParaRPr lang="es-ES" dirty="0"/>
          </a:p>
          <a:p>
            <a:pPr>
              <a:lnSpc>
                <a:spcPct val="150000"/>
              </a:lnSpc>
            </a:pPr>
            <a:r>
              <a:rPr lang="es-ES" dirty="0" smtClean="0"/>
              <a:t>Tratamiento: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Causa desencadenante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Acidosis láctica</a:t>
            </a:r>
          </a:p>
          <a:p>
            <a:pPr>
              <a:lnSpc>
                <a:spcPct val="150000"/>
              </a:lnSpc>
            </a:pPr>
            <a:endParaRPr lang="es-ES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762" y="369589"/>
            <a:ext cx="2237426" cy="7925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232" y="3182090"/>
            <a:ext cx="6962235" cy="493819"/>
          </a:xfrm>
          <a:prstGeom prst="rect">
            <a:avLst/>
          </a:prstGeom>
        </p:spPr>
      </p:pic>
      <p:sp>
        <p:nvSpPr>
          <p:cNvPr id="6" name="Explosión 1 5"/>
          <p:cNvSpPr/>
          <p:nvPr/>
        </p:nvSpPr>
        <p:spPr>
          <a:xfrm>
            <a:off x="6096000" y="3675909"/>
            <a:ext cx="4371975" cy="299084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MORTALIDAD 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45%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504" y="266705"/>
            <a:ext cx="8825659" cy="706964"/>
          </a:xfrm>
        </p:spPr>
        <p:txBody>
          <a:bodyPr/>
          <a:lstStyle/>
          <a:p>
            <a:r>
              <a:rPr lang="ca-ES" dirty="0" smtClean="0"/>
              <a:t>CASO CLÍNICO 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5404" y="1284026"/>
            <a:ext cx="10198846" cy="534537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800" dirty="0" smtClean="0">
                <a:solidFill>
                  <a:schemeClr val="bg1"/>
                </a:solidFill>
              </a:rPr>
              <a:t>Varón de </a:t>
            </a:r>
            <a:r>
              <a:rPr lang="es-ES_tradnl" sz="1800" dirty="0">
                <a:solidFill>
                  <a:schemeClr val="bg1"/>
                </a:solidFill>
              </a:rPr>
              <a:t>59 años y sin </a:t>
            </a:r>
            <a:r>
              <a:rPr lang="es-ES_tradnl" sz="1800" dirty="0" smtClean="0">
                <a:solidFill>
                  <a:schemeClr val="bg1"/>
                </a:solidFill>
              </a:rPr>
              <a:t>AMC</a:t>
            </a:r>
          </a:p>
          <a:p>
            <a:r>
              <a:rPr lang="es-ES_tradnl" sz="1800" u="sng" dirty="0" smtClean="0">
                <a:solidFill>
                  <a:schemeClr val="bg1"/>
                </a:solidFill>
              </a:rPr>
              <a:t>Antecedentes </a:t>
            </a:r>
            <a:r>
              <a:rPr lang="es-ES_tradnl" sz="1800" u="sng" dirty="0">
                <a:solidFill>
                  <a:schemeClr val="bg1"/>
                </a:solidFill>
              </a:rPr>
              <a:t>Patológicos</a:t>
            </a:r>
            <a:r>
              <a:rPr lang="es-ES_tradnl" sz="1800" dirty="0" smtClean="0">
                <a:solidFill>
                  <a:schemeClr val="bg1"/>
                </a:solidFill>
              </a:rPr>
              <a:t>:</a:t>
            </a:r>
          </a:p>
          <a:p>
            <a:pPr marL="697230" lvl="1">
              <a:buFont typeface="Wingdings" panose="05000000000000000000" pitchFamily="2" charset="2"/>
              <a:buChar char="Ø"/>
              <a:defRPr/>
            </a:pPr>
            <a:r>
              <a:rPr lang="es-ES_tradnl" dirty="0">
                <a:solidFill>
                  <a:schemeClr val="bg1"/>
                </a:solidFill>
              </a:rPr>
              <a:t>Infección VIH categoría C3 diagnosticada 1992</a:t>
            </a:r>
          </a:p>
          <a:p>
            <a:pPr marL="697230" lvl="1">
              <a:buFont typeface="Wingdings" panose="05000000000000000000" pitchFamily="2" charset="2"/>
              <a:buChar char="Ø"/>
              <a:defRPr/>
            </a:pPr>
            <a:r>
              <a:rPr lang="es-ES_tradnl" dirty="0">
                <a:solidFill>
                  <a:schemeClr val="bg1"/>
                </a:solidFill>
              </a:rPr>
              <a:t>Diabetes Mellitus tipo II</a:t>
            </a:r>
          </a:p>
          <a:p>
            <a:pPr marL="697230" lvl="1">
              <a:buFont typeface="Wingdings" panose="05000000000000000000" pitchFamily="2" charset="2"/>
              <a:buChar char="Ø"/>
              <a:defRPr/>
            </a:pPr>
            <a:r>
              <a:rPr lang="es-ES_tradnl" dirty="0">
                <a:solidFill>
                  <a:schemeClr val="bg1"/>
                </a:solidFill>
              </a:rPr>
              <a:t>Hipercolesterolemia e </a:t>
            </a:r>
            <a:r>
              <a:rPr lang="es-ES_tradnl" dirty="0" err="1">
                <a:solidFill>
                  <a:schemeClr val="bg1"/>
                </a:solidFill>
              </a:rPr>
              <a:t>hipertrigliceridemia</a:t>
            </a:r>
            <a:endParaRPr lang="es-ES_tradnl" dirty="0">
              <a:solidFill>
                <a:schemeClr val="bg1"/>
              </a:solidFill>
            </a:endParaRPr>
          </a:p>
          <a:p>
            <a:pPr marL="697230" lvl="1">
              <a:buFont typeface="Wingdings" panose="05000000000000000000" pitchFamily="2" charset="2"/>
              <a:buChar char="Ø"/>
              <a:defRPr/>
            </a:pPr>
            <a:r>
              <a:rPr lang="es-ES_tradnl" dirty="0">
                <a:solidFill>
                  <a:schemeClr val="bg1"/>
                </a:solidFill>
              </a:rPr>
              <a:t>RTU x tumor vesical</a:t>
            </a:r>
          </a:p>
          <a:p>
            <a:pPr marL="697230" lvl="1">
              <a:buFont typeface="Wingdings" panose="05000000000000000000" pitchFamily="2" charset="2"/>
              <a:buChar char="Ø"/>
              <a:defRPr/>
            </a:pPr>
            <a:r>
              <a:rPr lang="es-ES_tradnl" dirty="0">
                <a:solidFill>
                  <a:schemeClr val="bg1"/>
                </a:solidFill>
              </a:rPr>
              <a:t>Hemocromatosis</a:t>
            </a:r>
          </a:p>
          <a:p>
            <a:pPr marL="697230" lvl="1">
              <a:buFont typeface="Wingdings" panose="05000000000000000000" pitchFamily="2" charset="2"/>
              <a:buChar char="Ø"/>
              <a:defRPr/>
            </a:pPr>
            <a:r>
              <a:rPr lang="es-ES_tradnl" dirty="0">
                <a:solidFill>
                  <a:schemeClr val="bg1"/>
                </a:solidFill>
              </a:rPr>
              <a:t>Esquizofrenia paranoide</a:t>
            </a:r>
          </a:p>
          <a:p>
            <a:pPr marL="411480" lvl="1" indent="0">
              <a:buNone/>
              <a:defRPr/>
            </a:pPr>
            <a:r>
              <a:rPr lang="es-ES_tradnl" b="1" i="1" dirty="0">
                <a:solidFill>
                  <a:schemeClr val="bg1"/>
                </a:solidFill>
              </a:rPr>
              <a:t>Tratamiento habitual: </a:t>
            </a:r>
            <a:r>
              <a:rPr lang="es-ES_tradnl" dirty="0" err="1">
                <a:solidFill>
                  <a:schemeClr val="bg1"/>
                </a:solidFill>
              </a:rPr>
              <a:t>Glibenclamida</a:t>
            </a:r>
            <a:r>
              <a:rPr lang="es-ES_tradnl" dirty="0">
                <a:solidFill>
                  <a:schemeClr val="bg1"/>
                </a:solidFill>
              </a:rPr>
              <a:t>, </a:t>
            </a:r>
            <a:r>
              <a:rPr lang="es-ES_tradnl" dirty="0" err="1">
                <a:solidFill>
                  <a:schemeClr val="bg1"/>
                </a:solidFill>
              </a:rPr>
              <a:t>Tamsulosina</a:t>
            </a:r>
            <a:r>
              <a:rPr lang="es-ES_tradnl" dirty="0">
                <a:solidFill>
                  <a:schemeClr val="bg1"/>
                </a:solidFill>
              </a:rPr>
              <a:t>, </a:t>
            </a:r>
            <a:r>
              <a:rPr lang="es-ES_tradnl" dirty="0" err="1">
                <a:solidFill>
                  <a:schemeClr val="bg1"/>
                </a:solidFill>
              </a:rPr>
              <a:t>Quetiapina</a:t>
            </a:r>
            <a:r>
              <a:rPr lang="es-ES_tradnl" dirty="0">
                <a:solidFill>
                  <a:schemeClr val="bg1"/>
                </a:solidFill>
              </a:rPr>
              <a:t>, </a:t>
            </a:r>
            <a:r>
              <a:rPr lang="es-ES_tradnl" dirty="0" err="1">
                <a:solidFill>
                  <a:schemeClr val="bg1"/>
                </a:solidFill>
              </a:rPr>
              <a:t>Pregabalina</a:t>
            </a:r>
            <a:r>
              <a:rPr lang="es-ES_tradnl" dirty="0">
                <a:solidFill>
                  <a:schemeClr val="bg1"/>
                </a:solidFill>
              </a:rPr>
              <a:t>, </a:t>
            </a:r>
            <a:r>
              <a:rPr lang="es-ES_tradnl" dirty="0" err="1">
                <a:solidFill>
                  <a:schemeClr val="bg1"/>
                </a:solidFill>
              </a:rPr>
              <a:t>Olanzapina</a:t>
            </a:r>
            <a:r>
              <a:rPr lang="es-ES_tradnl" dirty="0">
                <a:solidFill>
                  <a:schemeClr val="bg1"/>
                </a:solidFill>
              </a:rPr>
              <a:t>, </a:t>
            </a:r>
            <a:r>
              <a:rPr lang="es-ES_tradnl" dirty="0" err="1">
                <a:solidFill>
                  <a:schemeClr val="bg1"/>
                </a:solidFill>
              </a:rPr>
              <a:t>Lormetazepam</a:t>
            </a:r>
            <a:r>
              <a:rPr lang="es-ES_tradnl" dirty="0">
                <a:solidFill>
                  <a:schemeClr val="bg1"/>
                </a:solidFill>
              </a:rPr>
              <a:t>, </a:t>
            </a:r>
            <a:r>
              <a:rPr lang="es-ES_tradnl" dirty="0" err="1">
                <a:solidFill>
                  <a:schemeClr val="bg1"/>
                </a:solidFill>
              </a:rPr>
              <a:t>Metformina</a:t>
            </a:r>
            <a:r>
              <a:rPr lang="es-ES_tradnl" dirty="0">
                <a:solidFill>
                  <a:schemeClr val="bg1"/>
                </a:solidFill>
              </a:rPr>
              <a:t>, Carbonato de Litio, </a:t>
            </a:r>
            <a:r>
              <a:rPr lang="es-ES_tradnl" dirty="0" err="1" smtClean="0">
                <a:solidFill>
                  <a:schemeClr val="bg1"/>
                </a:solidFill>
              </a:rPr>
              <a:t>Loperamida</a:t>
            </a:r>
            <a:endParaRPr lang="es-ES_tradnl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ES_tradnl" sz="1800" u="sng" dirty="0" smtClean="0">
                <a:solidFill>
                  <a:schemeClr val="bg1"/>
                </a:solidFill>
              </a:rPr>
              <a:t>Enfermedad actual</a:t>
            </a:r>
            <a:r>
              <a:rPr lang="es-ES_tradnl" sz="1800" dirty="0" smtClean="0">
                <a:solidFill>
                  <a:schemeClr val="bg1"/>
                </a:solidFill>
              </a:rPr>
              <a:t>:  </a:t>
            </a:r>
            <a:r>
              <a:rPr lang="es-ES_tradnl" altLang="ca-ES" sz="1800" dirty="0" smtClean="0">
                <a:solidFill>
                  <a:schemeClr val="bg1"/>
                </a:solidFill>
              </a:rPr>
              <a:t>Mal </a:t>
            </a:r>
            <a:r>
              <a:rPr lang="es-ES_tradnl" altLang="ca-ES" sz="1800" dirty="0">
                <a:solidFill>
                  <a:schemeClr val="bg1"/>
                </a:solidFill>
              </a:rPr>
              <a:t>estado general de varios días de </a:t>
            </a:r>
            <a:r>
              <a:rPr lang="es-ES_tradnl" altLang="ca-ES" sz="1800" dirty="0" smtClean="0">
                <a:solidFill>
                  <a:schemeClr val="bg1"/>
                </a:solidFill>
              </a:rPr>
              <a:t>evolución. Discreto </a:t>
            </a:r>
            <a:r>
              <a:rPr lang="es-ES_tradnl" altLang="ca-ES" sz="1800" dirty="0">
                <a:solidFill>
                  <a:schemeClr val="bg1"/>
                </a:solidFill>
              </a:rPr>
              <a:t>aumento de su tos </a:t>
            </a:r>
            <a:r>
              <a:rPr lang="es-ES_tradnl" altLang="ca-ES" sz="1800" dirty="0" smtClean="0">
                <a:solidFill>
                  <a:schemeClr val="bg1"/>
                </a:solidFill>
              </a:rPr>
              <a:t>habitual, sin expectoración ni fiebre. </a:t>
            </a:r>
            <a:r>
              <a:rPr lang="es-ES_tradnl" altLang="ca-ES" sz="1800" dirty="0" err="1" smtClean="0">
                <a:solidFill>
                  <a:schemeClr val="bg1"/>
                </a:solidFill>
              </a:rPr>
              <a:t>Disconfort</a:t>
            </a:r>
            <a:r>
              <a:rPr lang="es-ES_tradnl" altLang="ca-ES" sz="1800" dirty="0" smtClean="0">
                <a:solidFill>
                  <a:schemeClr val="bg1"/>
                </a:solidFill>
              </a:rPr>
              <a:t> </a:t>
            </a:r>
            <a:r>
              <a:rPr lang="es-ES_tradnl" altLang="ca-ES" sz="1800" dirty="0">
                <a:solidFill>
                  <a:schemeClr val="bg1"/>
                </a:solidFill>
              </a:rPr>
              <a:t>abdominal y disminución de la </a:t>
            </a:r>
            <a:r>
              <a:rPr lang="es-ES_tradnl" altLang="ca-ES" sz="1800" dirty="0" smtClean="0">
                <a:solidFill>
                  <a:schemeClr val="bg1"/>
                </a:solidFill>
              </a:rPr>
              <a:t>ingesta. No </a:t>
            </a:r>
            <a:r>
              <a:rPr lang="es-ES_tradnl" altLang="ca-ES" sz="1800" dirty="0">
                <a:solidFill>
                  <a:schemeClr val="bg1"/>
                </a:solidFill>
              </a:rPr>
              <a:t>clínica miccional pero refiere disminución de diuresis</a:t>
            </a:r>
          </a:p>
          <a:p>
            <a:pPr lvl="2"/>
            <a:endParaRPr lang="es-ES_tradnl" altLang="ca-ES" sz="1800" dirty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pPr marL="411480" lvl="1" indent="0">
              <a:buNone/>
              <a:defRPr/>
            </a:pPr>
            <a:endParaRPr lang="es-ES_tradnl" dirty="0">
              <a:solidFill>
                <a:schemeClr val="bg1"/>
              </a:solidFill>
            </a:endParaRPr>
          </a:p>
          <a:p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250" y="181120"/>
            <a:ext cx="2237426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154" y="447028"/>
            <a:ext cx="8825659" cy="706964"/>
          </a:xfrm>
        </p:spPr>
        <p:txBody>
          <a:bodyPr/>
          <a:lstStyle/>
          <a:p>
            <a:r>
              <a:rPr lang="ca-ES" dirty="0" smtClean="0"/>
              <a:t>CASO CLÍNICO 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9154" y="1296749"/>
            <a:ext cx="10132510" cy="546259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ca-ES" sz="1900" u="sng" dirty="0" smtClean="0">
              <a:solidFill>
                <a:schemeClr val="bg1"/>
              </a:solidFill>
            </a:endParaRPr>
          </a:p>
          <a:p>
            <a:r>
              <a:rPr lang="ca-ES" sz="1900" u="sng" dirty="0" smtClean="0">
                <a:solidFill>
                  <a:schemeClr val="bg1"/>
                </a:solidFill>
              </a:rPr>
              <a:t>EXPLORACIÓN </a:t>
            </a:r>
            <a:r>
              <a:rPr lang="ca-ES" sz="1900" u="sng" dirty="0" smtClean="0">
                <a:solidFill>
                  <a:schemeClr val="bg1"/>
                </a:solidFill>
              </a:rPr>
              <a:t>FÍSICA:</a:t>
            </a:r>
          </a:p>
          <a:p>
            <a:pPr marL="457200" lvl="1" indent="0">
              <a:buNone/>
            </a:pPr>
            <a:r>
              <a:rPr lang="es-ES_tradnl" altLang="ca-ES" sz="1900" dirty="0">
                <a:solidFill>
                  <a:schemeClr val="bg1"/>
                </a:solidFill>
              </a:rPr>
              <a:t>TA 113/62, FC 94 </a:t>
            </a:r>
            <a:r>
              <a:rPr lang="es-ES_tradnl" altLang="ca-ES" sz="1900" dirty="0" err="1">
                <a:solidFill>
                  <a:schemeClr val="bg1"/>
                </a:solidFill>
              </a:rPr>
              <a:t>lpm</a:t>
            </a:r>
            <a:r>
              <a:rPr lang="es-ES_tradnl" altLang="ca-ES" sz="1900" dirty="0">
                <a:solidFill>
                  <a:schemeClr val="bg1"/>
                </a:solidFill>
              </a:rPr>
              <a:t>, afebril,  SatO2B 98%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sz="1900" dirty="0">
                <a:solidFill>
                  <a:schemeClr val="bg1"/>
                </a:solidFill>
              </a:rPr>
              <a:t>ACV: tonos rítmicos sin soplos. Buena perfusión distal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sz="1900" dirty="0">
                <a:solidFill>
                  <a:schemeClr val="bg1"/>
                </a:solidFill>
              </a:rPr>
              <a:t>AR: MVC con </a:t>
            </a:r>
            <a:r>
              <a:rPr lang="es-ES_tradnl" altLang="ca-ES" sz="1900" dirty="0" err="1">
                <a:solidFill>
                  <a:schemeClr val="bg1"/>
                </a:solidFill>
              </a:rPr>
              <a:t>roncus</a:t>
            </a:r>
            <a:r>
              <a:rPr lang="es-ES_tradnl" altLang="ca-ES" sz="1900" dirty="0">
                <a:solidFill>
                  <a:schemeClr val="bg1"/>
                </a:solidFill>
              </a:rPr>
              <a:t> aislados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sz="1900" dirty="0">
                <a:solidFill>
                  <a:schemeClr val="bg1"/>
                </a:solidFill>
              </a:rPr>
              <a:t>ABD: Blando y </a:t>
            </a:r>
            <a:r>
              <a:rPr lang="es-ES_tradnl" altLang="ca-ES" sz="1900" dirty="0" err="1">
                <a:solidFill>
                  <a:schemeClr val="bg1"/>
                </a:solidFill>
              </a:rPr>
              <a:t>depresible</a:t>
            </a:r>
            <a:r>
              <a:rPr lang="es-ES_tradnl" altLang="ca-ES" sz="1900" dirty="0">
                <a:solidFill>
                  <a:schemeClr val="bg1"/>
                </a:solidFill>
              </a:rPr>
              <a:t>. No signos de irritación peritoneal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sz="1900" dirty="0">
                <a:solidFill>
                  <a:schemeClr val="bg1"/>
                </a:solidFill>
              </a:rPr>
              <a:t>NRL: Sin </a:t>
            </a:r>
            <a:r>
              <a:rPr lang="es-ES_tradnl" altLang="ca-ES" sz="1900" dirty="0" err="1">
                <a:solidFill>
                  <a:schemeClr val="bg1"/>
                </a:solidFill>
              </a:rPr>
              <a:t>focalidades</a:t>
            </a:r>
            <a:r>
              <a:rPr lang="es-ES_tradnl" altLang="ca-ES" sz="1900" dirty="0">
                <a:solidFill>
                  <a:schemeClr val="bg1"/>
                </a:solidFill>
              </a:rPr>
              <a:t>. No </a:t>
            </a:r>
            <a:r>
              <a:rPr lang="es-ES_tradnl" altLang="ca-ES" sz="1900" dirty="0" err="1">
                <a:solidFill>
                  <a:schemeClr val="bg1"/>
                </a:solidFill>
              </a:rPr>
              <a:t>meningismo</a:t>
            </a:r>
            <a:r>
              <a:rPr lang="es-ES_tradnl" altLang="ca-ES" sz="1900" dirty="0">
                <a:solidFill>
                  <a:schemeClr val="bg1"/>
                </a:solidFill>
              </a:rPr>
              <a:t>. Glasgow 15.</a:t>
            </a:r>
            <a:endParaRPr lang="es-ES" altLang="ca-ES" sz="1900" dirty="0">
              <a:solidFill>
                <a:schemeClr val="bg1"/>
              </a:solidFill>
            </a:endParaRPr>
          </a:p>
          <a:p>
            <a:endParaRPr lang="ca-ES" sz="1900" dirty="0">
              <a:solidFill>
                <a:schemeClr val="bg1"/>
              </a:solidFill>
            </a:endParaRPr>
          </a:p>
          <a:p>
            <a:r>
              <a:rPr lang="ca-ES" sz="1900" u="sng" dirty="0" smtClean="0">
                <a:solidFill>
                  <a:schemeClr val="bg1"/>
                </a:solidFill>
              </a:rPr>
              <a:t>EXPLORACIONES COMPLEMENTARIAS: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sz="1900" dirty="0">
                <a:solidFill>
                  <a:schemeClr val="bg1"/>
                </a:solidFill>
              </a:rPr>
              <a:t>Analítica: 17.010 leucocitos (93%N), </a:t>
            </a:r>
            <a:r>
              <a:rPr lang="es-ES_tradnl" altLang="ca-ES" sz="1900" dirty="0" err="1">
                <a:solidFill>
                  <a:schemeClr val="bg1"/>
                </a:solidFill>
              </a:rPr>
              <a:t>Hb</a:t>
            </a:r>
            <a:r>
              <a:rPr lang="es-ES_tradnl" altLang="ca-ES" sz="1900" dirty="0">
                <a:solidFill>
                  <a:schemeClr val="bg1"/>
                </a:solidFill>
              </a:rPr>
              <a:t> 141g/L, plaquetas 206.000, </a:t>
            </a:r>
            <a:r>
              <a:rPr lang="es-ES_tradnl" altLang="ca-ES" sz="1900" dirty="0" err="1">
                <a:solidFill>
                  <a:schemeClr val="bg1"/>
                </a:solidFill>
              </a:rPr>
              <a:t>Gluc</a:t>
            </a:r>
            <a:r>
              <a:rPr lang="es-ES_tradnl" altLang="ca-ES" sz="1900" dirty="0">
                <a:solidFill>
                  <a:schemeClr val="bg1"/>
                </a:solidFill>
              </a:rPr>
              <a:t> 91mg/</a:t>
            </a:r>
            <a:r>
              <a:rPr lang="es-ES_tradnl" altLang="ca-ES" sz="1900" dirty="0" err="1">
                <a:solidFill>
                  <a:schemeClr val="bg1"/>
                </a:solidFill>
              </a:rPr>
              <a:t>dL</a:t>
            </a:r>
            <a:r>
              <a:rPr lang="es-ES_tradnl" altLang="ca-ES" sz="1900" dirty="0">
                <a:solidFill>
                  <a:schemeClr val="bg1"/>
                </a:solidFill>
              </a:rPr>
              <a:t>, urea 136 mg/</a:t>
            </a:r>
            <a:r>
              <a:rPr lang="es-ES_tradnl" altLang="ca-ES" sz="1900" dirty="0" err="1">
                <a:solidFill>
                  <a:schemeClr val="bg1"/>
                </a:solidFill>
              </a:rPr>
              <a:t>dL</a:t>
            </a:r>
            <a:r>
              <a:rPr lang="es-ES_tradnl" altLang="ca-ES" sz="1900" dirty="0">
                <a:solidFill>
                  <a:schemeClr val="bg1"/>
                </a:solidFill>
              </a:rPr>
              <a:t>, creatinina 6.6 mg/</a:t>
            </a:r>
            <a:r>
              <a:rPr lang="es-ES_tradnl" altLang="ca-ES" sz="1900" dirty="0" err="1">
                <a:solidFill>
                  <a:schemeClr val="bg1"/>
                </a:solidFill>
              </a:rPr>
              <a:t>dL</a:t>
            </a:r>
            <a:r>
              <a:rPr lang="es-ES_tradnl" altLang="ca-ES" sz="1900" dirty="0">
                <a:solidFill>
                  <a:schemeClr val="bg1"/>
                </a:solidFill>
              </a:rPr>
              <a:t>, </a:t>
            </a:r>
            <a:r>
              <a:rPr lang="es-ES_tradnl" altLang="ca-ES" sz="1900" dirty="0" err="1">
                <a:solidFill>
                  <a:schemeClr val="bg1"/>
                </a:solidFill>
              </a:rPr>
              <a:t>Na</a:t>
            </a:r>
            <a:r>
              <a:rPr lang="es-ES_tradnl" altLang="ca-ES" sz="1900" dirty="0">
                <a:solidFill>
                  <a:schemeClr val="bg1"/>
                </a:solidFill>
              </a:rPr>
              <a:t> 139 </a:t>
            </a:r>
            <a:r>
              <a:rPr lang="es-ES_tradnl" altLang="ca-ES" sz="1900" dirty="0" err="1">
                <a:solidFill>
                  <a:schemeClr val="bg1"/>
                </a:solidFill>
              </a:rPr>
              <a:t>mEq</a:t>
            </a:r>
            <a:r>
              <a:rPr lang="es-ES_tradnl" altLang="ca-ES" sz="1900" dirty="0">
                <a:solidFill>
                  <a:schemeClr val="bg1"/>
                </a:solidFill>
              </a:rPr>
              <a:t>/L, K 7.9 </a:t>
            </a:r>
            <a:r>
              <a:rPr lang="es-ES_tradnl" altLang="ca-ES" sz="1900" dirty="0" err="1">
                <a:solidFill>
                  <a:schemeClr val="bg1"/>
                </a:solidFill>
              </a:rPr>
              <a:t>mEq</a:t>
            </a:r>
            <a:r>
              <a:rPr lang="es-ES_tradnl" altLang="ca-ES" sz="1900" dirty="0">
                <a:solidFill>
                  <a:schemeClr val="bg1"/>
                </a:solidFill>
              </a:rPr>
              <a:t>/L, Cl 100 </a:t>
            </a:r>
            <a:r>
              <a:rPr lang="es-ES_tradnl" altLang="ca-ES" sz="1900" dirty="0" err="1">
                <a:solidFill>
                  <a:schemeClr val="bg1"/>
                </a:solidFill>
              </a:rPr>
              <a:t>mEq</a:t>
            </a:r>
            <a:r>
              <a:rPr lang="es-ES_tradnl" altLang="ca-ES" sz="1900" dirty="0">
                <a:solidFill>
                  <a:schemeClr val="bg1"/>
                </a:solidFill>
              </a:rPr>
              <a:t>/L, Litio 1.36 </a:t>
            </a:r>
            <a:r>
              <a:rPr lang="es-ES_tradnl" altLang="ca-ES" sz="1900" dirty="0" err="1">
                <a:solidFill>
                  <a:schemeClr val="bg1"/>
                </a:solidFill>
              </a:rPr>
              <a:t>mEq</a:t>
            </a:r>
            <a:r>
              <a:rPr lang="es-ES_tradnl" altLang="ca-ES" sz="1900" dirty="0">
                <a:solidFill>
                  <a:schemeClr val="bg1"/>
                </a:solidFill>
              </a:rPr>
              <a:t>/L,  TTPA 1.09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sz="1900" dirty="0">
                <a:solidFill>
                  <a:schemeClr val="bg1"/>
                </a:solidFill>
              </a:rPr>
              <a:t>Equilibrio ácido-base: pH 6.94, pCO2 21.5 </a:t>
            </a:r>
            <a:r>
              <a:rPr lang="es-ES_tradnl" altLang="ca-ES" sz="1900" dirty="0" err="1">
                <a:solidFill>
                  <a:schemeClr val="bg1"/>
                </a:solidFill>
              </a:rPr>
              <a:t>mmHg</a:t>
            </a:r>
            <a:r>
              <a:rPr lang="es-ES_tradnl" altLang="ca-ES" sz="1900" dirty="0">
                <a:solidFill>
                  <a:schemeClr val="bg1"/>
                </a:solidFill>
              </a:rPr>
              <a:t>, HCO3 4.4 </a:t>
            </a:r>
            <a:r>
              <a:rPr lang="es-ES_tradnl" altLang="ca-ES" sz="1900" dirty="0" err="1">
                <a:solidFill>
                  <a:schemeClr val="bg1"/>
                </a:solidFill>
              </a:rPr>
              <a:t>mmol</a:t>
            </a:r>
            <a:r>
              <a:rPr lang="es-ES_tradnl" altLang="ca-ES" sz="1900" dirty="0">
                <a:solidFill>
                  <a:schemeClr val="bg1"/>
                </a:solidFill>
              </a:rPr>
              <a:t>/L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sz="1900" dirty="0">
                <a:solidFill>
                  <a:schemeClr val="bg1"/>
                </a:solidFill>
              </a:rPr>
              <a:t>ECG: RS a 90lpm. </a:t>
            </a:r>
            <a:r>
              <a:rPr lang="es-ES_tradnl" altLang="ca-ES" sz="1900" dirty="0" err="1">
                <a:solidFill>
                  <a:schemeClr val="bg1"/>
                </a:solidFill>
              </a:rPr>
              <a:t>pR</a:t>
            </a:r>
            <a:r>
              <a:rPr lang="es-ES_tradnl" altLang="ca-ES" sz="1900" dirty="0">
                <a:solidFill>
                  <a:schemeClr val="bg1"/>
                </a:solidFill>
              </a:rPr>
              <a:t> 0.22. QRS estrecho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sz="1900" dirty="0">
                <a:solidFill>
                  <a:schemeClr val="bg1"/>
                </a:solidFill>
              </a:rPr>
              <a:t>Sedimento: No patológico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sz="1900" dirty="0">
                <a:solidFill>
                  <a:schemeClr val="bg1"/>
                </a:solidFill>
              </a:rPr>
              <a:t>Tóxicos en orina: positivo para BZD y cocaína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sz="1900" dirty="0" err="1">
                <a:solidFill>
                  <a:schemeClr val="bg1"/>
                </a:solidFill>
              </a:rPr>
              <a:t>Rx</a:t>
            </a:r>
            <a:r>
              <a:rPr lang="es-ES_tradnl" altLang="ca-ES" sz="1900" dirty="0">
                <a:solidFill>
                  <a:schemeClr val="bg1"/>
                </a:solidFill>
              </a:rPr>
              <a:t> de tórax: </a:t>
            </a:r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250" y="181120"/>
            <a:ext cx="2237426" cy="79254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85033" y="1724723"/>
            <a:ext cx="90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FR?</a:t>
            </a:r>
            <a:endParaRPr lang="ca-ES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510" y="3479409"/>
            <a:ext cx="4163929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5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804" y="568320"/>
            <a:ext cx="8825659" cy="704088"/>
          </a:xfrm>
        </p:spPr>
        <p:txBody>
          <a:bodyPr/>
          <a:lstStyle/>
          <a:p>
            <a:r>
              <a:rPr lang="ca-ES" dirty="0" smtClean="0"/>
              <a:t>CASO CLINICO </a:t>
            </a:r>
            <a:endParaRPr lang="ca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1154954" y="1673352"/>
            <a:ext cx="4828032" cy="576262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ca-ES" b="1" dirty="0" smtClean="0">
                <a:solidFill>
                  <a:schemeClr val="bg1"/>
                </a:solidFill>
              </a:rPr>
              <a:t>ORIENTACIÓN DIAGNÓSTICA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154954" y="2347415"/>
            <a:ext cx="4828032" cy="3694817"/>
          </a:xfr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s-ES_tradnl" altLang="ca-ES" dirty="0"/>
              <a:t>INSUFICIENCIA RENAL AGUDA</a:t>
            </a:r>
          </a:p>
          <a:p>
            <a:pPr>
              <a:lnSpc>
                <a:spcPct val="150000"/>
              </a:lnSpc>
            </a:pPr>
            <a:r>
              <a:rPr lang="es-ES_tradnl" altLang="ca-ES" dirty="0"/>
              <a:t>ACIDOSIS METABÓLICA</a:t>
            </a:r>
          </a:p>
          <a:p>
            <a:pPr>
              <a:lnSpc>
                <a:spcPct val="150000"/>
              </a:lnSpc>
            </a:pPr>
            <a:r>
              <a:rPr lang="es-ES_tradnl" altLang="ca-ES" dirty="0"/>
              <a:t>HIPERPOTASEMIA</a:t>
            </a:r>
          </a:p>
          <a:p>
            <a:pPr>
              <a:lnSpc>
                <a:spcPct val="150000"/>
              </a:lnSpc>
            </a:pPr>
            <a:r>
              <a:rPr lang="es-ES_tradnl" altLang="ca-ES" dirty="0"/>
              <a:t>NEUMONÍA</a:t>
            </a:r>
            <a:endParaRPr lang="es-ES" altLang="ca-ES" dirty="0"/>
          </a:p>
          <a:p>
            <a:endParaRPr lang="ca-ES" dirty="0" smtClean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6182234" y="1673352"/>
            <a:ext cx="4828032" cy="576262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/>
          <a:p>
            <a:pPr algn="ctr"/>
            <a:r>
              <a:rPr lang="ca-ES" b="1" dirty="0" smtClean="0">
                <a:solidFill>
                  <a:schemeClr val="bg1"/>
                </a:solidFill>
              </a:rPr>
              <a:t>TRATAMIENTO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6208711" y="2347415"/>
            <a:ext cx="4825160" cy="3694817"/>
          </a:xfr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anchor="ctr"/>
          <a:lstStyle/>
          <a:p>
            <a:r>
              <a:rPr lang="es-ES_tradnl" dirty="0">
                <a:latin typeface="Arial" charset="0"/>
                <a:cs typeface="Arial" charset="0"/>
              </a:rPr>
              <a:t>SUERO FISIOLÓGICO </a:t>
            </a:r>
            <a:endParaRPr lang="es-ES_tradnl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s-ES_tradnl" dirty="0">
                <a:latin typeface="Arial" charset="0"/>
                <a:cs typeface="Arial" charset="0"/>
              </a:rPr>
              <a:t> </a:t>
            </a:r>
            <a:r>
              <a:rPr lang="es-ES_tradnl" dirty="0" smtClean="0">
                <a:latin typeface="Arial" charset="0"/>
                <a:cs typeface="Arial" charset="0"/>
              </a:rPr>
              <a:t>    </a:t>
            </a:r>
            <a:r>
              <a:rPr lang="es-ES_tradnl" dirty="0">
                <a:latin typeface="Arial" charset="0"/>
                <a:cs typeface="Arial" charset="0"/>
              </a:rPr>
              <a:t>BICARBONATO</a:t>
            </a:r>
            <a:endParaRPr lang="es-ES" dirty="0">
              <a:latin typeface="Arial" charset="0"/>
              <a:cs typeface="Arial" charset="0"/>
            </a:endParaRPr>
          </a:p>
          <a:p>
            <a:r>
              <a:rPr lang="es-ES_tradnl" dirty="0">
                <a:latin typeface="Arial" charset="0"/>
                <a:cs typeface="Arial" charset="0"/>
              </a:rPr>
              <a:t>GLUCONATO </a:t>
            </a:r>
            <a:r>
              <a:rPr lang="es-ES_tradnl" dirty="0" smtClean="0">
                <a:latin typeface="Arial" charset="0"/>
                <a:cs typeface="Arial" charset="0"/>
              </a:rPr>
              <a:t>CÁLCICO</a:t>
            </a:r>
          </a:p>
          <a:p>
            <a:pPr marL="0" indent="0">
              <a:buNone/>
            </a:pPr>
            <a:r>
              <a:rPr lang="es-ES_tradnl" dirty="0" smtClean="0">
                <a:latin typeface="Arial" charset="0"/>
                <a:cs typeface="Arial" charset="0"/>
              </a:rPr>
              <a:t>     SALBUTAMOL</a:t>
            </a:r>
          </a:p>
          <a:p>
            <a:pPr marL="0" indent="0">
              <a:buNone/>
            </a:pPr>
            <a:r>
              <a:rPr lang="es-ES_tradnl" dirty="0">
                <a:latin typeface="Arial" charset="0"/>
                <a:cs typeface="Arial" charset="0"/>
              </a:rPr>
              <a:t> </a:t>
            </a:r>
            <a:r>
              <a:rPr lang="es-ES_tradnl" dirty="0" smtClean="0">
                <a:latin typeface="Arial" charset="0"/>
                <a:cs typeface="Arial" charset="0"/>
              </a:rPr>
              <a:t>    INSULINA</a:t>
            </a:r>
          </a:p>
          <a:p>
            <a:pPr marL="0" indent="0">
              <a:buNone/>
            </a:pPr>
            <a:r>
              <a:rPr lang="es-ES_tradnl" dirty="0">
                <a:latin typeface="Arial" charset="0"/>
                <a:cs typeface="Arial" charset="0"/>
              </a:rPr>
              <a:t> </a:t>
            </a:r>
            <a:r>
              <a:rPr lang="es-ES_tradnl" dirty="0" smtClean="0">
                <a:latin typeface="Arial" charset="0"/>
                <a:cs typeface="Arial" charset="0"/>
              </a:rPr>
              <a:t>    </a:t>
            </a:r>
            <a:r>
              <a:rPr lang="es-ES_tradnl" dirty="0">
                <a:latin typeface="Arial" charset="0"/>
                <a:cs typeface="Arial" charset="0"/>
              </a:rPr>
              <a:t>BICARBONATO</a:t>
            </a:r>
            <a:endParaRPr lang="es-ES" dirty="0">
              <a:latin typeface="Arial" charset="0"/>
              <a:cs typeface="Arial" charset="0"/>
            </a:endParaRPr>
          </a:p>
          <a:p>
            <a:r>
              <a:rPr lang="es-ES_tradnl" dirty="0" smtClean="0">
                <a:latin typeface="Arial" charset="0"/>
                <a:cs typeface="Arial" charset="0"/>
              </a:rPr>
              <a:t>AMOXICILINA-CLAVULÁNICO</a:t>
            </a:r>
            <a:endParaRPr lang="es-ES" dirty="0">
              <a:latin typeface="Arial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250" y="181120"/>
            <a:ext cx="2237426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0240" y="273404"/>
            <a:ext cx="9404723" cy="1400530"/>
          </a:xfrm>
        </p:spPr>
        <p:txBody>
          <a:bodyPr/>
          <a:lstStyle/>
          <a:p>
            <a:r>
              <a:rPr lang="ca-ES" dirty="0" smtClean="0"/>
              <a:t>CASO CLÍNICO 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5972" y="1267720"/>
            <a:ext cx="9927704" cy="526141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a-ES" sz="1800" u="sng" dirty="0" smtClean="0">
                <a:solidFill>
                  <a:schemeClr val="bg1"/>
                </a:solidFill>
              </a:rPr>
              <a:t>EVOLUCIÓN: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dirty="0" smtClean="0">
                <a:solidFill>
                  <a:schemeClr val="bg1"/>
                </a:solidFill>
              </a:rPr>
              <a:t>Hipotensión </a:t>
            </a:r>
            <a:endParaRPr lang="es-ES_tradnl" altLang="ca-ES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dirty="0" err="1">
                <a:solidFill>
                  <a:schemeClr val="bg1"/>
                </a:solidFill>
              </a:rPr>
              <a:t>Oligoanuria</a:t>
            </a:r>
            <a:endParaRPr lang="es-ES_tradnl" altLang="ca-ES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dirty="0">
                <a:solidFill>
                  <a:schemeClr val="bg1"/>
                </a:solidFill>
              </a:rPr>
              <a:t>Disminución del nivel de consciencia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dirty="0">
                <a:solidFill>
                  <a:schemeClr val="bg1"/>
                </a:solidFill>
              </a:rPr>
              <a:t>Insuficiencia respiratoria aguda</a:t>
            </a:r>
            <a:endParaRPr lang="es-ES" altLang="ca-ES" dirty="0">
              <a:solidFill>
                <a:schemeClr val="bg1"/>
              </a:solidFill>
            </a:endParaRPr>
          </a:p>
          <a:p>
            <a:endParaRPr lang="ca-ES" sz="1800" dirty="0" smtClean="0">
              <a:solidFill>
                <a:schemeClr val="bg1"/>
              </a:solidFill>
            </a:endParaRPr>
          </a:p>
          <a:p>
            <a:r>
              <a:rPr lang="ca-ES" sz="1800" u="sng" dirty="0" smtClean="0">
                <a:solidFill>
                  <a:schemeClr val="bg1"/>
                </a:solidFill>
              </a:rPr>
              <a:t>ORIENTACIÓN DIAGNÓSTICA</a:t>
            </a:r>
            <a:r>
              <a:rPr lang="ca-ES" sz="1800" dirty="0" smtClean="0">
                <a:solidFill>
                  <a:schemeClr val="bg1"/>
                </a:solidFill>
              </a:rPr>
              <a:t>: </a:t>
            </a:r>
          </a:p>
          <a:p>
            <a:endParaRPr lang="ca-ES" sz="1800" dirty="0" smtClean="0">
              <a:solidFill>
                <a:schemeClr val="bg1"/>
              </a:solidFill>
            </a:endParaRPr>
          </a:p>
          <a:p>
            <a:r>
              <a:rPr lang="ca-ES" sz="1800" u="sng" dirty="0" smtClean="0">
                <a:solidFill>
                  <a:schemeClr val="bg1"/>
                </a:solidFill>
              </a:rPr>
              <a:t>TRATAMIENTO: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dirty="0" smtClean="0">
                <a:solidFill>
                  <a:schemeClr val="bg1"/>
                </a:solidFill>
              </a:rPr>
              <a:t>VÍA </a:t>
            </a:r>
            <a:r>
              <a:rPr lang="es-ES_tradnl" altLang="ca-ES" dirty="0">
                <a:solidFill>
                  <a:schemeClr val="bg1"/>
                </a:solidFill>
              </a:rPr>
              <a:t>CENTRAL: HIDRATACIÓN, PVC, ÁCIDO </a:t>
            </a:r>
            <a:r>
              <a:rPr lang="es-ES_tradnl" altLang="ca-ES" dirty="0" smtClean="0">
                <a:solidFill>
                  <a:schemeClr val="bg1"/>
                </a:solidFill>
              </a:rPr>
              <a:t>LÁCTICO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dirty="0" smtClean="0">
                <a:solidFill>
                  <a:schemeClr val="bg1"/>
                </a:solidFill>
              </a:rPr>
              <a:t>MEROPENEM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dirty="0" smtClean="0">
                <a:solidFill>
                  <a:schemeClr val="bg1"/>
                </a:solidFill>
              </a:rPr>
              <a:t>NORADRENALINA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dirty="0" smtClean="0">
                <a:solidFill>
                  <a:schemeClr val="bg1"/>
                </a:solidFill>
              </a:rPr>
              <a:t>IOT </a:t>
            </a:r>
            <a:r>
              <a:rPr lang="es-ES_tradnl" altLang="ca-ES" dirty="0">
                <a:solidFill>
                  <a:schemeClr val="bg1"/>
                </a:solidFill>
              </a:rPr>
              <a:t>y VMK</a:t>
            </a:r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250" y="181120"/>
            <a:ext cx="2237426" cy="79254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58237" y="3543578"/>
            <a:ext cx="5022376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 SÉPTICO DE ORIGEN RESPIRATORIO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788" y="4858603"/>
            <a:ext cx="2716924" cy="13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304" y="407002"/>
            <a:ext cx="8825659" cy="706964"/>
          </a:xfrm>
        </p:spPr>
        <p:txBody>
          <a:bodyPr/>
          <a:lstStyle/>
          <a:p>
            <a:r>
              <a:rPr lang="ca-ES" dirty="0" smtClean="0"/>
              <a:t>CASO CLÍNICO 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9304" y="1339849"/>
            <a:ext cx="10151735" cy="526566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s-ES_tradnl" altLang="ca-ES" dirty="0">
                <a:solidFill>
                  <a:schemeClr val="bg1"/>
                </a:solidFill>
              </a:rPr>
              <a:t>Tras intensa reposición de volumen y a pesar de dosis cada vez más crecientes de drogas </a:t>
            </a:r>
            <a:r>
              <a:rPr lang="es-ES_tradnl" altLang="ca-ES" dirty="0" err="1">
                <a:solidFill>
                  <a:schemeClr val="bg1"/>
                </a:solidFill>
              </a:rPr>
              <a:t>vasoactivas</a:t>
            </a:r>
            <a:r>
              <a:rPr lang="es-ES_tradnl" altLang="ca-ES" dirty="0">
                <a:solidFill>
                  <a:schemeClr val="bg1"/>
                </a:solidFill>
              </a:rPr>
              <a:t>, el paciente presenta situación de </a:t>
            </a:r>
            <a:r>
              <a:rPr lang="es-ES_tradnl" altLang="ca-ES" dirty="0" err="1">
                <a:solidFill>
                  <a:schemeClr val="bg1"/>
                </a:solidFill>
              </a:rPr>
              <a:t>refractariedad</a:t>
            </a:r>
            <a:r>
              <a:rPr lang="es-ES_tradnl" altLang="ca-ES" dirty="0">
                <a:solidFill>
                  <a:schemeClr val="bg1"/>
                </a:solidFill>
              </a:rPr>
              <a:t> al tratamiento y es </a:t>
            </a:r>
            <a:r>
              <a:rPr lang="es-ES_tradnl" altLang="ca-ES" dirty="0" err="1">
                <a:solidFill>
                  <a:schemeClr val="bg1"/>
                </a:solidFill>
              </a:rPr>
              <a:t>éxitus</a:t>
            </a:r>
            <a:r>
              <a:rPr lang="es-ES_tradnl" altLang="ca-ES" dirty="0">
                <a:solidFill>
                  <a:schemeClr val="bg1"/>
                </a:solidFill>
              </a:rPr>
              <a:t> a las pocas horas de su ingreso en UCI</a:t>
            </a:r>
            <a:endParaRPr lang="es-ES" altLang="ca-ES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ca-ES" dirty="0" smtClean="0">
                <a:solidFill>
                  <a:schemeClr val="bg1"/>
                </a:solidFill>
              </a:rPr>
              <a:t>PREGUNTAS: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_tradnl" altLang="ca-ES" dirty="0" smtClean="0">
                <a:solidFill>
                  <a:schemeClr val="bg1"/>
                </a:solidFill>
              </a:rPr>
              <a:t>	</a:t>
            </a:r>
            <a:r>
              <a:rPr lang="es-ES_tradnl" altLang="ca-ES" dirty="0">
                <a:solidFill>
                  <a:schemeClr val="bg1"/>
                </a:solidFill>
              </a:rPr>
              <a:t>	</a:t>
            </a:r>
            <a:r>
              <a:rPr lang="es-ES_tradnl" altLang="ca-ES" dirty="0" smtClean="0">
                <a:solidFill>
                  <a:schemeClr val="bg1"/>
                </a:solidFill>
              </a:rPr>
              <a:t>Podíamos haberlo evitado?</a:t>
            </a:r>
            <a:endParaRPr lang="es-ES_tradnl" altLang="ca-ES" dirty="0">
              <a:solidFill>
                <a:schemeClr val="bg1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s-ES_tradnl" altLang="ca-ES" dirty="0" smtClean="0">
                <a:solidFill>
                  <a:schemeClr val="bg1"/>
                </a:solidFill>
              </a:rPr>
              <a:t>		Se han hecho bien las cosas?     </a:t>
            </a:r>
            <a:endParaRPr lang="es-ES_tradnl" altLang="ca-ES" dirty="0">
              <a:solidFill>
                <a:schemeClr val="bg1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s-ES_tradnl" altLang="ca-ES" dirty="0">
                <a:solidFill>
                  <a:schemeClr val="bg1"/>
                </a:solidFill>
              </a:rPr>
              <a:t>	</a:t>
            </a:r>
            <a:r>
              <a:rPr lang="es-ES_tradnl" altLang="ca-ES" dirty="0" smtClean="0">
                <a:solidFill>
                  <a:schemeClr val="bg1"/>
                </a:solidFill>
              </a:rPr>
              <a:t>	Diagnóstico correcto? </a:t>
            </a:r>
            <a:endParaRPr lang="es-ES_tradnl" altLang="ca-ES" dirty="0">
              <a:solidFill>
                <a:schemeClr val="bg1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s-ES_tradnl" altLang="ca-ES" dirty="0" smtClean="0">
                <a:solidFill>
                  <a:schemeClr val="bg1"/>
                </a:solidFill>
              </a:rPr>
              <a:t>		Tratamiento correcto? </a:t>
            </a:r>
            <a:endParaRPr lang="es-ES_tradnl" altLang="ca-ES" dirty="0">
              <a:solidFill>
                <a:schemeClr val="bg1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s-ES_tradnl" altLang="ca-ES" dirty="0" smtClean="0">
                <a:solidFill>
                  <a:schemeClr val="bg1"/>
                </a:solidFill>
              </a:rPr>
              <a:t>		Cronología?</a:t>
            </a:r>
            <a:endParaRPr lang="es-ES" altLang="ca-ES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250" y="181120"/>
            <a:ext cx="2237426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74661" y="329436"/>
            <a:ext cx="9404723" cy="1400530"/>
          </a:xfrm>
        </p:spPr>
        <p:txBody>
          <a:bodyPr/>
          <a:lstStyle/>
          <a:p>
            <a:r>
              <a:rPr lang="ca-ES" dirty="0" smtClean="0"/>
              <a:t>CASO CLÍNICO </a:t>
            </a:r>
            <a:endParaRPr lang="ca-ES" dirty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971550" y="1269937"/>
            <a:ext cx="10045037" cy="51540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_tradnl" altLang="ca-ES" dirty="0" smtClean="0">
                <a:solidFill>
                  <a:schemeClr val="bg1"/>
                </a:solidFill>
              </a:rPr>
              <a:t>A su llegada: </a:t>
            </a:r>
          </a:p>
          <a:p>
            <a:pPr lvl="1"/>
            <a:r>
              <a:rPr lang="es-ES_tradnl" altLang="ca-ES" sz="1800" dirty="0" err="1" smtClean="0">
                <a:solidFill>
                  <a:schemeClr val="bg1"/>
                </a:solidFill>
              </a:rPr>
              <a:t>Hemodinámicamente</a:t>
            </a:r>
            <a:r>
              <a:rPr lang="es-ES_tradnl" altLang="ca-ES" sz="1800" dirty="0" smtClean="0">
                <a:solidFill>
                  <a:schemeClr val="bg1"/>
                </a:solidFill>
              </a:rPr>
              <a:t> estable</a:t>
            </a:r>
          </a:p>
          <a:p>
            <a:pPr lvl="1"/>
            <a:r>
              <a:rPr lang="es-ES_tradnl" altLang="ca-ES" sz="1800" dirty="0" smtClean="0">
                <a:solidFill>
                  <a:schemeClr val="bg1"/>
                </a:solidFill>
              </a:rPr>
              <a:t>Diagnóstico inicial: </a:t>
            </a:r>
          </a:p>
          <a:p>
            <a:pPr lvl="2"/>
            <a:r>
              <a:rPr lang="es-ES_tradnl" altLang="ca-ES" sz="1800" dirty="0" smtClean="0">
                <a:solidFill>
                  <a:schemeClr val="bg1"/>
                </a:solidFill>
              </a:rPr>
              <a:t>Insuficiencia renal aguda </a:t>
            </a:r>
          </a:p>
          <a:p>
            <a:pPr lvl="2"/>
            <a:r>
              <a:rPr lang="es-ES_tradnl" altLang="ca-ES" sz="1800" dirty="0" smtClean="0">
                <a:solidFill>
                  <a:schemeClr val="bg1"/>
                </a:solidFill>
              </a:rPr>
              <a:t>Acidosis metabólica secundaria</a:t>
            </a:r>
          </a:p>
          <a:p>
            <a:pPr lvl="2"/>
            <a:r>
              <a:rPr lang="es-ES_tradnl" altLang="ca-ES" sz="1800" dirty="0" smtClean="0">
                <a:solidFill>
                  <a:schemeClr val="bg1"/>
                </a:solidFill>
              </a:rPr>
              <a:t>Neumonía</a:t>
            </a:r>
          </a:p>
          <a:p>
            <a:pPr lvl="2"/>
            <a:endParaRPr lang="es-ES_tradnl" altLang="ca-ES" dirty="0" smtClean="0">
              <a:solidFill>
                <a:schemeClr val="bg1"/>
              </a:solidFill>
            </a:endParaRPr>
          </a:p>
          <a:p>
            <a:r>
              <a:rPr lang="es-ES_tradnl" altLang="ca-ES" dirty="0" smtClean="0">
                <a:solidFill>
                  <a:schemeClr val="bg1"/>
                </a:solidFill>
              </a:rPr>
              <a:t>Exploraciones  Complementarias:</a:t>
            </a:r>
          </a:p>
          <a:p>
            <a:pPr lvl="1"/>
            <a:r>
              <a:rPr lang="es-ES_tradnl" altLang="ca-ES" dirty="0" err="1" smtClean="0">
                <a:solidFill>
                  <a:schemeClr val="bg1"/>
                </a:solidFill>
              </a:rPr>
              <a:t>Ionograma</a:t>
            </a:r>
            <a:r>
              <a:rPr lang="es-ES_tradnl" altLang="ca-ES" dirty="0" smtClean="0">
                <a:solidFill>
                  <a:schemeClr val="bg1"/>
                </a:solidFill>
              </a:rPr>
              <a:t> en orina?</a:t>
            </a:r>
          </a:p>
          <a:p>
            <a:pPr lvl="1"/>
            <a:r>
              <a:rPr lang="es-ES_tradnl" altLang="ca-ES" dirty="0" smtClean="0">
                <a:solidFill>
                  <a:schemeClr val="bg1"/>
                </a:solidFill>
              </a:rPr>
              <a:t>Ecografía abdominal?</a:t>
            </a:r>
          </a:p>
          <a:p>
            <a:pPr lvl="1"/>
            <a:r>
              <a:rPr lang="es-ES_tradnl" altLang="ca-ES" dirty="0" err="1" smtClean="0">
                <a:solidFill>
                  <a:schemeClr val="bg1"/>
                </a:solidFill>
              </a:rPr>
              <a:t>Anion</a:t>
            </a:r>
            <a:r>
              <a:rPr lang="es-ES_tradnl" altLang="ca-ES" dirty="0" smtClean="0">
                <a:solidFill>
                  <a:schemeClr val="bg1"/>
                </a:solidFill>
              </a:rPr>
              <a:t> GAP: </a:t>
            </a:r>
          </a:p>
          <a:p>
            <a:pPr lvl="1"/>
            <a:endParaRPr lang="es-ES_tradnl" altLang="ca-ES" dirty="0" smtClean="0"/>
          </a:p>
        </p:txBody>
      </p:sp>
      <p:pic>
        <p:nvPicPr>
          <p:cNvPr id="13316" name="Picture 5" descr="Corporació Sanitària Parc Taulí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655" y="206907"/>
            <a:ext cx="2214563" cy="766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328656" y="5369111"/>
            <a:ext cx="266541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600" b="1" dirty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42.5 mEq/L</a:t>
            </a:r>
            <a:endParaRPr lang="es-ES" sz="3600" b="1" dirty="0">
              <a:solidFill>
                <a:schemeClr val="bg1"/>
              </a:solidFill>
              <a:latin typeface="Baskerville Old Face" pitchFamily="18" charset="0"/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56524" y="2461943"/>
            <a:ext cx="3719512" cy="36988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latin typeface="Baskerville Old Face" pitchFamily="18" charset="0"/>
                <a:cs typeface="Arial" charset="0"/>
              </a:rPr>
              <a:t>urea 136 mg/dL, creatinina 6.6 mg/dL</a:t>
            </a:r>
            <a:r>
              <a:rPr lang="es-ES_tradnl" dirty="0">
                <a:latin typeface="Baskerville Old Face" pitchFamily="18" charset="0"/>
                <a:cs typeface="Arial" charset="0"/>
              </a:rPr>
              <a:t>,</a:t>
            </a:r>
            <a:endParaRPr lang="es-ES" dirty="0">
              <a:latin typeface="Baskerville Old Face" pitchFamily="18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994068" y="2943893"/>
            <a:ext cx="3419475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b="1" dirty="0">
                <a:latin typeface="Baskerville Old Face" pitchFamily="18" charset="0"/>
                <a:cs typeface="Arial" charset="0"/>
              </a:rPr>
              <a:t>pH 6.94, pCO2 21.5, HCO3 4.4 </a:t>
            </a:r>
            <a:endParaRPr lang="es-ES" b="1" dirty="0">
              <a:latin typeface="Baskerville Old Face" pitchFamily="18" charset="0"/>
              <a:cs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34049" y="3313781"/>
            <a:ext cx="2022475" cy="36988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latin typeface="Baskerville Old Face" pitchFamily="18" charset="0"/>
                <a:cs typeface="Arial" charset="0"/>
              </a:rPr>
              <a:t>SatO2B 98% y FR ?</a:t>
            </a:r>
            <a:endParaRPr lang="es-ES" b="1" dirty="0">
              <a:latin typeface="Baskerville Old Face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4541" y="348706"/>
            <a:ext cx="8825659" cy="706964"/>
          </a:xfrm>
        </p:spPr>
        <p:txBody>
          <a:bodyPr/>
          <a:lstStyle/>
          <a:p>
            <a:r>
              <a:rPr lang="ca-ES" dirty="0" smtClean="0"/>
              <a:t>CASO CLÍNICO </a:t>
            </a:r>
            <a:endParaRPr lang="ca-ES" dirty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1251791" y="1314450"/>
            <a:ext cx="9930559" cy="527741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S_tradnl" altLang="ca-ES" sz="3200" b="1" dirty="0">
                <a:solidFill>
                  <a:schemeClr val="bg1"/>
                </a:solidFill>
              </a:rPr>
              <a:t>A</a:t>
            </a:r>
            <a:r>
              <a:rPr lang="es-ES_tradnl" altLang="ca-ES" sz="3200" b="1" dirty="0" smtClean="0">
                <a:solidFill>
                  <a:schemeClr val="bg1"/>
                </a:solidFill>
              </a:rPr>
              <a:t>CIDOSIS METABÓLICA CON ANION GAP </a:t>
            </a:r>
          </a:p>
          <a:p>
            <a:r>
              <a:rPr lang="es-ES_tradnl" altLang="ca-ES" dirty="0" smtClean="0">
                <a:solidFill>
                  <a:schemeClr val="bg1"/>
                </a:solidFill>
              </a:rPr>
              <a:t>Insuficiencia renal?</a:t>
            </a:r>
          </a:p>
          <a:p>
            <a:r>
              <a:rPr lang="es-ES_tradnl" altLang="ca-ES" dirty="0" smtClean="0">
                <a:solidFill>
                  <a:schemeClr val="bg1"/>
                </a:solidFill>
              </a:rPr>
              <a:t>Sepsis?</a:t>
            </a:r>
          </a:p>
          <a:p>
            <a:r>
              <a:rPr lang="es-ES_tradnl" altLang="ca-ES" dirty="0" smtClean="0">
                <a:solidFill>
                  <a:schemeClr val="bg1"/>
                </a:solidFill>
              </a:rPr>
              <a:t>Otros:</a:t>
            </a:r>
          </a:p>
          <a:p>
            <a:pPr lvl="1"/>
            <a:r>
              <a:rPr lang="es-ES_tradnl" altLang="ca-ES" sz="1800" dirty="0" err="1" smtClean="0">
                <a:solidFill>
                  <a:schemeClr val="bg1"/>
                </a:solidFill>
              </a:rPr>
              <a:t>Cetoacidosis</a:t>
            </a:r>
            <a:r>
              <a:rPr lang="es-ES_tradnl" altLang="ca-ES" sz="1800" dirty="0" smtClean="0">
                <a:solidFill>
                  <a:schemeClr val="bg1"/>
                </a:solidFill>
              </a:rPr>
              <a:t> diabética/OH/ayuno</a:t>
            </a:r>
          </a:p>
          <a:p>
            <a:pPr lvl="1"/>
            <a:r>
              <a:rPr lang="es-ES_tradnl" altLang="ca-ES" sz="1800" dirty="0" err="1" smtClean="0">
                <a:solidFill>
                  <a:schemeClr val="bg1"/>
                </a:solidFill>
              </a:rPr>
              <a:t>Rabdomiolisis</a:t>
            </a:r>
            <a:r>
              <a:rPr lang="es-ES_tradnl" altLang="ca-ES" sz="18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s-ES_tradnl" altLang="ca-ES" sz="1800" dirty="0" smtClean="0">
                <a:solidFill>
                  <a:schemeClr val="bg1"/>
                </a:solidFill>
              </a:rPr>
              <a:t>Intoxicación</a:t>
            </a:r>
          </a:p>
          <a:p>
            <a:pPr lvl="2"/>
            <a:r>
              <a:rPr lang="es-ES_tradnl" altLang="ca-ES" sz="1800" dirty="0" smtClean="0">
                <a:solidFill>
                  <a:schemeClr val="bg1"/>
                </a:solidFill>
              </a:rPr>
              <a:t>Salicilatos</a:t>
            </a:r>
          </a:p>
          <a:p>
            <a:pPr lvl="2"/>
            <a:r>
              <a:rPr lang="es-ES_tradnl" altLang="ca-ES" sz="1800" dirty="0" smtClean="0">
                <a:solidFill>
                  <a:schemeClr val="bg1"/>
                </a:solidFill>
              </a:rPr>
              <a:t>Etilenglicol/Metanol</a:t>
            </a:r>
            <a:endParaRPr lang="es-ES_tradnl" altLang="ca-ES" dirty="0" smtClean="0">
              <a:solidFill>
                <a:schemeClr val="bg1"/>
              </a:solidFill>
            </a:endParaRPr>
          </a:p>
          <a:p>
            <a:pPr lvl="1">
              <a:buFont typeface="Georgia" panose="02040502050405020303" pitchFamily="18" charset="0"/>
              <a:buNone/>
            </a:pPr>
            <a:endParaRPr lang="es-ES_tradnl" altLang="ca-ES" dirty="0" smtClean="0">
              <a:solidFill>
                <a:schemeClr val="bg1"/>
              </a:solidFill>
            </a:endParaRPr>
          </a:p>
          <a:p>
            <a:pPr lvl="1"/>
            <a:endParaRPr lang="es-ES_tradnl" altLang="ca-ES" dirty="0" smtClean="0">
              <a:solidFill>
                <a:schemeClr val="bg1"/>
              </a:solidFill>
            </a:endParaRPr>
          </a:p>
          <a:p>
            <a:endParaRPr lang="es-ES" altLang="ca-ES" dirty="0" smtClean="0"/>
          </a:p>
        </p:txBody>
      </p:sp>
      <p:pic>
        <p:nvPicPr>
          <p:cNvPr id="14340" name="Picture 5" descr="Corporació Sanitària Parc Taulí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214313"/>
            <a:ext cx="2214563" cy="766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992313" y="5457319"/>
            <a:ext cx="8229600" cy="5222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ACIDOSIS LÁCTICA: Ácido láctico 164.5 mg/</a:t>
            </a:r>
            <a:r>
              <a:rPr lang="es-ES_tradnl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dL</a:t>
            </a:r>
            <a:endParaRPr lang="es-ES_trad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07113" y="3200941"/>
            <a:ext cx="1706562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CETONEMIA?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56120" y="3601018"/>
            <a:ext cx="78740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CKs?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8 Flecha arriba"/>
          <p:cNvSpPr/>
          <p:nvPr/>
        </p:nvSpPr>
        <p:spPr>
          <a:xfrm>
            <a:off x="9560718" y="1314450"/>
            <a:ext cx="412750" cy="472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38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5059" y="419575"/>
            <a:ext cx="8825659" cy="704088"/>
          </a:xfrm>
        </p:spPr>
        <p:txBody>
          <a:bodyPr/>
          <a:lstStyle/>
          <a:p>
            <a:r>
              <a:rPr lang="ca-ES" dirty="0" smtClean="0"/>
              <a:t>CASO CLÍNICO </a:t>
            </a:r>
            <a:endParaRPr lang="ca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395834" y="1557557"/>
            <a:ext cx="4041775" cy="98357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s-ES_tradnl" b="1" dirty="0" smtClean="0">
                <a:solidFill>
                  <a:schemeClr val="bg1"/>
                </a:solidFill>
              </a:rPr>
              <a:t>ACIDOSIS LÁCTICA</a:t>
            </a:r>
          </a:p>
          <a:p>
            <a:pPr algn="ctr">
              <a:defRPr/>
            </a:pPr>
            <a:r>
              <a:rPr lang="es-ES_tradnl" b="1" dirty="0" smtClean="0">
                <a:solidFill>
                  <a:schemeClr val="bg1"/>
                </a:solidFill>
              </a:rPr>
              <a:t>CON HIPOXIA (TipoA)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5365" name="5 Marcador de contenido"/>
          <p:cNvSpPr>
            <a:spLocks noGrp="1"/>
          </p:cNvSpPr>
          <p:nvPr>
            <p:ph sz="half" idx="2"/>
          </p:nvPr>
        </p:nvSpPr>
        <p:spPr>
          <a:xfrm>
            <a:off x="1395834" y="2708276"/>
            <a:ext cx="4041775" cy="3886200"/>
          </a:xfrm>
          <a:solidFill>
            <a:schemeClr val="accent6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anchor="ctr"/>
          <a:lstStyle/>
          <a:p>
            <a:endParaRPr lang="es-ES_tradnl" altLang="ca-ES" dirty="0" smtClean="0"/>
          </a:p>
          <a:p>
            <a:pPr>
              <a:lnSpc>
                <a:spcPct val="200000"/>
              </a:lnSpc>
            </a:pPr>
            <a:r>
              <a:rPr lang="es-ES_tradnl" altLang="ca-ES" dirty="0" smtClean="0"/>
              <a:t>Parada cardíaca</a:t>
            </a:r>
          </a:p>
          <a:p>
            <a:pPr>
              <a:lnSpc>
                <a:spcPct val="200000"/>
              </a:lnSpc>
            </a:pPr>
            <a:r>
              <a:rPr lang="es-ES_tradnl" altLang="ca-ES" dirty="0" smtClean="0"/>
              <a:t>Shock </a:t>
            </a:r>
          </a:p>
          <a:p>
            <a:pPr>
              <a:lnSpc>
                <a:spcPct val="200000"/>
              </a:lnSpc>
            </a:pPr>
            <a:r>
              <a:rPr lang="es-ES_tradnl" altLang="ca-ES" dirty="0" smtClean="0"/>
              <a:t>Anemia severa</a:t>
            </a:r>
          </a:p>
          <a:p>
            <a:pPr>
              <a:lnSpc>
                <a:spcPct val="200000"/>
              </a:lnSpc>
            </a:pPr>
            <a:r>
              <a:rPr lang="es-ES_tradnl" altLang="ca-ES" dirty="0" smtClean="0"/>
              <a:t>Hipoxemia</a:t>
            </a:r>
          </a:p>
          <a:p>
            <a:pPr>
              <a:lnSpc>
                <a:spcPct val="200000"/>
              </a:lnSpc>
            </a:pPr>
            <a:r>
              <a:rPr lang="es-ES_tradnl" altLang="ca-ES" dirty="0" smtClean="0"/>
              <a:t>Hipoxia celular mitocondrial</a:t>
            </a:r>
          </a:p>
          <a:p>
            <a:endParaRPr lang="es-ES" altLang="ca-ES" dirty="0" smtClean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6245226" y="1557557"/>
            <a:ext cx="4041775" cy="98357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s-ES_tradnl" b="1" dirty="0" smtClean="0">
                <a:solidFill>
                  <a:schemeClr val="bg1"/>
                </a:solidFill>
              </a:rPr>
              <a:t>ACIDOSIS LÁCTICA</a:t>
            </a:r>
          </a:p>
          <a:p>
            <a:pPr algn="ctr">
              <a:defRPr/>
            </a:pPr>
            <a:r>
              <a:rPr lang="es-ES_tradnl" b="1" dirty="0" smtClean="0">
                <a:solidFill>
                  <a:schemeClr val="bg1"/>
                </a:solidFill>
              </a:rPr>
              <a:t>SIN HIPOXIA (TipoB)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5366" name="7 Marcador de contenido"/>
          <p:cNvSpPr>
            <a:spLocks noGrp="1"/>
          </p:cNvSpPr>
          <p:nvPr>
            <p:ph sz="quarter" idx="4"/>
          </p:nvPr>
        </p:nvSpPr>
        <p:spPr>
          <a:xfrm>
            <a:off x="6242051" y="2708276"/>
            <a:ext cx="4041775" cy="3886200"/>
          </a:xfrm>
          <a:solidFill>
            <a:schemeClr val="accent6">
              <a:lumMod val="5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s-ES_tradnl" altLang="ca-ES" dirty="0" smtClean="0"/>
              <a:t>Fármacos: BIGUANIDAS</a:t>
            </a:r>
          </a:p>
          <a:p>
            <a:r>
              <a:rPr lang="es-ES_tradnl" altLang="ca-ES" dirty="0" smtClean="0"/>
              <a:t>Pancreatitis aguda</a:t>
            </a:r>
          </a:p>
          <a:p>
            <a:r>
              <a:rPr lang="es-ES_tradnl" altLang="ca-ES" dirty="0" smtClean="0"/>
              <a:t>Fallo hepático</a:t>
            </a:r>
          </a:p>
          <a:p>
            <a:r>
              <a:rPr lang="es-ES_tradnl" altLang="ca-ES" dirty="0" smtClean="0"/>
              <a:t>Diabetes mellitus</a:t>
            </a:r>
          </a:p>
          <a:p>
            <a:r>
              <a:rPr lang="es-ES_tradnl" altLang="ca-ES" dirty="0" smtClean="0"/>
              <a:t>Enfermedades neoplásicas</a:t>
            </a:r>
          </a:p>
          <a:p>
            <a:r>
              <a:rPr lang="es-ES_tradnl" altLang="ca-ES" dirty="0" smtClean="0"/>
              <a:t>Intoxicaciones</a:t>
            </a:r>
          </a:p>
          <a:p>
            <a:r>
              <a:rPr lang="es-ES_tradnl" altLang="ca-ES" dirty="0" smtClean="0"/>
              <a:t>Deficiencia aguda de tiamina</a:t>
            </a:r>
          </a:p>
          <a:p>
            <a:r>
              <a:rPr lang="es-ES_tradnl" altLang="ca-ES" dirty="0" smtClean="0"/>
              <a:t>Deficiencias enzimáticas congénitas</a:t>
            </a:r>
            <a:endParaRPr lang="es-ES" altLang="ca-ES" dirty="0" smtClean="0"/>
          </a:p>
        </p:txBody>
      </p:sp>
      <p:pic>
        <p:nvPicPr>
          <p:cNvPr id="15367" name="Picture 5" descr="Corporació Sanitària Parc Taulí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187018"/>
            <a:ext cx="2214563" cy="7667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9" name="8 Flecha derecha"/>
          <p:cNvSpPr/>
          <p:nvPr/>
        </p:nvSpPr>
        <p:spPr>
          <a:xfrm>
            <a:off x="883752" y="3821588"/>
            <a:ext cx="827088" cy="484187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1" name="10 Flecha derecha"/>
          <p:cNvSpPr/>
          <p:nvPr/>
        </p:nvSpPr>
        <p:spPr>
          <a:xfrm>
            <a:off x="5699482" y="2875519"/>
            <a:ext cx="827087" cy="484187"/>
          </a:xfrm>
          <a:prstGeom prst="right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4846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89812"/>
            <a:ext cx="12192000" cy="752105"/>
          </a:xfrm>
          <a:solidFill>
            <a:schemeClr val="accent1"/>
          </a:solidFill>
        </p:spPr>
        <p:txBody>
          <a:bodyPr/>
          <a:lstStyle/>
          <a:p>
            <a:r>
              <a:rPr lang="ca-ES" dirty="0" smtClean="0"/>
              <a:t>	FÁRMACOS UTILIZADOS EN DM</a:t>
            </a:r>
            <a:endParaRPr lang="ca-ES" dirty="0"/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8075" y="1333588"/>
            <a:ext cx="8153400" cy="51715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762" y="369589"/>
            <a:ext cx="2237426" cy="79254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33588"/>
            <a:ext cx="2318661" cy="8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254" y="488820"/>
            <a:ext cx="8825659" cy="706964"/>
          </a:xfrm>
        </p:spPr>
        <p:txBody>
          <a:bodyPr/>
          <a:lstStyle/>
          <a:p>
            <a:r>
              <a:rPr lang="ca-ES" dirty="0" smtClean="0"/>
              <a:t>CASO CLÍNICO 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1579956"/>
            <a:ext cx="9517595" cy="495732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_tradnl" altLang="ca-ES" sz="2400" b="1" u="sng" dirty="0" smtClean="0">
                <a:solidFill>
                  <a:schemeClr val="bg1"/>
                </a:solidFill>
              </a:rPr>
              <a:t>ORIENTACIÓN DIAGNÓSTICA:</a:t>
            </a:r>
          </a:p>
          <a:p>
            <a:pPr>
              <a:lnSpc>
                <a:spcPct val="150000"/>
              </a:lnSpc>
            </a:pPr>
            <a:r>
              <a:rPr lang="es-ES_tradnl" altLang="ca-ES" dirty="0" smtClean="0">
                <a:solidFill>
                  <a:schemeClr val="bg1"/>
                </a:solidFill>
              </a:rPr>
              <a:t>INSUFICIENCIA RENAL AGUDA</a:t>
            </a:r>
          </a:p>
          <a:p>
            <a:pPr>
              <a:lnSpc>
                <a:spcPct val="150000"/>
              </a:lnSpc>
            </a:pPr>
            <a:r>
              <a:rPr lang="es-ES_tradnl" altLang="ca-ES" dirty="0" smtClean="0">
                <a:solidFill>
                  <a:schemeClr val="bg1"/>
                </a:solidFill>
              </a:rPr>
              <a:t>NEUMONÍA</a:t>
            </a:r>
            <a:endParaRPr lang="es-ES_tradnl" altLang="ca-E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ES_tradnl" altLang="ca-ES" dirty="0">
                <a:solidFill>
                  <a:schemeClr val="bg1"/>
                </a:solidFill>
              </a:rPr>
              <a:t>ACIDOSIS LÁCTICA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_tradnl" altLang="ca-ES" dirty="0">
                <a:solidFill>
                  <a:schemeClr val="bg1"/>
                </a:solidFill>
              </a:rPr>
              <a:t>SHOCK SÉPTICO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_tradnl" altLang="ca-ES" dirty="0">
                <a:solidFill>
                  <a:schemeClr val="bg1"/>
                </a:solidFill>
              </a:rPr>
              <a:t>METFORMINA</a:t>
            </a:r>
          </a:p>
          <a:p>
            <a:pPr>
              <a:lnSpc>
                <a:spcPct val="150000"/>
              </a:lnSpc>
            </a:pPr>
            <a:r>
              <a:rPr lang="es-ES_tradnl" altLang="ca-ES" dirty="0">
                <a:solidFill>
                  <a:schemeClr val="bg1"/>
                </a:solidFill>
              </a:rPr>
              <a:t>HIPERPOTASEMIA</a:t>
            </a:r>
            <a:endParaRPr lang="es-ES" altLang="ca-ES" dirty="0">
              <a:solidFill>
                <a:schemeClr val="bg1"/>
              </a:solidFill>
            </a:endParaRPr>
          </a:p>
          <a:p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250" y="181120"/>
            <a:ext cx="2237426" cy="792549"/>
          </a:xfrm>
          <a:prstGeom prst="rect">
            <a:avLst/>
          </a:prstGeom>
        </p:spPr>
      </p:pic>
      <p:sp>
        <p:nvSpPr>
          <p:cNvPr id="7" name="Explosión 1 6"/>
          <p:cNvSpPr/>
          <p:nvPr/>
        </p:nvSpPr>
        <p:spPr>
          <a:xfrm>
            <a:off x="4095750" y="2628900"/>
            <a:ext cx="5867400" cy="42291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¿HEMODIALISIS?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09683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3097262" y="2491381"/>
            <a:ext cx="4941044" cy="2286000"/>
          </a:xfrm>
        </p:spPr>
        <p:txBody>
          <a:bodyPr/>
          <a:lstStyle/>
          <a:p>
            <a:pPr algn="ctr"/>
            <a:r>
              <a:rPr lang="ca-ES" dirty="0" smtClean="0"/>
              <a:t>MUCHAS GRACIAS</a:t>
            </a:r>
            <a:endParaRPr lang="ca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a-ES" dirty="0" smtClean="0"/>
              <a:t>LGARCIAGI@TAULI.CAT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250" y="181120"/>
            <a:ext cx="2237426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56" y="571378"/>
            <a:ext cx="12192000" cy="804582"/>
          </a:xfrm>
          <a:solidFill>
            <a:schemeClr val="accent1"/>
          </a:solidFill>
        </p:spPr>
        <p:txBody>
          <a:bodyPr/>
          <a:lstStyle/>
          <a:p>
            <a:r>
              <a:rPr lang="ca-ES" dirty="0" smtClean="0"/>
              <a:t>	CASO </a:t>
            </a:r>
            <a:r>
              <a:rPr lang="ca-ES" dirty="0" smtClean="0"/>
              <a:t>CLÍNICO 1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1562101"/>
            <a:ext cx="10351246" cy="49653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s-ES_trad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_tradnl" dirty="0" smtClean="0">
                <a:solidFill>
                  <a:schemeClr val="bg1"/>
                </a:solidFill>
              </a:rPr>
              <a:t>Paciente </a:t>
            </a:r>
            <a:r>
              <a:rPr lang="es-ES_tradnl" dirty="0" smtClean="0">
                <a:solidFill>
                  <a:schemeClr val="bg1"/>
                </a:solidFill>
              </a:rPr>
              <a:t>de 82 años sin AMC</a:t>
            </a:r>
          </a:p>
          <a:p>
            <a:pPr>
              <a:lnSpc>
                <a:spcPct val="150000"/>
              </a:lnSpc>
            </a:pPr>
            <a:r>
              <a:rPr lang="es-ES_tradnl" u="sng" dirty="0" smtClean="0">
                <a:solidFill>
                  <a:schemeClr val="bg1"/>
                </a:solidFill>
              </a:rPr>
              <a:t>Antecedentes patológicos</a:t>
            </a:r>
            <a:r>
              <a:rPr lang="es-ES_tradnl" dirty="0" smtClean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_tradnl" dirty="0" smtClean="0">
                <a:solidFill>
                  <a:schemeClr val="bg1"/>
                </a:solidFill>
              </a:rPr>
              <a:t>Diabetes Mellitus tipo 2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_tradnl" dirty="0" smtClean="0">
                <a:solidFill>
                  <a:schemeClr val="bg1"/>
                </a:solidFill>
              </a:rPr>
              <a:t>HTA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_tradnl" dirty="0" smtClean="0">
                <a:solidFill>
                  <a:schemeClr val="bg1"/>
                </a:solidFill>
              </a:rPr>
              <a:t>Insuficiencia cardíaca con varios ingresos por descompensación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_tradnl" dirty="0" smtClean="0">
                <a:solidFill>
                  <a:schemeClr val="bg1"/>
                </a:solidFill>
              </a:rPr>
              <a:t>Deterioro cognitivo pendiente de estudio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s-ES_tradnl" b="1" dirty="0" smtClean="0">
                <a:solidFill>
                  <a:schemeClr val="bg1"/>
                </a:solidFill>
              </a:rPr>
              <a:t>Tratamiento habitual</a:t>
            </a:r>
            <a:r>
              <a:rPr lang="es-ES_tradnl" dirty="0" smtClean="0">
                <a:solidFill>
                  <a:schemeClr val="bg1"/>
                </a:solidFill>
              </a:rPr>
              <a:t>: </a:t>
            </a:r>
            <a:r>
              <a:rPr lang="es-ES_tradnl" dirty="0" err="1" smtClean="0">
                <a:solidFill>
                  <a:schemeClr val="bg1"/>
                </a:solidFill>
              </a:rPr>
              <a:t>losartan</a:t>
            </a:r>
            <a:r>
              <a:rPr lang="es-ES_tradnl" dirty="0" smtClean="0">
                <a:solidFill>
                  <a:schemeClr val="bg1"/>
                </a:solidFill>
              </a:rPr>
              <a:t>/</a:t>
            </a:r>
            <a:r>
              <a:rPr lang="es-ES_tradnl" dirty="0" err="1" smtClean="0">
                <a:solidFill>
                  <a:schemeClr val="bg1"/>
                </a:solidFill>
              </a:rPr>
              <a:t>hidroclorotiazida</a:t>
            </a:r>
            <a:r>
              <a:rPr lang="es-ES_tradnl" dirty="0" smtClean="0">
                <a:solidFill>
                  <a:schemeClr val="bg1"/>
                </a:solidFill>
              </a:rPr>
              <a:t> 100/12,5mg 1cp/24h, </a:t>
            </a:r>
            <a:r>
              <a:rPr lang="es-ES_tradnl" dirty="0" err="1" smtClean="0">
                <a:solidFill>
                  <a:schemeClr val="bg1"/>
                </a:solidFill>
              </a:rPr>
              <a:t>Glicazida</a:t>
            </a:r>
            <a:r>
              <a:rPr lang="es-ES_tradnl" dirty="0" smtClean="0">
                <a:solidFill>
                  <a:schemeClr val="bg1"/>
                </a:solidFill>
              </a:rPr>
              <a:t> 30mg 1cp/8h, </a:t>
            </a:r>
            <a:r>
              <a:rPr lang="es-ES_tradnl" dirty="0" err="1" smtClean="0">
                <a:solidFill>
                  <a:schemeClr val="bg1"/>
                </a:solidFill>
              </a:rPr>
              <a:t>trazodona</a:t>
            </a:r>
            <a:r>
              <a:rPr lang="es-ES_tradnl" dirty="0" smtClean="0">
                <a:solidFill>
                  <a:schemeClr val="bg1"/>
                </a:solidFill>
              </a:rPr>
              <a:t> 100mg 0,5cp/24h, AAS 100mg/24h</a:t>
            </a:r>
          </a:p>
          <a:p>
            <a:pPr>
              <a:lnSpc>
                <a:spcPct val="150000"/>
              </a:lnSpc>
            </a:pPr>
            <a:r>
              <a:rPr lang="es-ES_tradnl" u="sng" dirty="0" smtClean="0">
                <a:solidFill>
                  <a:schemeClr val="bg1"/>
                </a:solidFill>
              </a:rPr>
              <a:t>Enfermedad actual</a:t>
            </a:r>
            <a:r>
              <a:rPr lang="es-ES_tradnl" dirty="0" smtClean="0">
                <a:solidFill>
                  <a:schemeClr val="bg1"/>
                </a:solidFill>
              </a:rPr>
              <a:t>: El paciente es traído por la familia por presentar declive funcional, disminución de la ingesta y trastorno del comportamiento de varios días de evolución</a:t>
            </a:r>
          </a:p>
          <a:p>
            <a:pPr>
              <a:lnSpc>
                <a:spcPct val="150000"/>
              </a:lnSpc>
            </a:pP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600" y="571378"/>
            <a:ext cx="2237426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31829"/>
            <a:ext cx="12192000" cy="706964"/>
          </a:xfrm>
          <a:solidFill>
            <a:schemeClr val="accent1"/>
          </a:solidFill>
        </p:spPr>
        <p:txBody>
          <a:bodyPr/>
          <a:lstStyle/>
          <a:p>
            <a:r>
              <a:rPr lang="ca-ES" dirty="0" smtClean="0"/>
              <a:t>	CASO </a:t>
            </a:r>
            <a:r>
              <a:rPr lang="ca-ES" dirty="0" smtClean="0"/>
              <a:t>CLÍNICO 1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5350" y="1224378"/>
            <a:ext cx="9777199" cy="5422082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/>
          <a:p>
            <a:r>
              <a:rPr lang="es-ES_tradnl" sz="1800" dirty="0" smtClean="0">
                <a:solidFill>
                  <a:schemeClr val="bg1"/>
                </a:solidFill>
              </a:rPr>
              <a:t>EXPLORACIÓN FÍSICA: </a:t>
            </a:r>
          </a:p>
          <a:p>
            <a:pPr marL="457200" lvl="1" indent="0">
              <a:buNone/>
            </a:pPr>
            <a:r>
              <a:rPr lang="es-ES_tradnl" dirty="0" smtClean="0">
                <a:solidFill>
                  <a:schemeClr val="bg1"/>
                </a:solidFill>
              </a:rPr>
              <a:t>TA 143/72, FC 86 </a:t>
            </a:r>
            <a:r>
              <a:rPr lang="es-ES_tradnl" dirty="0" err="1" smtClean="0">
                <a:solidFill>
                  <a:schemeClr val="bg1"/>
                </a:solidFill>
              </a:rPr>
              <a:t>lpm</a:t>
            </a:r>
            <a:r>
              <a:rPr lang="es-ES_tradnl" dirty="0" smtClean="0">
                <a:solidFill>
                  <a:schemeClr val="bg1"/>
                </a:solidFill>
              </a:rPr>
              <a:t>, afebril, FR 28 rpm, SatO2B 99%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dirty="0" smtClean="0">
                <a:solidFill>
                  <a:schemeClr val="bg1"/>
                </a:solidFill>
              </a:rPr>
              <a:t>ACV: Arrítmico a 86lpm. No se auscultan soplos ni roces. Discretos edemas </a:t>
            </a:r>
            <a:r>
              <a:rPr lang="es-ES_tradnl" dirty="0" err="1" smtClean="0">
                <a:solidFill>
                  <a:schemeClr val="bg1"/>
                </a:solidFill>
              </a:rPr>
              <a:t>bimaleolares</a:t>
            </a:r>
            <a:r>
              <a:rPr lang="es-ES_tradnl" dirty="0" smtClean="0">
                <a:solidFill>
                  <a:schemeClr val="bg1"/>
                </a:solidFill>
              </a:rPr>
              <a:t> sin IY ni RHY. Pulsos periféricos presentes y simétricos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dirty="0" smtClean="0">
                <a:solidFill>
                  <a:schemeClr val="bg1"/>
                </a:solidFill>
              </a:rPr>
              <a:t>AR: MVC sin ruidos sobreañadidos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dirty="0" smtClean="0">
                <a:solidFill>
                  <a:schemeClr val="bg1"/>
                </a:solidFill>
              </a:rPr>
              <a:t>ABD: Blando y </a:t>
            </a:r>
            <a:r>
              <a:rPr lang="es-ES_tradnl" dirty="0" err="1" smtClean="0">
                <a:solidFill>
                  <a:schemeClr val="bg1"/>
                </a:solidFill>
              </a:rPr>
              <a:t>depresible</a:t>
            </a:r>
            <a:r>
              <a:rPr lang="es-ES_tradnl" dirty="0" smtClean="0">
                <a:solidFill>
                  <a:schemeClr val="bg1"/>
                </a:solidFill>
              </a:rPr>
              <a:t>. No doloroso a la palpación y sin signos de irritación peritoneal. No se palpan masas ni </a:t>
            </a:r>
            <a:r>
              <a:rPr lang="es-ES_tradnl" dirty="0" err="1" smtClean="0">
                <a:solidFill>
                  <a:schemeClr val="bg1"/>
                </a:solidFill>
              </a:rPr>
              <a:t>visceromegalias</a:t>
            </a:r>
            <a:r>
              <a:rPr lang="es-ES_tradnl" dirty="0" smtClean="0">
                <a:solidFill>
                  <a:schemeClr val="bg1"/>
                </a:solidFill>
              </a:rPr>
              <a:t>. Peristaltismo preservado.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dirty="0" smtClean="0">
                <a:solidFill>
                  <a:schemeClr val="bg1"/>
                </a:solidFill>
              </a:rPr>
              <a:t>NRL: paciente inquieto y desorientado. Tendencia a la agresividad. Pares craneales conservados. Fuerza muscular 5/5 en todas las extremidades. Sensibilidad no valorable por la falta de colaboración del paciente. No dismetrías. No </a:t>
            </a:r>
            <a:r>
              <a:rPr lang="es-ES_tradnl" dirty="0" err="1" smtClean="0">
                <a:solidFill>
                  <a:schemeClr val="bg1"/>
                </a:solidFill>
              </a:rPr>
              <a:t>meningismo</a:t>
            </a:r>
            <a:r>
              <a:rPr lang="es-ES_tradnl" dirty="0" smtClean="0">
                <a:solidFill>
                  <a:schemeClr val="bg1"/>
                </a:solidFill>
              </a:rPr>
              <a:t>. ROTS presentes pero </a:t>
            </a:r>
            <a:r>
              <a:rPr lang="es-ES_tradnl" dirty="0" err="1" smtClean="0">
                <a:solidFill>
                  <a:schemeClr val="bg1"/>
                </a:solidFill>
              </a:rPr>
              <a:t>hiporeactivos</a:t>
            </a:r>
            <a:r>
              <a:rPr lang="es-ES_tradnl" dirty="0" smtClean="0">
                <a:solidFill>
                  <a:schemeClr val="bg1"/>
                </a:solidFill>
              </a:rPr>
              <a:t>. RCP flexor bilateral. No claras alteraciones del habla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836" y="389036"/>
            <a:ext cx="2237426" cy="792549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 flipV="1">
            <a:off x="4569297" y="2177612"/>
            <a:ext cx="1214651" cy="65977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CuadroTexto 6"/>
          <p:cNvSpPr txBox="1"/>
          <p:nvPr/>
        </p:nvSpPr>
        <p:spPr>
          <a:xfrm flipH="1">
            <a:off x="7279564" y="2276666"/>
            <a:ext cx="1897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 smtClean="0">
                <a:solidFill>
                  <a:schemeClr val="accent1"/>
                </a:solidFill>
              </a:rPr>
              <a:t>BMTest</a:t>
            </a:r>
            <a:r>
              <a:rPr lang="ca-ES" sz="2400" b="1" dirty="0" smtClean="0">
                <a:solidFill>
                  <a:schemeClr val="accent1"/>
                </a:solidFill>
              </a:rPr>
              <a:t> ?</a:t>
            </a:r>
            <a:endParaRPr lang="ca-E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1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53714"/>
            <a:ext cx="12192000" cy="706964"/>
          </a:xfrm>
          <a:solidFill>
            <a:schemeClr val="accent1"/>
          </a:solidFill>
        </p:spPr>
        <p:txBody>
          <a:bodyPr/>
          <a:lstStyle/>
          <a:p>
            <a:r>
              <a:rPr lang="ca-ES" dirty="0" smtClean="0"/>
              <a:t>	CASO </a:t>
            </a:r>
            <a:r>
              <a:rPr lang="ca-ES" dirty="0" smtClean="0"/>
              <a:t>CLÍNICO 1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7750" y="1447800"/>
            <a:ext cx="9474674" cy="498029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ca-E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a-ES" dirty="0" smtClean="0">
                <a:solidFill>
                  <a:schemeClr val="bg1"/>
                </a:solidFill>
              </a:rPr>
              <a:t>ANALÍTICA: </a:t>
            </a:r>
            <a:r>
              <a:rPr lang="es-ES_tradnl" altLang="ca-ES" dirty="0" smtClean="0">
                <a:solidFill>
                  <a:schemeClr val="bg1"/>
                </a:solidFill>
              </a:rPr>
              <a:t> 13.010 </a:t>
            </a:r>
            <a:r>
              <a:rPr lang="es-ES_tradnl" altLang="ca-ES" dirty="0">
                <a:solidFill>
                  <a:schemeClr val="bg1"/>
                </a:solidFill>
              </a:rPr>
              <a:t>leucocitos </a:t>
            </a:r>
            <a:r>
              <a:rPr lang="es-ES_tradnl" altLang="ca-ES" dirty="0" smtClean="0">
                <a:solidFill>
                  <a:schemeClr val="bg1"/>
                </a:solidFill>
              </a:rPr>
              <a:t>(76%N</a:t>
            </a:r>
            <a:r>
              <a:rPr lang="es-ES_tradnl" altLang="ca-ES" dirty="0">
                <a:solidFill>
                  <a:schemeClr val="bg1"/>
                </a:solidFill>
              </a:rPr>
              <a:t>), </a:t>
            </a:r>
            <a:r>
              <a:rPr lang="es-ES_tradnl" altLang="ca-ES" dirty="0" err="1">
                <a:solidFill>
                  <a:schemeClr val="bg1"/>
                </a:solidFill>
              </a:rPr>
              <a:t>Hb</a:t>
            </a:r>
            <a:r>
              <a:rPr lang="es-ES_tradnl" altLang="ca-ES" dirty="0">
                <a:solidFill>
                  <a:schemeClr val="bg1"/>
                </a:solidFill>
              </a:rPr>
              <a:t> 141g/L, plaquetas 206.000, </a:t>
            </a:r>
            <a:r>
              <a:rPr lang="es-ES_tradnl" altLang="ca-ES" dirty="0" err="1">
                <a:solidFill>
                  <a:schemeClr val="bg1"/>
                </a:solidFill>
              </a:rPr>
              <a:t>Gluc</a:t>
            </a:r>
            <a:r>
              <a:rPr lang="es-ES_tradnl" altLang="ca-ES" dirty="0">
                <a:solidFill>
                  <a:schemeClr val="bg1"/>
                </a:solidFill>
              </a:rPr>
              <a:t> </a:t>
            </a:r>
            <a:r>
              <a:rPr lang="es-ES_tradnl" altLang="ca-ES" dirty="0" smtClean="0">
                <a:solidFill>
                  <a:schemeClr val="bg1"/>
                </a:solidFill>
              </a:rPr>
              <a:t>52mg/</a:t>
            </a:r>
            <a:r>
              <a:rPr lang="es-ES_tradnl" altLang="ca-ES" dirty="0" err="1" smtClean="0">
                <a:solidFill>
                  <a:schemeClr val="bg1"/>
                </a:solidFill>
              </a:rPr>
              <a:t>dL</a:t>
            </a:r>
            <a:r>
              <a:rPr lang="es-ES_tradnl" altLang="ca-ES" dirty="0">
                <a:solidFill>
                  <a:schemeClr val="bg1"/>
                </a:solidFill>
              </a:rPr>
              <a:t>, urea </a:t>
            </a:r>
            <a:r>
              <a:rPr lang="es-ES_tradnl" altLang="ca-ES" dirty="0" smtClean="0">
                <a:solidFill>
                  <a:schemeClr val="bg1"/>
                </a:solidFill>
              </a:rPr>
              <a:t>82 </a:t>
            </a:r>
            <a:r>
              <a:rPr lang="es-ES_tradnl" altLang="ca-ES" dirty="0">
                <a:solidFill>
                  <a:schemeClr val="bg1"/>
                </a:solidFill>
              </a:rPr>
              <a:t>mg/</a:t>
            </a:r>
            <a:r>
              <a:rPr lang="es-ES_tradnl" altLang="ca-ES" dirty="0" err="1">
                <a:solidFill>
                  <a:schemeClr val="bg1"/>
                </a:solidFill>
              </a:rPr>
              <a:t>dL</a:t>
            </a:r>
            <a:r>
              <a:rPr lang="es-ES_tradnl" altLang="ca-ES" dirty="0">
                <a:solidFill>
                  <a:schemeClr val="bg1"/>
                </a:solidFill>
              </a:rPr>
              <a:t>, creatinina </a:t>
            </a:r>
            <a:r>
              <a:rPr lang="es-ES_tradnl" altLang="ca-ES" dirty="0" smtClean="0">
                <a:solidFill>
                  <a:schemeClr val="bg1"/>
                </a:solidFill>
              </a:rPr>
              <a:t>2,1 </a:t>
            </a:r>
            <a:r>
              <a:rPr lang="es-ES_tradnl" altLang="ca-ES" dirty="0">
                <a:solidFill>
                  <a:schemeClr val="bg1"/>
                </a:solidFill>
              </a:rPr>
              <a:t>mg/</a:t>
            </a:r>
            <a:r>
              <a:rPr lang="es-ES_tradnl" altLang="ca-ES" dirty="0" err="1">
                <a:solidFill>
                  <a:schemeClr val="bg1"/>
                </a:solidFill>
              </a:rPr>
              <a:t>dL</a:t>
            </a:r>
            <a:r>
              <a:rPr lang="es-ES_tradnl" altLang="ca-ES" dirty="0">
                <a:solidFill>
                  <a:schemeClr val="bg1"/>
                </a:solidFill>
              </a:rPr>
              <a:t>, </a:t>
            </a:r>
            <a:r>
              <a:rPr lang="es-ES_tradnl" altLang="ca-ES" dirty="0" err="1">
                <a:solidFill>
                  <a:schemeClr val="bg1"/>
                </a:solidFill>
              </a:rPr>
              <a:t>Na</a:t>
            </a:r>
            <a:r>
              <a:rPr lang="es-ES_tradnl" altLang="ca-ES" dirty="0">
                <a:solidFill>
                  <a:schemeClr val="bg1"/>
                </a:solidFill>
              </a:rPr>
              <a:t> </a:t>
            </a:r>
            <a:r>
              <a:rPr lang="es-ES_tradnl" altLang="ca-ES" dirty="0" smtClean="0">
                <a:solidFill>
                  <a:schemeClr val="bg1"/>
                </a:solidFill>
              </a:rPr>
              <a:t>153 </a:t>
            </a:r>
            <a:r>
              <a:rPr lang="es-ES_tradnl" altLang="ca-ES" dirty="0" err="1">
                <a:solidFill>
                  <a:schemeClr val="bg1"/>
                </a:solidFill>
              </a:rPr>
              <a:t>mEq</a:t>
            </a:r>
            <a:r>
              <a:rPr lang="es-ES_tradnl" altLang="ca-ES" dirty="0">
                <a:solidFill>
                  <a:schemeClr val="bg1"/>
                </a:solidFill>
              </a:rPr>
              <a:t>/L, K </a:t>
            </a:r>
            <a:r>
              <a:rPr lang="es-ES_tradnl" altLang="ca-ES" dirty="0" smtClean="0">
                <a:solidFill>
                  <a:schemeClr val="bg1"/>
                </a:solidFill>
              </a:rPr>
              <a:t>5,4 </a:t>
            </a:r>
            <a:r>
              <a:rPr lang="es-ES_tradnl" altLang="ca-ES" dirty="0" err="1">
                <a:solidFill>
                  <a:schemeClr val="bg1"/>
                </a:solidFill>
              </a:rPr>
              <a:t>mEq</a:t>
            </a:r>
            <a:r>
              <a:rPr lang="es-ES_tradnl" altLang="ca-ES" dirty="0">
                <a:solidFill>
                  <a:schemeClr val="bg1"/>
                </a:solidFill>
              </a:rPr>
              <a:t>/L, Cl 100 </a:t>
            </a:r>
            <a:r>
              <a:rPr lang="es-ES_tradnl" altLang="ca-ES" dirty="0" err="1">
                <a:solidFill>
                  <a:schemeClr val="bg1"/>
                </a:solidFill>
              </a:rPr>
              <a:t>mEq</a:t>
            </a:r>
            <a:r>
              <a:rPr lang="es-ES_tradnl" altLang="ca-ES" dirty="0">
                <a:solidFill>
                  <a:schemeClr val="bg1"/>
                </a:solidFill>
              </a:rPr>
              <a:t>/L, </a:t>
            </a:r>
            <a:r>
              <a:rPr lang="es-ES_tradnl" altLang="ca-ES" dirty="0" smtClean="0">
                <a:solidFill>
                  <a:schemeClr val="bg1"/>
                </a:solidFill>
              </a:rPr>
              <a:t>TP 1.09</a:t>
            </a:r>
            <a:endParaRPr lang="es-ES_tradnl" altLang="ca-ES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dirty="0">
                <a:solidFill>
                  <a:schemeClr val="bg1"/>
                </a:solidFill>
              </a:rPr>
              <a:t>Equilibrio ácido-base: pH </a:t>
            </a:r>
            <a:r>
              <a:rPr lang="es-ES_tradnl" altLang="ca-ES" dirty="0" smtClean="0">
                <a:solidFill>
                  <a:schemeClr val="bg1"/>
                </a:solidFill>
              </a:rPr>
              <a:t>7,32, </a:t>
            </a:r>
            <a:r>
              <a:rPr lang="es-ES_tradnl" altLang="ca-ES" dirty="0">
                <a:solidFill>
                  <a:schemeClr val="bg1"/>
                </a:solidFill>
              </a:rPr>
              <a:t>pCO2 </a:t>
            </a:r>
            <a:r>
              <a:rPr lang="es-ES_tradnl" altLang="ca-ES" dirty="0" smtClean="0">
                <a:solidFill>
                  <a:schemeClr val="bg1"/>
                </a:solidFill>
              </a:rPr>
              <a:t>31 </a:t>
            </a:r>
            <a:r>
              <a:rPr lang="es-ES_tradnl" altLang="ca-ES" dirty="0" err="1">
                <a:solidFill>
                  <a:schemeClr val="bg1"/>
                </a:solidFill>
              </a:rPr>
              <a:t>mmHg</a:t>
            </a:r>
            <a:r>
              <a:rPr lang="es-ES_tradnl" altLang="ca-ES" dirty="0">
                <a:solidFill>
                  <a:schemeClr val="bg1"/>
                </a:solidFill>
              </a:rPr>
              <a:t>, HCO3 </a:t>
            </a:r>
            <a:r>
              <a:rPr lang="es-ES_tradnl" altLang="ca-ES" dirty="0" smtClean="0">
                <a:solidFill>
                  <a:schemeClr val="bg1"/>
                </a:solidFill>
              </a:rPr>
              <a:t>19 </a:t>
            </a:r>
            <a:r>
              <a:rPr lang="es-ES_tradnl" altLang="ca-ES" dirty="0" err="1">
                <a:solidFill>
                  <a:schemeClr val="bg1"/>
                </a:solidFill>
              </a:rPr>
              <a:t>mmol</a:t>
            </a:r>
            <a:r>
              <a:rPr lang="es-ES_tradnl" altLang="ca-ES" dirty="0">
                <a:solidFill>
                  <a:schemeClr val="bg1"/>
                </a:solidFill>
              </a:rPr>
              <a:t>/L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dirty="0">
                <a:solidFill>
                  <a:schemeClr val="bg1"/>
                </a:solidFill>
              </a:rPr>
              <a:t>ECG: RS a </a:t>
            </a:r>
            <a:r>
              <a:rPr lang="es-ES_tradnl" altLang="ca-ES" dirty="0" smtClean="0">
                <a:solidFill>
                  <a:schemeClr val="bg1"/>
                </a:solidFill>
              </a:rPr>
              <a:t>90lpm con alguna extrasístole aislada. </a:t>
            </a:r>
            <a:r>
              <a:rPr lang="es-ES_tradnl" altLang="ca-ES" dirty="0" err="1" smtClean="0">
                <a:solidFill>
                  <a:schemeClr val="bg1"/>
                </a:solidFill>
              </a:rPr>
              <a:t>pR</a:t>
            </a:r>
            <a:r>
              <a:rPr lang="es-ES_tradnl" altLang="ca-ES" dirty="0" smtClean="0">
                <a:solidFill>
                  <a:schemeClr val="bg1"/>
                </a:solidFill>
              </a:rPr>
              <a:t> 0.18. </a:t>
            </a:r>
            <a:r>
              <a:rPr lang="es-ES_tradnl" altLang="ca-ES" dirty="0">
                <a:solidFill>
                  <a:schemeClr val="bg1"/>
                </a:solidFill>
              </a:rPr>
              <a:t>QRS </a:t>
            </a:r>
            <a:r>
              <a:rPr lang="es-ES_tradnl" altLang="ca-ES" dirty="0" smtClean="0">
                <a:solidFill>
                  <a:schemeClr val="bg1"/>
                </a:solidFill>
              </a:rPr>
              <a:t>estrecho.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dirty="0" err="1" smtClean="0">
                <a:solidFill>
                  <a:schemeClr val="bg1"/>
                </a:solidFill>
              </a:rPr>
              <a:t>Ionograma</a:t>
            </a:r>
            <a:r>
              <a:rPr lang="es-ES_tradnl" altLang="ca-ES" dirty="0" smtClean="0">
                <a:solidFill>
                  <a:schemeClr val="bg1"/>
                </a:solidFill>
              </a:rPr>
              <a:t> en orina: </a:t>
            </a:r>
            <a:r>
              <a:rPr lang="es-ES_tradnl" altLang="ca-ES" dirty="0" err="1" smtClean="0">
                <a:solidFill>
                  <a:schemeClr val="bg1"/>
                </a:solidFill>
              </a:rPr>
              <a:t>Na</a:t>
            </a:r>
            <a:r>
              <a:rPr lang="es-ES_tradnl" altLang="ca-ES" dirty="0" smtClean="0">
                <a:solidFill>
                  <a:schemeClr val="bg1"/>
                </a:solidFill>
              </a:rPr>
              <a:t> &lt;20</a:t>
            </a:r>
            <a:endParaRPr lang="es-ES_tradnl" altLang="ca-ES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_tradnl" altLang="ca-ES" dirty="0" err="1" smtClean="0">
                <a:solidFill>
                  <a:schemeClr val="bg1"/>
                </a:solidFill>
              </a:rPr>
              <a:t>Rx</a:t>
            </a:r>
            <a:r>
              <a:rPr lang="es-ES_tradnl" altLang="ca-ES" dirty="0" smtClean="0">
                <a:solidFill>
                  <a:schemeClr val="bg1"/>
                </a:solidFill>
              </a:rPr>
              <a:t> </a:t>
            </a:r>
            <a:r>
              <a:rPr lang="es-ES_tradnl" altLang="ca-ES" dirty="0">
                <a:solidFill>
                  <a:schemeClr val="bg1"/>
                </a:solidFill>
              </a:rPr>
              <a:t>de tórax: </a:t>
            </a:r>
            <a:r>
              <a:rPr lang="es-ES_tradnl" altLang="ca-ES" dirty="0" smtClean="0">
                <a:solidFill>
                  <a:schemeClr val="bg1"/>
                </a:solidFill>
              </a:rPr>
              <a:t> Cardiomegalia. Senos </a:t>
            </a:r>
            <a:r>
              <a:rPr lang="es-ES_tradnl" altLang="ca-ES" dirty="0" err="1" smtClean="0">
                <a:solidFill>
                  <a:schemeClr val="bg1"/>
                </a:solidFill>
              </a:rPr>
              <a:t>costofrénicos</a:t>
            </a:r>
            <a:r>
              <a:rPr lang="es-ES_tradnl" altLang="ca-ES" dirty="0" smtClean="0">
                <a:solidFill>
                  <a:schemeClr val="bg1"/>
                </a:solidFill>
              </a:rPr>
              <a:t> libres. No condensaciones parenquimatosas aparentes.</a:t>
            </a:r>
          </a:p>
          <a:p>
            <a:pPr lvl="1"/>
            <a:endParaRPr lang="es-ES_tradnl" altLang="ca-ES" dirty="0">
              <a:solidFill>
                <a:schemeClr val="bg1"/>
              </a:solidFill>
            </a:endParaRPr>
          </a:p>
          <a:p>
            <a:r>
              <a:rPr lang="ca-ES" dirty="0" smtClean="0">
                <a:solidFill>
                  <a:schemeClr val="bg1"/>
                </a:solidFill>
              </a:rPr>
              <a:t> ORIENTACIÓN DIAGNÓSTICA:</a:t>
            </a:r>
          </a:p>
          <a:p>
            <a:pPr marL="0" indent="0">
              <a:buNone/>
            </a:pPr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711" y="368129"/>
            <a:ext cx="2237426" cy="79254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 flipH="1">
            <a:off x="4322169" y="5514889"/>
            <a:ext cx="5877409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chemeClr val="bg1"/>
                </a:solidFill>
              </a:rPr>
              <a:t>INSUFICIENCIA RENAL AGUDA</a:t>
            </a:r>
          </a:p>
          <a:p>
            <a:pPr algn="ctr"/>
            <a:r>
              <a:rPr lang="ca-ES" b="1" dirty="0" smtClean="0">
                <a:solidFill>
                  <a:schemeClr val="bg1"/>
                </a:solidFill>
              </a:rPr>
              <a:t>HIPOGLUCEMIA SECUNDARIA A ADOS</a:t>
            </a:r>
          </a:p>
          <a:p>
            <a:pPr algn="ctr"/>
            <a:r>
              <a:rPr lang="ca-ES" b="1" dirty="0" smtClean="0">
                <a:solidFill>
                  <a:schemeClr val="bg1"/>
                </a:solidFill>
              </a:rPr>
              <a:t>HIPERNATREMIA</a:t>
            </a:r>
          </a:p>
          <a:p>
            <a:pPr algn="ctr"/>
            <a:r>
              <a:rPr lang="ca-ES" b="1" dirty="0" smtClean="0">
                <a:solidFill>
                  <a:schemeClr val="bg1"/>
                </a:solidFill>
              </a:rPr>
              <a:t>ALTERACIÓN DEL COMPORTAMIENTO</a:t>
            </a:r>
            <a:endParaRPr lang="ca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23753"/>
            <a:ext cx="12192000" cy="899832"/>
          </a:xfrm>
          <a:solidFill>
            <a:schemeClr val="accent1"/>
          </a:solidFill>
        </p:spPr>
        <p:txBody>
          <a:bodyPr/>
          <a:lstStyle/>
          <a:p>
            <a:r>
              <a:rPr lang="ca-ES" dirty="0" smtClean="0"/>
              <a:t>	CASO </a:t>
            </a:r>
            <a:r>
              <a:rPr lang="ca-ES" dirty="0" smtClean="0"/>
              <a:t>CLÍNICO 1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7750" y="1853248"/>
            <a:ext cx="9583856" cy="464308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ca-ES" dirty="0" smtClean="0">
                <a:solidFill>
                  <a:schemeClr val="bg1"/>
                </a:solidFill>
              </a:rPr>
              <a:t>TRATAMIENTO: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a-ES" dirty="0" smtClean="0">
                <a:solidFill>
                  <a:schemeClr val="bg1"/>
                </a:solidFill>
              </a:rPr>
              <a:t>HIDRATACIÓN: </a:t>
            </a:r>
            <a:r>
              <a:rPr lang="ca-ES" dirty="0" err="1" smtClean="0">
                <a:solidFill>
                  <a:schemeClr val="bg1"/>
                </a:solidFill>
              </a:rPr>
              <a:t>Suero</a:t>
            </a:r>
            <a:r>
              <a:rPr lang="ca-ES" dirty="0" smtClean="0">
                <a:solidFill>
                  <a:schemeClr val="bg1"/>
                </a:solidFill>
              </a:rPr>
              <a:t> </a:t>
            </a:r>
            <a:r>
              <a:rPr lang="ca-ES" dirty="0" err="1" smtClean="0">
                <a:solidFill>
                  <a:schemeClr val="bg1"/>
                </a:solidFill>
              </a:rPr>
              <a:t>Fisiológico</a:t>
            </a:r>
            <a:r>
              <a:rPr lang="ca-ES" dirty="0" smtClean="0">
                <a:solidFill>
                  <a:schemeClr val="bg1"/>
                </a:solidFill>
              </a:rPr>
              <a:t>? </a:t>
            </a:r>
            <a:r>
              <a:rPr lang="ca-ES" dirty="0" err="1" smtClean="0">
                <a:solidFill>
                  <a:schemeClr val="bg1"/>
                </a:solidFill>
              </a:rPr>
              <a:t>Suero</a:t>
            </a:r>
            <a:r>
              <a:rPr lang="ca-ES" dirty="0" smtClean="0">
                <a:solidFill>
                  <a:schemeClr val="bg1"/>
                </a:solidFill>
              </a:rPr>
              <a:t> </a:t>
            </a:r>
            <a:r>
              <a:rPr lang="ca-ES" dirty="0" err="1" smtClean="0">
                <a:solidFill>
                  <a:schemeClr val="bg1"/>
                </a:solidFill>
              </a:rPr>
              <a:t>Glucosado</a:t>
            </a:r>
            <a:r>
              <a:rPr lang="ca-ES" dirty="0" smtClean="0">
                <a:solidFill>
                  <a:schemeClr val="bg1"/>
                </a:solidFill>
              </a:rPr>
              <a:t>?</a:t>
            </a:r>
          </a:p>
          <a:p>
            <a:endParaRPr lang="ca-ES" dirty="0">
              <a:solidFill>
                <a:schemeClr val="bg1"/>
              </a:solidFill>
            </a:endParaRPr>
          </a:p>
          <a:p>
            <a:endParaRPr lang="ca-ES" dirty="0" smtClean="0">
              <a:solidFill>
                <a:schemeClr val="bg1"/>
              </a:solidFill>
            </a:endParaRPr>
          </a:p>
          <a:p>
            <a:endParaRPr lang="ca-ES" dirty="0" smtClean="0">
              <a:solidFill>
                <a:schemeClr val="bg1"/>
              </a:solidFill>
            </a:endParaRPr>
          </a:p>
          <a:p>
            <a:endParaRPr lang="ca-ES" dirty="0">
              <a:solidFill>
                <a:schemeClr val="bg1"/>
              </a:solidFill>
            </a:endParaRPr>
          </a:p>
          <a:p>
            <a:endParaRPr lang="ca-ES" dirty="0">
              <a:solidFill>
                <a:schemeClr val="bg1"/>
              </a:solidFill>
            </a:endParaRPr>
          </a:p>
          <a:p>
            <a:endParaRPr lang="ca-ES" dirty="0" smtClean="0">
              <a:solidFill>
                <a:schemeClr val="bg1"/>
              </a:solidFill>
            </a:endParaRPr>
          </a:p>
          <a:p>
            <a:r>
              <a:rPr lang="ca-ES" dirty="0" smtClean="0">
                <a:solidFill>
                  <a:schemeClr val="bg1"/>
                </a:solidFill>
              </a:rPr>
              <a:t>CONTROL EVOLUTIVO: </a:t>
            </a:r>
            <a:r>
              <a:rPr lang="ca-ES" sz="1600" dirty="0" err="1">
                <a:solidFill>
                  <a:schemeClr val="bg1"/>
                </a:solidFill>
              </a:rPr>
              <a:t>G</a:t>
            </a:r>
            <a:r>
              <a:rPr lang="ca-ES" sz="1600" dirty="0" err="1" smtClean="0">
                <a:solidFill>
                  <a:schemeClr val="bg1"/>
                </a:solidFill>
              </a:rPr>
              <a:t>licemia</a:t>
            </a:r>
            <a:r>
              <a:rPr lang="ca-ES" sz="1600" dirty="0" smtClean="0">
                <a:solidFill>
                  <a:schemeClr val="bg1"/>
                </a:solidFill>
              </a:rPr>
              <a:t> </a:t>
            </a:r>
            <a:r>
              <a:rPr lang="ca-ES" sz="1600" dirty="0" err="1" smtClean="0">
                <a:solidFill>
                  <a:schemeClr val="bg1"/>
                </a:solidFill>
              </a:rPr>
              <a:t>capilar</a:t>
            </a:r>
            <a:r>
              <a:rPr lang="ca-ES" sz="1600" dirty="0" smtClean="0">
                <a:solidFill>
                  <a:schemeClr val="bg1"/>
                </a:solidFill>
              </a:rPr>
              <a:t> 30-60 </a:t>
            </a:r>
            <a:r>
              <a:rPr lang="ca-ES" sz="1600" dirty="0" err="1" smtClean="0">
                <a:solidFill>
                  <a:schemeClr val="bg1"/>
                </a:solidFill>
              </a:rPr>
              <a:t>minutos</a:t>
            </a:r>
            <a:endParaRPr lang="ca-ES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a-ES" sz="1600" dirty="0">
                <a:solidFill>
                  <a:schemeClr val="bg1"/>
                </a:solidFill>
              </a:rPr>
              <a:t>	</a:t>
            </a:r>
            <a:r>
              <a:rPr lang="ca-ES" sz="1600" dirty="0" smtClean="0">
                <a:solidFill>
                  <a:schemeClr val="bg1"/>
                </a:solidFill>
              </a:rPr>
              <a:t>					  Control de </a:t>
            </a:r>
            <a:r>
              <a:rPr lang="ca-ES" sz="1600" dirty="0" err="1" smtClean="0">
                <a:solidFill>
                  <a:schemeClr val="bg1"/>
                </a:solidFill>
              </a:rPr>
              <a:t>función</a:t>
            </a:r>
            <a:r>
              <a:rPr lang="ca-ES" sz="1600" dirty="0" smtClean="0">
                <a:solidFill>
                  <a:schemeClr val="bg1"/>
                </a:solidFill>
              </a:rPr>
              <a:t> renal/</a:t>
            </a:r>
            <a:r>
              <a:rPr lang="ca-ES" sz="1600" dirty="0" err="1" smtClean="0">
                <a:solidFill>
                  <a:schemeClr val="bg1"/>
                </a:solidFill>
              </a:rPr>
              <a:t>Hipernatremia</a:t>
            </a:r>
            <a:endParaRPr lang="ca-ES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a-ES" sz="1600" dirty="0">
                <a:solidFill>
                  <a:schemeClr val="bg1"/>
                </a:solidFill>
              </a:rPr>
              <a:t>	</a:t>
            </a:r>
            <a:r>
              <a:rPr lang="ca-ES" sz="1600" dirty="0" smtClean="0">
                <a:solidFill>
                  <a:schemeClr val="bg1"/>
                </a:solidFill>
              </a:rPr>
              <a:t>					  </a:t>
            </a:r>
            <a:r>
              <a:rPr lang="ca-ES" sz="1600" dirty="0" err="1" smtClean="0">
                <a:solidFill>
                  <a:schemeClr val="bg1"/>
                </a:solidFill>
              </a:rPr>
              <a:t>Asegurar</a:t>
            </a:r>
            <a:r>
              <a:rPr lang="ca-ES" sz="1600" dirty="0" smtClean="0">
                <a:solidFill>
                  <a:schemeClr val="bg1"/>
                </a:solidFill>
              </a:rPr>
              <a:t> </a:t>
            </a:r>
            <a:r>
              <a:rPr lang="ca-ES" sz="1600" dirty="0" err="1" smtClean="0">
                <a:solidFill>
                  <a:schemeClr val="bg1"/>
                </a:solidFill>
              </a:rPr>
              <a:t>tolerancia</a:t>
            </a:r>
            <a:r>
              <a:rPr lang="ca-ES" sz="1600" dirty="0" smtClean="0">
                <a:solidFill>
                  <a:schemeClr val="bg1"/>
                </a:solidFill>
              </a:rPr>
              <a:t> a la ingesta</a:t>
            </a:r>
          </a:p>
          <a:p>
            <a:r>
              <a:rPr lang="ca-ES" dirty="0" smtClean="0">
                <a:solidFill>
                  <a:schemeClr val="bg1"/>
                </a:solidFill>
              </a:rPr>
              <a:t>AL ALTA: </a:t>
            </a:r>
            <a:r>
              <a:rPr lang="ca-ES" sz="1600" dirty="0" smtClean="0">
                <a:solidFill>
                  <a:schemeClr val="bg1"/>
                </a:solidFill>
              </a:rPr>
              <a:t>Incidir en causa </a:t>
            </a:r>
            <a:r>
              <a:rPr lang="ca-ES" sz="1600" dirty="0" err="1" smtClean="0">
                <a:solidFill>
                  <a:schemeClr val="bg1"/>
                </a:solidFill>
              </a:rPr>
              <a:t>desencadenante</a:t>
            </a:r>
            <a:r>
              <a:rPr lang="ca-ES" sz="1600" dirty="0" smtClean="0">
                <a:solidFill>
                  <a:schemeClr val="bg1"/>
                </a:solidFill>
              </a:rPr>
              <a:t> y valorar </a:t>
            </a:r>
            <a:r>
              <a:rPr lang="ca-ES" sz="1600" dirty="0" err="1" smtClean="0">
                <a:solidFill>
                  <a:schemeClr val="bg1"/>
                </a:solidFill>
              </a:rPr>
              <a:t>ajuste</a:t>
            </a:r>
            <a:r>
              <a:rPr lang="ca-ES" sz="1600" dirty="0" smtClean="0">
                <a:solidFill>
                  <a:schemeClr val="bg1"/>
                </a:solidFill>
              </a:rPr>
              <a:t> de dosis</a:t>
            </a:r>
            <a:endParaRPr lang="ca-ES" sz="16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307" y="526406"/>
            <a:ext cx="2237426" cy="79254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42700" y="2661026"/>
            <a:ext cx="7260607" cy="20621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ca-ES" altLang="es-ES_tradnl" sz="1600" b="1" dirty="0" smtClean="0"/>
              <a:t>Glucosa </a:t>
            </a:r>
            <a:r>
              <a:rPr lang="ca-ES" altLang="es-ES_tradnl" sz="1600" b="1" dirty="0"/>
              <a:t>VO/EV: </a:t>
            </a:r>
            <a:r>
              <a:rPr lang="ca-ES" altLang="es-ES_tradnl" sz="1600" dirty="0" err="1" smtClean="0"/>
              <a:t>suplementos</a:t>
            </a:r>
            <a:r>
              <a:rPr lang="ca-ES" altLang="es-ES_tradnl" sz="1600" dirty="0" smtClean="0"/>
              <a:t> </a:t>
            </a:r>
            <a:r>
              <a:rPr lang="ca-ES" altLang="es-ES_tradnl" sz="1600" dirty="0"/>
              <a:t>glucosa EV al </a:t>
            </a:r>
            <a:r>
              <a:rPr lang="ca-ES" altLang="es-ES_tradnl" sz="1600" dirty="0" smtClean="0"/>
              <a:t> 10-50%. </a:t>
            </a:r>
            <a:r>
              <a:rPr lang="ca-ES" altLang="es-ES_tradnl" sz="1600" dirty="0" err="1" smtClean="0"/>
              <a:t>Objetivo</a:t>
            </a:r>
            <a:r>
              <a:rPr lang="ca-ES" altLang="es-ES_tradnl" sz="1600" dirty="0" smtClean="0"/>
              <a:t>: </a:t>
            </a:r>
            <a:r>
              <a:rPr lang="ca-ES" altLang="es-ES_tradnl" sz="1600" dirty="0" err="1" smtClean="0"/>
              <a:t>glucemia</a:t>
            </a:r>
            <a:r>
              <a:rPr lang="ca-ES" altLang="es-ES_tradnl" sz="1600" dirty="0" smtClean="0"/>
              <a:t> &gt; 80 mg/</a:t>
            </a:r>
            <a:r>
              <a:rPr lang="ca-ES" altLang="es-ES_tradnl" sz="1600" dirty="0" err="1" smtClean="0"/>
              <a:t>dL</a:t>
            </a:r>
            <a:endParaRPr lang="ca-ES" altLang="es-ES_tradnl" sz="1600" dirty="0" smtClean="0"/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ca-ES" altLang="es-ES_tradnl" sz="1600" b="1" dirty="0" err="1" smtClean="0"/>
              <a:t>Glucagón</a:t>
            </a:r>
            <a:r>
              <a:rPr lang="ca-ES" altLang="es-ES_tradnl" sz="1600" b="1" dirty="0" smtClean="0"/>
              <a:t>: </a:t>
            </a:r>
            <a:r>
              <a:rPr lang="ca-ES" altLang="es-ES_tradnl" sz="1600" dirty="0" err="1" smtClean="0"/>
              <a:t>efecto</a:t>
            </a:r>
            <a:r>
              <a:rPr lang="ca-ES" altLang="es-ES_tradnl" sz="1600" dirty="0" smtClean="0"/>
              <a:t> de </a:t>
            </a:r>
            <a:r>
              <a:rPr lang="ca-ES" altLang="es-ES_tradnl" sz="1600" dirty="0" err="1" smtClean="0"/>
              <a:t>corta</a:t>
            </a:r>
            <a:r>
              <a:rPr lang="ca-ES" altLang="es-ES_tradnl" sz="1600" dirty="0" smtClean="0"/>
              <a:t> </a:t>
            </a:r>
            <a:r>
              <a:rPr lang="ca-ES" altLang="es-ES_tradnl" sz="1600" dirty="0" err="1" smtClean="0"/>
              <a:t>duración</a:t>
            </a:r>
            <a:r>
              <a:rPr lang="ca-ES" altLang="es-ES_tradnl" sz="1600" dirty="0"/>
              <a:t> </a:t>
            </a:r>
            <a:r>
              <a:rPr lang="ca-ES" altLang="es-ES_tradnl" sz="1600" dirty="0" smtClean="0"/>
              <a:t>y </a:t>
            </a:r>
            <a:r>
              <a:rPr lang="ca-ES" altLang="es-ES_tradnl" sz="1600" dirty="0" err="1" smtClean="0"/>
              <a:t>sujeto</a:t>
            </a:r>
            <a:r>
              <a:rPr lang="ca-ES" altLang="es-ES_tradnl" sz="1600" dirty="0" smtClean="0"/>
              <a:t> a los </a:t>
            </a:r>
            <a:r>
              <a:rPr lang="ca-ES" altLang="es-ES_tradnl" sz="1600" dirty="0" err="1" smtClean="0"/>
              <a:t>depósitos</a:t>
            </a:r>
            <a:r>
              <a:rPr lang="ca-ES" altLang="es-ES_tradnl" sz="1600" dirty="0" smtClean="0"/>
              <a:t> </a:t>
            </a:r>
            <a:r>
              <a:rPr lang="ca-ES" altLang="es-ES_tradnl" sz="1600" dirty="0" err="1" smtClean="0"/>
              <a:t>hepáticos</a:t>
            </a:r>
            <a:r>
              <a:rPr lang="ca-ES" altLang="es-ES_tradnl" sz="1600" dirty="0" smtClean="0"/>
              <a:t> de </a:t>
            </a:r>
            <a:r>
              <a:rPr lang="ca-ES" altLang="es-ES_tradnl" sz="1600" dirty="0" err="1" smtClean="0"/>
              <a:t>glucógeno</a:t>
            </a:r>
            <a:r>
              <a:rPr lang="ca-ES" altLang="es-ES_tradnl" sz="1600" dirty="0" smtClean="0"/>
              <a:t>. </a:t>
            </a:r>
            <a:r>
              <a:rPr lang="ca-ES" altLang="es-ES_tradnl" sz="1600" dirty="0" err="1" smtClean="0"/>
              <a:t>Vía</a:t>
            </a:r>
            <a:r>
              <a:rPr lang="ca-ES" altLang="es-ES_tradnl" sz="1600" dirty="0" smtClean="0"/>
              <a:t> </a:t>
            </a:r>
            <a:r>
              <a:rPr lang="ca-ES" altLang="es-ES_tradnl" sz="1600" dirty="0" err="1" smtClean="0"/>
              <a:t>s.c</a:t>
            </a:r>
            <a:r>
              <a:rPr lang="ca-ES" altLang="es-ES_tradnl" sz="1600" dirty="0" smtClean="0"/>
              <a:t>./</a:t>
            </a:r>
            <a:r>
              <a:rPr lang="ca-ES" altLang="es-ES_tradnl" sz="1600" dirty="0" err="1" smtClean="0"/>
              <a:t>i.m</a:t>
            </a:r>
            <a:r>
              <a:rPr lang="ca-ES" altLang="es-ES_tradnl" sz="1600" dirty="0" smtClean="0"/>
              <a:t>./</a:t>
            </a:r>
            <a:r>
              <a:rPr lang="ca-ES" altLang="es-ES_tradnl" sz="1600" dirty="0" err="1" smtClean="0"/>
              <a:t>i.v</a:t>
            </a:r>
            <a:endParaRPr lang="ca-ES" altLang="es-ES_tradnl" sz="1600" dirty="0"/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ca-ES" altLang="es-ES_tradnl" sz="1600" b="1" dirty="0" err="1" smtClean="0"/>
              <a:t>Carbón</a:t>
            </a:r>
            <a:r>
              <a:rPr lang="ca-ES" altLang="es-ES_tradnl" sz="1600" b="1" dirty="0" smtClean="0"/>
              <a:t> activo?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ca-ES" altLang="es-ES_tradnl" sz="1600" b="1" dirty="0" err="1" smtClean="0"/>
              <a:t>Octreotida</a:t>
            </a:r>
            <a:r>
              <a:rPr lang="ca-ES" altLang="es-ES_tradnl" sz="1600" b="1" dirty="0" smtClean="0"/>
              <a:t>: </a:t>
            </a:r>
            <a:r>
              <a:rPr lang="ca-ES" altLang="es-ES_tradnl" sz="1600" dirty="0" err="1" smtClean="0"/>
              <a:t>análogo</a:t>
            </a:r>
            <a:r>
              <a:rPr lang="ca-ES" altLang="es-ES_tradnl" sz="1600" dirty="0" smtClean="0"/>
              <a:t> de la somatostatina que </a:t>
            </a:r>
            <a:r>
              <a:rPr lang="ca-ES" altLang="es-ES_tradnl" sz="1600" dirty="0" err="1" smtClean="0"/>
              <a:t>inhibe</a:t>
            </a:r>
            <a:r>
              <a:rPr lang="ca-ES" altLang="es-ES_tradnl" sz="1600" dirty="0" smtClean="0"/>
              <a:t> la </a:t>
            </a:r>
            <a:r>
              <a:rPr lang="ca-ES" altLang="es-ES_tradnl" sz="1600" dirty="0" err="1" smtClean="0"/>
              <a:t>liberación</a:t>
            </a:r>
            <a:r>
              <a:rPr lang="ca-ES" altLang="es-ES_tradnl" sz="1600" dirty="0" smtClean="0"/>
              <a:t> de insulina a </a:t>
            </a:r>
            <a:r>
              <a:rPr lang="ca-ES" altLang="es-ES_tradnl" sz="1600" dirty="0" err="1" smtClean="0"/>
              <a:t>nivel</a:t>
            </a:r>
            <a:r>
              <a:rPr lang="ca-ES" altLang="es-ES_tradnl" sz="1600" dirty="0" smtClean="0"/>
              <a:t> de los </a:t>
            </a:r>
            <a:r>
              <a:rPr lang="ca-ES" altLang="es-ES_tradnl" sz="1600" dirty="0" err="1" smtClean="0"/>
              <a:t>islotes</a:t>
            </a:r>
            <a:r>
              <a:rPr lang="ca-ES" altLang="es-ES_tradnl" sz="1600" dirty="0" smtClean="0"/>
              <a:t> beta-</a:t>
            </a:r>
            <a:r>
              <a:rPr lang="ca-ES" altLang="es-ES_tradnl" sz="1600" dirty="0" err="1" smtClean="0"/>
              <a:t>pancreáticos</a:t>
            </a:r>
            <a:r>
              <a:rPr lang="ca-ES" altLang="es-ES_tradnl" sz="1600" dirty="0" smtClean="0"/>
              <a:t>. Dosis: 50-150 </a:t>
            </a:r>
            <a:r>
              <a:rPr lang="ca-ES" altLang="es-ES_tradnl" sz="1600" dirty="0" err="1" smtClean="0"/>
              <a:t>mcg</a:t>
            </a:r>
            <a:r>
              <a:rPr lang="ca-ES" altLang="es-ES_tradnl" sz="1600" dirty="0" smtClean="0"/>
              <a:t>/6 hores </a:t>
            </a:r>
            <a:r>
              <a:rPr lang="ca-ES" altLang="es-ES_tradnl" sz="1600" dirty="0" err="1" smtClean="0"/>
              <a:t>s.c</a:t>
            </a:r>
            <a:r>
              <a:rPr lang="ca-ES" altLang="es-ES_tradnl" sz="1600" dirty="0" smtClean="0"/>
              <a:t>. o </a:t>
            </a:r>
            <a:r>
              <a:rPr lang="ca-ES" altLang="es-ES_tradnl" sz="1600" dirty="0" err="1" smtClean="0"/>
              <a:t>i.m</a:t>
            </a:r>
            <a:r>
              <a:rPr lang="ca-ES" altLang="es-ES_tradnl" sz="1600" dirty="0" smtClean="0"/>
              <a:t>. </a:t>
            </a:r>
            <a:endParaRPr lang="ca-ES" sz="1600" dirty="0"/>
          </a:p>
        </p:txBody>
      </p:sp>
    </p:spTree>
    <p:extLst>
      <p:ext uri="{BB962C8B-B14F-4D97-AF65-F5344CB8AC3E}">
        <p14:creationId xmlns:p14="http://schemas.microsoft.com/office/powerpoint/2010/main" val="19780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696085"/>
            <a:ext cx="8825659" cy="706964"/>
          </a:xfrm>
        </p:spPr>
        <p:txBody>
          <a:bodyPr/>
          <a:lstStyle/>
          <a:p>
            <a:r>
              <a:rPr lang="ca-ES" dirty="0" smtClean="0"/>
              <a:t>CASO CLÍNICO 3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3" y="1488633"/>
            <a:ext cx="9803332" cy="494119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a-ES" dirty="0" err="1" smtClean="0">
                <a:solidFill>
                  <a:schemeClr val="bg1"/>
                </a:solidFill>
              </a:rPr>
              <a:t>Varón</a:t>
            </a:r>
            <a:r>
              <a:rPr lang="ca-ES" dirty="0" smtClean="0">
                <a:solidFill>
                  <a:schemeClr val="bg1"/>
                </a:solidFill>
              </a:rPr>
              <a:t> de 42 </a:t>
            </a:r>
            <a:r>
              <a:rPr lang="ca-ES" dirty="0" err="1" smtClean="0">
                <a:solidFill>
                  <a:schemeClr val="bg1"/>
                </a:solidFill>
              </a:rPr>
              <a:t>años</a:t>
            </a:r>
            <a:r>
              <a:rPr lang="ca-ES" dirty="0" smtClean="0">
                <a:solidFill>
                  <a:schemeClr val="bg1"/>
                </a:solidFill>
              </a:rPr>
              <a:t> </a:t>
            </a:r>
            <a:r>
              <a:rPr lang="ca-ES" dirty="0" err="1" smtClean="0">
                <a:solidFill>
                  <a:schemeClr val="bg1"/>
                </a:solidFill>
              </a:rPr>
              <a:t>sin</a:t>
            </a:r>
            <a:r>
              <a:rPr lang="ca-ES" dirty="0" smtClean="0">
                <a:solidFill>
                  <a:schemeClr val="bg1"/>
                </a:solidFill>
              </a:rPr>
              <a:t> AMC</a:t>
            </a:r>
          </a:p>
          <a:p>
            <a:pPr>
              <a:lnSpc>
                <a:spcPct val="200000"/>
              </a:lnSpc>
            </a:pPr>
            <a:r>
              <a:rPr lang="ca-ES" u="sng" dirty="0" err="1" smtClean="0">
                <a:solidFill>
                  <a:schemeClr val="bg1"/>
                </a:solidFill>
              </a:rPr>
              <a:t>Antecedentes</a:t>
            </a:r>
            <a:r>
              <a:rPr lang="ca-ES" u="sng" dirty="0" smtClean="0">
                <a:solidFill>
                  <a:schemeClr val="bg1"/>
                </a:solidFill>
              </a:rPr>
              <a:t> </a:t>
            </a:r>
            <a:r>
              <a:rPr lang="ca-ES" u="sng" dirty="0" err="1" smtClean="0">
                <a:solidFill>
                  <a:schemeClr val="bg1"/>
                </a:solidFill>
              </a:rPr>
              <a:t>patológicos</a:t>
            </a:r>
            <a:r>
              <a:rPr lang="ca-ES" u="sng" dirty="0" smtClean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a-ES" dirty="0" smtClean="0">
                <a:solidFill>
                  <a:schemeClr val="bg1"/>
                </a:solidFill>
              </a:rPr>
              <a:t>Fumador de 2 </a:t>
            </a:r>
            <a:r>
              <a:rPr lang="ca-ES" dirty="0" err="1" smtClean="0">
                <a:solidFill>
                  <a:schemeClr val="bg1"/>
                </a:solidFill>
              </a:rPr>
              <a:t>paq</a:t>
            </a:r>
            <a:r>
              <a:rPr lang="ca-ES" dirty="0" smtClean="0">
                <a:solidFill>
                  <a:schemeClr val="bg1"/>
                </a:solidFill>
              </a:rPr>
              <a:t>/</a:t>
            </a:r>
            <a:r>
              <a:rPr lang="ca-ES" dirty="0" err="1" smtClean="0">
                <a:solidFill>
                  <a:schemeClr val="bg1"/>
                </a:solidFill>
              </a:rPr>
              <a:t>día</a:t>
            </a:r>
            <a:r>
              <a:rPr lang="ca-ES" dirty="0" smtClean="0">
                <a:solidFill>
                  <a:schemeClr val="bg1"/>
                </a:solidFill>
              </a:rPr>
              <a:t>. Consumo ocasional de OH y </a:t>
            </a:r>
            <a:r>
              <a:rPr lang="ca-ES" dirty="0" err="1" smtClean="0">
                <a:solidFill>
                  <a:schemeClr val="bg1"/>
                </a:solidFill>
              </a:rPr>
              <a:t>cocaína</a:t>
            </a:r>
            <a:endParaRPr lang="ca-ES" dirty="0" smtClean="0">
              <a:solidFill>
                <a:schemeClr val="bg1"/>
              </a:solidFill>
            </a:endParaRP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a-ES" dirty="0" smtClean="0">
                <a:solidFill>
                  <a:schemeClr val="bg1"/>
                </a:solidFill>
              </a:rPr>
              <a:t>DM tipo 1 de 25 </a:t>
            </a:r>
            <a:r>
              <a:rPr lang="ca-ES" dirty="0" err="1" smtClean="0">
                <a:solidFill>
                  <a:schemeClr val="bg1"/>
                </a:solidFill>
              </a:rPr>
              <a:t>años</a:t>
            </a:r>
            <a:r>
              <a:rPr lang="ca-ES" dirty="0" smtClean="0">
                <a:solidFill>
                  <a:schemeClr val="bg1"/>
                </a:solidFill>
              </a:rPr>
              <a:t> de </a:t>
            </a:r>
            <a:r>
              <a:rPr lang="ca-ES" dirty="0" err="1" smtClean="0">
                <a:solidFill>
                  <a:schemeClr val="bg1"/>
                </a:solidFill>
              </a:rPr>
              <a:t>evolución</a:t>
            </a:r>
            <a:r>
              <a:rPr lang="ca-ES" dirty="0" smtClean="0">
                <a:solidFill>
                  <a:schemeClr val="bg1"/>
                </a:solidFill>
              </a:rPr>
              <a:t>.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a-ES" dirty="0" smtClean="0">
                <a:solidFill>
                  <a:schemeClr val="bg1"/>
                </a:solidFill>
              </a:rPr>
              <a:t>Síndrome </a:t>
            </a:r>
            <a:r>
              <a:rPr lang="ca-ES" dirty="0" err="1" smtClean="0">
                <a:solidFill>
                  <a:schemeClr val="bg1"/>
                </a:solidFill>
              </a:rPr>
              <a:t>ansioso-depresivo</a:t>
            </a:r>
            <a:endParaRPr lang="ca-ES" dirty="0" smtClean="0">
              <a:solidFill>
                <a:schemeClr val="bg1"/>
              </a:solidFill>
            </a:endParaRPr>
          </a:p>
          <a:p>
            <a:pPr marL="457200" lvl="1" indent="0">
              <a:lnSpc>
                <a:spcPct val="200000"/>
              </a:lnSpc>
              <a:buNone/>
            </a:pPr>
            <a:r>
              <a:rPr lang="ca-ES" b="1" dirty="0" err="1" smtClean="0">
                <a:solidFill>
                  <a:schemeClr val="bg1"/>
                </a:solidFill>
              </a:rPr>
              <a:t>Tratamiento</a:t>
            </a:r>
            <a:r>
              <a:rPr lang="ca-ES" b="1" dirty="0" smtClean="0">
                <a:solidFill>
                  <a:schemeClr val="bg1"/>
                </a:solidFill>
              </a:rPr>
              <a:t> actual: </a:t>
            </a:r>
            <a:r>
              <a:rPr lang="ca-ES" dirty="0" smtClean="0">
                <a:solidFill>
                  <a:schemeClr val="bg1"/>
                </a:solidFill>
              </a:rPr>
              <a:t>bolus/basal 16-20-16/12, </a:t>
            </a:r>
            <a:r>
              <a:rPr lang="ca-ES" dirty="0" err="1" smtClean="0">
                <a:solidFill>
                  <a:schemeClr val="bg1"/>
                </a:solidFill>
              </a:rPr>
              <a:t>paroxetina</a:t>
            </a:r>
            <a:r>
              <a:rPr lang="ca-ES" dirty="0" smtClean="0">
                <a:solidFill>
                  <a:schemeClr val="bg1"/>
                </a:solidFill>
              </a:rPr>
              <a:t> 20mg/24h, </a:t>
            </a:r>
            <a:r>
              <a:rPr lang="ca-ES" dirty="0" err="1" smtClean="0">
                <a:solidFill>
                  <a:schemeClr val="bg1"/>
                </a:solidFill>
              </a:rPr>
              <a:t>lormetazepam</a:t>
            </a:r>
            <a:r>
              <a:rPr lang="ca-ES" dirty="0" smtClean="0">
                <a:solidFill>
                  <a:schemeClr val="bg1"/>
                </a:solidFill>
              </a:rPr>
              <a:t> 2mg/24h</a:t>
            </a:r>
          </a:p>
          <a:p>
            <a:pPr>
              <a:lnSpc>
                <a:spcPct val="200000"/>
              </a:lnSpc>
            </a:pPr>
            <a:r>
              <a:rPr lang="ca-ES" u="sng" dirty="0" err="1" smtClean="0">
                <a:solidFill>
                  <a:schemeClr val="bg1"/>
                </a:solidFill>
              </a:rPr>
              <a:t>Enfermedad</a:t>
            </a:r>
            <a:r>
              <a:rPr lang="ca-ES" u="sng" dirty="0" smtClean="0">
                <a:solidFill>
                  <a:schemeClr val="bg1"/>
                </a:solidFill>
              </a:rPr>
              <a:t> actual</a:t>
            </a:r>
            <a:r>
              <a:rPr lang="ca-ES" dirty="0" smtClean="0">
                <a:solidFill>
                  <a:schemeClr val="bg1"/>
                </a:solidFill>
              </a:rPr>
              <a:t>: Es </a:t>
            </a:r>
            <a:r>
              <a:rPr lang="ca-ES" dirty="0" err="1" smtClean="0">
                <a:solidFill>
                  <a:schemeClr val="bg1"/>
                </a:solidFill>
              </a:rPr>
              <a:t>traído</a:t>
            </a:r>
            <a:r>
              <a:rPr lang="ca-ES" dirty="0" smtClean="0">
                <a:solidFill>
                  <a:schemeClr val="bg1"/>
                </a:solidFill>
              </a:rPr>
              <a:t> por el 061 </a:t>
            </a:r>
            <a:r>
              <a:rPr lang="ca-ES" dirty="0" err="1" smtClean="0">
                <a:solidFill>
                  <a:schemeClr val="bg1"/>
                </a:solidFill>
              </a:rPr>
              <a:t>tras</a:t>
            </a:r>
            <a:r>
              <a:rPr lang="ca-ES" dirty="0" smtClean="0">
                <a:solidFill>
                  <a:schemeClr val="bg1"/>
                </a:solidFill>
              </a:rPr>
              <a:t> ser </a:t>
            </a:r>
            <a:r>
              <a:rPr lang="ca-ES" dirty="0" err="1" smtClean="0">
                <a:solidFill>
                  <a:schemeClr val="bg1"/>
                </a:solidFill>
              </a:rPr>
              <a:t>encontrado</a:t>
            </a:r>
            <a:r>
              <a:rPr lang="ca-ES" dirty="0" smtClean="0">
                <a:solidFill>
                  <a:schemeClr val="bg1"/>
                </a:solidFill>
              </a:rPr>
              <a:t> en domicilio con </a:t>
            </a:r>
            <a:r>
              <a:rPr lang="ca-ES" dirty="0" err="1" smtClean="0">
                <a:solidFill>
                  <a:schemeClr val="bg1"/>
                </a:solidFill>
              </a:rPr>
              <a:t>disminución</a:t>
            </a:r>
            <a:r>
              <a:rPr lang="ca-ES" dirty="0" smtClean="0">
                <a:solidFill>
                  <a:schemeClr val="bg1"/>
                </a:solidFill>
              </a:rPr>
              <a:t> del </a:t>
            </a:r>
            <a:r>
              <a:rPr lang="ca-ES" dirty="0" err="1" smtClean="0">
                <a:solidFill>
                  <a:schemeClr val="bg1"/>
                </a:solidFill>
              </a:rPr>
              <a:t>nivel</a:t>
            </a:r>
            <a:r>
              <a:rPr lang="ca-ES" dirty="0" smtClean="0">
                <a:solidFill>
                  <a:schemeClr val="bg1"/>
                </a:solidFill>
              </a:rPr>
              <a:t> de consciencia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250" y="181120"/>
            <a:ext cx="2237426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728138"/>
            <a:ext cx="8825659" cy="706964"/>
          </a:xfrm>
        </p:spPr>
        <p:txBody>
          <a:bodyPr/>
          <a:lstStyle/>
          <a:p>
            <a:r>
              <a:rPr lang="ca-ES" dirty="0" smtClean="0"/>
              <a:t>CASO CLÍNICO 3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3" y="1645557"/>
            <a:ext cx="9678723" cy="490038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u="sng" dirty="0" err="1">
                <a:solidFill>
                  <a:schemeClr val="bg1"/>
                </a:solidFill>
              </a:rPr>
              <a:t>Exploración</a:t>
            </a:r>
            <a:r>
              <a:rPr lang="ca-ES" u="sng" dirty="0">
                <a:solidFill>
                  <a:schemeClr val="bg1"/>
                </a:solidFill>
              </a:rPr>
              <a:t> física a la llegada del 061</a:t>
            </a:r>
            <a:r>
              <a:rPr lang="ca-ES" dirty="0">
                <a:solidFill>
                  <a:schemeClr val="bg1"/>
                </a:solidFill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a-ES" dirty="0">
                <a:solidFill>
                  <a:schemeClr val="bg1"/>
                </a:solidFill>
              </a:rPr>
              <a:t>	TA 86/42, FC 104lpm, FR 10rpm, SatO2B 82%, </a:t>
            </a:r>
            <a:r>
              <a:rPr lang="ca-ES" dirty="0" err="1" smtClean="0">
                <a:solidFill>
                  <a:schemeClr val="bg1"/>
                </a:solidFill>
              </a:rPr>
              <a:t>afebril</a:t>
            </a:r>
            <a:endParaRPr lang="ca-ES" dirty="0">
              <a:solidFill>
                <a:schemeClr val="bg1"/>
              </a:solidFill>
            </a:endParaRPr>
          </a:p>
          <a:p>
            <a:pPr lvl="1"/>
            <a:r>
              <a:rPr lang="ca-ES" dirty="0" smtClean="0">
                <a:solidFill>
                  <a:schemeClr val="bg1"/>
                </a:solidFill>
              </a:rPr>
              <a:t>ACV: </a:t>
            </a:r>
            <a:r>
              <a:rPr lang="ca-ES" dirty="0" err="1" smtClean="0">
                <a:solidFill>
                  <a:schemeClr val="bg1"/>
                </a:solidFill>
              </a:rPr>
              <a:t>Rítmico</a:t>
            </a:r>
            <a:r>
              <a:rPr lang="ca-ES" dirty="0" smtClean="0">
                <a:solidFill>
                  <a:schemeClr val="bg1"/>
                </a:solidFill>
              </a:rPr>
              <a:t> a 104lpm. No se </a:t>
            </a:r>
            <a:r>
              <a:rPr lang="ca-ES" dirty="0" err="1" smtClean="0">
                <a:solidFill>
                  <a:schemeClr val="bg1"/>
                </a:solidFill>
              </a:rPr>
              <a:t>auscultan</a:t>
            </a:r>
            <a:r>
              <a:rPr lang="ca-ES" dirty="0" smtClean="0">
                <a:solidFill>
                  <a:schemeClr val="bg1"/>
                </a:solidFill>
              </a:rPr>
              <a:t> </a:t>
            </a:r>
            <a:r>
              <a:rPr lang="ca-ES" dirty="0" err="1" smtClean="0">
                <a:solidFill>
                  <a:schemeClr val="bg1"/>
                </a:solidFill>
              </a:rPr>
              <a:t>soplos</a:t>
            </a:r>
            <a:r>
              <a:rPr lang="ca-ES" dirty="0" smtClean="0">
                <a:solidFill>
                  <a:schemeClr val="bg1"/>
                </a:solidFill>
              </a:rPr>
              <a:t> ni </a:t>
            </a:r>
            <a:r>
              <a:rPr lang="ca-ES" dirty="0" err="1" smtClean="0">
                <a:solidFill>
                  <a:schemeClr val="bg1"/>
                </a:solidFill>
              </a:rPr>
              <a:t>roces</a:t>
            </a:r>
            <a:r>
              <a:rPr lang="ca-ES" dirty="0" smtClean="0">
                <a:solidFill>
                  <a:schemeClr val="bg1"/>
                </a:solidFill>
              </a:rPr>
              <a:t>. No </a:t>
            </a:r>
            <a:r>
              <a:rPr lang="ca-ES" dirty="0" err="1" smtClean="0">
                <a:solidFill>
                  <a:schemeClr val="bg1"/>
                </a:solidFill>
              </a:rPr>
              <a:t>signos</a:t>
            </a:r>
            <a:r>
              <a:rPr lang="ca-ES" dirty="0" smtClean="0">
                <a:solidFill>
                  <a:schemeClr val="bg1"/>
                </a:solidFill>
              </a:rPr>
              <a:t> de ICD. </a:t>
            </a:r>
            <a:r>
              <a:rPr lang="ca-ES" dirty="0" err="1" smtClean="0">
                <a:solidFill>
                  <a:schemeClr val="bg1"/>
                </a:solidFill>
              </a:rPr>
              <a:t>Buena</a:t>
            </a:r>
            <a:r>
              <a:rPr lang="ca-ES" dirty="0" smtClean="0">
                <a:solidFill>
                  <a:schemeClr val="bg1"/>
                </a:solidFill>
              </a:rPr>
              <a:t> </a:t>
            </a:r>
            <a:r>
              <a:rPr lang="ca-ES" dirty="0" err="1" smtClean="0">
                <a:solidFill>
                  <a:schemeClr val="bg1"/>
                </a:solidFill>
              </a:rPr>
              <a:t>perfusión</a:t>
            </a:r>
            <a:r>
              <a:rPr lang="ca-ES" dirty="0" smtClean="0">
                <a:solidFill>
                  <a:schemeClr val="bg1"/>
                </a:solidFill>
              </a:rPr>
              <a:t> distal</a:t>
            </a:r>
          </a:p>
          <a:p>
            <a:pPr lvl="1"/>
            <a:r>
              <a:rPr lang="ca-ES" dirty="0" smtClean="0">
                <a:solidFill>
                  <a:schemeClr val="bg1"/>
                </a:solidFill>
              </a:rPr>
              <a:t>AR: MVC </a:t>
            </a:r>
            <a:r>
              <a:rPr lang="ca-ES" dirty="0" err="1" smtClean="0">
                <a:solidFill>
                  <a:schemeClr val="bg1"/>
                </a:solidFill>
              </a:rPr>
              <a:t>sin</a:t>
            </a:r>
            <a:r>
              <a:rPr lang="ca-ES" dirty="0" smtClean="0">
                <a:solidFill>
                  <a:schemeClr val="bg1"/>
                </a:solidFill>
              </a:rPr>
              <a:t> </a:t>
            </a:r>
            <a:r>
              <a:rPr lang="ca-ES" dirty="0" err="1" smtClean="0">
                <a:solidFill>
                  <a:schemeClr val="bg1"/>
                </a:solidFill>
              </a:rPr>
              <a:t>ruidos</a:t>
            </a:r>
            <a:r>
              <a:rPr lang="ca-ES" dirty="0" smtClean="0">
                <a:solidFill>
                  <a:schemeClr val="bg1"/>
                </a:solidFill>
              </a:rPr>
              <a:t> </a:t>
            </a:r>
            <a:r>
              <a:rPr lang="ca-ES" dirty="0" err="1" smtClean="0">
                <a:solidFill>
                  <a:schemeClr val="bg1"/>
                </a:solidFill>
              </a:rPr>
              <a:t>sobreañadidos</a:t>
            </a:r>
            <a:endParaRPr lang="ca-ES" dirty="0" smtClean="0">
              <a:solidFill>
                <a:schemeClr val="bg1"/>
              </a:solidFill>
            </a:endParaRPr>
          </a:p>
          <a:p>
            <a:pPr lvl="1"/>
            <a:r>
              <a:rPr lang="ca-ES" dirty="0" smtClean="0">
                <a:solidFill>
                  <a:schemeClr val="bg1"/>
                </a:solidFill>
              </a:rPr>
              <a:t>ABD: Blando y </a:t>
            </a:r>
            <a:r>
              <a:rPr lang="ca-ES" dirty="0" err="1" smtClean="0">
                <a:solidFill>
                  <a:schemeClr val="bg1"/>
                </a:solidFill>
              </a:rPr>
              <a:t>depresible</a:t>
            </a:r>
            <a:r>
              <a:rPr lang="ca-ES" dirty="0" smtClean="0">
                <a:solidFill>
                  <a:schemeClr val="bg1"/>
                </a:solidFill>
              </a:rPr>
              <a:t>. No </a:t>
            </a:r>
            <a:r>
              <a:rPr lang="ca-ES" dirty="0" err="1" smtClean="0">
                <a:solidFill>
                  <a:schemeClr val="bg1"/>
                </a:solidFill>
              </a:rPr>
              <a:t>doloroso</a:t>
            </a:r>
            <a:r>
              <a:rPr lang="ca-ES" dirty="0" smtClean="0">
                <a:solidFill>
                  <a:schemeClr val="bg1"/>
                </a:solidFill>
              </a:rPr>
              <a:t> a la </a:t>
            </a:r>
            <a:r>
              <a:rPr lang="ca-ES" dirty="0" err="1" smtClean="0">
                <a:solidFill>
                  <a:schemeClr val="bg1"/>
                </a:solidFill>
              </a:rPr>
              <a:t>palpación</a:t>
            </a:r>
            <a:r>
              <a:rPr lang="ca-ES" dirty="0" smtClean="0">
                <a:solidFill>
                  <a:schemeClr val="bg1"/>
                </a:solidFill>
              </a:rPr>
              <a:t> y </a:t>
            </a:r>
            <a:r>
              <a:rPr lang="ca-ES" dirty="0" err="1" smtClean="0">
                <a:solidFill>
                  <a:schemeClr val="bg1"/>
                </a:solidFill>
              </a:rPr>
              <a:t>sin</a:t>
            </a:r>
            <a:r>
              <a:rPr lang="ca-ES" dirty="0" smtClean="0">
                <a:solidFill>
                  <a:schemeClr val="bg1"/>
                </a:solidFill>
              </a:rPr>
              <a:t> </a:t>
            </a:r>
            <a:r>
              <a:rPr lang="ca-ES" dirty="0" err="1" smtClean="0">
                <a:solidFill>
                  <a:schemeClr val="bg1"/>
                </a:solidFill>
              </a:rPr>
              <a:t>signos</a:t>
            </a:r>
            <a:r>
              <a:rPr lang="ca-ES" dirty="0" smtClean="0">
                <a:solidFill>
                  <a:schemeClr val="bg1"/>
                </a:solidFill>
              </a:rPr>
              <a:t> de </a:t>
            </a:r>
            <a:r>
              <a:rPr lang="ca-ES" dirty="0" err="1" smtClean="0">
                <a:solidFill>
                  <a:schemeClr val="bg1"/>
                </a:solidFill>
              </a:rPr>
              <a:t>irritación</a:t>
            </a:r>
            <a:r>
              <a:rPr lang="ca-ES" dirty="0" smtClean="0">
                <a:solidFill>
                  <a:schemeClr val="bg1"/>
                </a:solidFill>
              </a:rPr>
              <a:t> peritoneal. No se </a:t>
            </a:r>
            <a:r>
              <a:rPr lang="ca-ES" dirty="0" err="1" smtClean="0">
                <a:solidFill>
                  <a:schemeClr val="bg1"/>
                </a:solidFill>
              </a:rPr>
              <a:t>palpan</a:t>
            </a:r>
            <a:r>
              <a:rPr lang="ca-ES" dirty="0" smtClean="0">
                <a:solidFill>
                  <a:schemeClr val="bg1"/>
                </a:solidFill>
              </a:rPr>
              <a:t> </a:t>
            </a:r>
            <a:r>
              <a:rPr lang="ca-ES" dirty="0" err="1" smtClean="0">
                <a:solidFill>
                  <a:schemeClr val="bg1"/>
                </a:solidFill>
              </a:rPr>
              <a:t>masas</a:t>
            </a:r>
            <a:r>
              <a:rPr lang="ca-ES" dirty="0" smtClean="0">
                <a:solidFill>
                  <a:schemeClr val="bg1"/>
                </a:solidFill>
              </a:rPr>
              <a:t> ni </a:t>
            </a:r>
            <a:r>
              <a:rPr lang="ca-ES" dirty="0" err="1" smtClean="0">
                <a:solidFill>
                  <a:schemeClr val="bg1"/>
                </a:solidFill>
              </a:rPr>
              <a:t>visceromegalias</a:t>
            </a:r>
            <a:r>
              <a:rPr lang="ca-ES" dirty="0" smtClean="0">
                <a:solidFill>
                  <a:schemeClr val="bg1"/>
                </a:solidFill>
              </a:rPr>
              <a:t>. </a:t>
            </a:r>
            <a:r>
              <a:rPr lang="ca-ES" dirty="0" err="1" smtClean="0">
                <a:solidFill>
                  <a:schemeClr val="bg1"/>
                </a:solidFill>
              </a:rPr>
              <a:t>Peristaltismo</a:t>
            </a:r>
            <a:r>
              <a:rPr lang="ca-ES" dirty="0" smtClean="0">
                <a:solidFill>
                  <a:schemeClr val="bg1"/>
                </a:solidFill>
              </a:rPr>
              <a:t> </a:t>
            </a:r>
            <a:r>
              <a:rPr lang="ca-ES" dirty="0" err="1" smtClean="0">
                <a:solidFill>
                  <a:schemeClr val="bg1"/>
                </a:solidFill>
              </a:rPr>
              <a:t>preservado</a:t>
            </a:r>
            <a:endParaRPr lang="ca-ES" dirty="0" smtClean="0">
              <a:solidFill>
                <a:schemeClr val="bg1"/>
              </a:solidFill>
            </a:endParaRPr>
          </a:p>
          <a:p>
            <a:pPr lvl="1"/>
            <a:r>
              <a:rPr lang="ca-ES" dirty="0" smtClean="0">
                <a:solidFill>
                  <a:schemeClr val="bg1"/>
                </a:solidFill>
              </a:rPr>
              <a:t>NLR: </a:t>
            </a:r>
            <a:r>
              <a:rPr lang="ca-ES" dirty="0" err="1" smtClean="0">
                <a:solidFill>
                  <a:schemeClr val="bg1"/>
                </a:solidFill>
              </a:rPr>
              <a:t>Pupilas</a:t>
            </a:r>
            <a:r>
              <a:rPr lang="ca-ES" dirty="0" smtClean="0">
                <a:solidFill>
                  <a:schemeClr val="bg1"/>
                </a:solidFill>
              </a:rPr>
              <a:t> IC y NR. Glasgow (5) 1 – 3 – 1. ROTS </a:t>
            </a:r>
            <a:r>
              <a:rPr lang="ca-ES" dirty="0" err="1" smtClean="0">
                <a:solidFill>
                  <a:schemeClr val="bg1"/>
                </a:solidFill>
              </a:rPr>
              <a:t>hiporeactivos</a:t>
            </a:r>
            <a:r>
              <a:rPr lang="ca-ES" dirty="0" smtClean="0">
                <a:solidFill>
                  <a:schemeClr val="bg1"/>
                </a:solidFill>
              </a:rPr>
              <a:t>. </a:t>
            </a:r>
          </a:p>
          <a:p>
            <a:pPr lvl="1"/>
            <a:endParaRPr lang="ca-ES" dirty="0" smtClean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250" y="181120"/>
            <a:ext cx="2237426" cy="79254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31292" y="5050970"/>
            <a:ext cx="5464958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a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HACEMOS?</a:t>
            </a:r>
            <a:endParaRPr lang="ca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1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728138"/>
            <a:ext cx="8825659" cy="706964"/>
          </a:xfrm>
        </p:spPr>
        <p:txBody>
          <a:bodyPr/>
          <a:lstStyle/>
          <a:p>
            <a:r>
              <a:rPr lang="ca-ES" dirty="0" smtClean="0"/>
              <a:t>CASO CLÍNICO 3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1712685"/>
            <a:ext cx="9678722" cy="476068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1">
              <a:lnSpc>
                <a:spcPct val="300000"/>
              </a:lnSpc>
            </a:pPr>
            <a:r>
              <a:rPr lang="ca-ES" sz="2000" b="1" dirty="0" smtClean="0">
                <a:solidFill>
                  <a:schemeClr val="bg1"/>
                </a:solidFill>
              </a:rPr>
              <a:t>ASEGURAR </a:t>
            </a:r>
            <a:r>
              <a:rPr lang="ca-ES" sz="2000" b="1" dirty="0" smtClean="0">
                <a:solidFill>
                  <a:schemeClr val="bg1"/>
                </a:solidFill>
              </a:rPr>
              <a:t>ABCDE</a:t>
            </a:r>
            <a:endParaRPr lang="ca-ES" sz="2000" b="1" dirty="0" smtClean="0">
              <a:solidFill>
                <a:schemeClr val="bg1"/>
              </a:solidFill>
            </a:endParaRPr>
          </a:p>
          <a:p>
            <a:pPr lvl="1">
              <a:lnSpc>
                <a:spcPct val="300000"/>
              </a:lnSpc>
            </a:pPr>
            <a:r>
              <a:rPr lang="ca-ES" sz="2000" b="1" dirty="0" smtClean="0">
                <a:solidFill>
                  <a:schemeClr val="bg1"/>
                </a:solidFill>
              </a:rPr>
              <a:t>COMA – ANTÍDOTOS?</a:t>
            </a:r>
          </a:p>
          <a:p>
            <a:pPr lvl="1">
              <a:lnSpc>
                <a:spcPct val="300000"/>
              </a:lnSpc>
            </a:pPr>
            <a:r>
              <a:rPr lang="ca-ES" sz="2000" b="1" dirty="0" smtClean="0">
                <a:solidFill>
                  <a:schemeClr val="bg1"/>
                </a:solidFill>
              </a:rPr>
              <a:t>EXPLORACIONES COMPLEMENTARIAS?</a:t>
            </a:r>
          </a:p>
          <a:p>
            <a:pPr lvl="1">
              <a:lnSpc>
                <a:spcPct val="300000"/>
              </a:lnSpc>
            </a:pPr>
            <a:r>
              <a:rPr lang="ca-ES" sz="2000" b="1" dirty="0" smtClean="0">
                <a:solidFill>
                  <a:schemeClr val="bg1"/>
                </a:solidFill>
              </a:rPr>
              <a:t>DIAGNÓSTICO DIFERENCIAL?</a:t>
            </a:r>
            <a:endParaRPr lang="ca-ES" sz="2000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250" y="181120"/>
            <a:ext cx="2237426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89812"/>
            <a:ext cx="12192000" cy="752105"/>
          </a:xfrm>
          <a:solidFill>
            <a:schemeClr val="accent1"/>
          </a:solidFill>
        </p:spPr>
        <p:txBody>
          <a:bodyPr/>
          <a:lstStyle/>
          <a:p>
            <a:r>
              <a:rPr lang="ca-ES" dirty="0" smtClean="0"/>
              <a:t>	FÁRMACOS UTILIZADOS EN DM</a:t>
            </a:r>
            <a:endParaRPr lang="ca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750" y="1333588"/>
            <a:ext cx="7402962" cy="5355647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762" y="369589"/>
            <a:ext cx="2237426" cy="7925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33588"/>
            <a:ext cx="2318661" cy="85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1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89812"/>
            <a:ext cx="12192000" cy="752105"/>
          </a:xfrm>
          <a:solidFill>
            <a:schemeClr val="accent1"/>
          </a:solidFill>
        </p:spPr>
        <p:txBody>
          <a:bodyPr/>
          <a:lstStyle/>
          <a:p>
            <a:r>
              <a:rPr lang="ca-ES" dirty="0" smtClean="0"/>
              <a:t>	FÁRMACOS UTILIZADOS EN DM</a:t>
            </a:r>
            <a:endParaRPr lang="ca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70858" y="1727200"/>
            <a:ext cx="9178996" cy="452119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a-ES" dirty="0" smtClean="0"/>
              <a:t>MECANISMO DE ACCIÓN</a:t>
            </a:r>
          </a:p>
          <a:p>
            <a:pPr>
              <a:lnSpc>
                <a:spcPct val="150000"/>
              </a:lnSpc>
            </a:pPr>
            <a:r>
              <a:rPr lang="ca-ES" dirty="0" smtClean="0"/>
              <a:t>VIDA MEDIA</a:t>
            </a:r>
          </a:p>
          <a:p>
            <a:pPr>
              <a:lnSpc>
                <a:spcPct val="150000"/>
              </a:lnSpc>
            </a:pPr>
            <a:r>
              <a:rPr lang="ca-ES" dirty="0" smtClean="0"/>
              <a:t>VÍA DE ELIMINACIÓN</a:t>
            </a:r>
          </a:p>
          <a:p>
            <a:pPr>
              <a:lnSpc>
                <a:spcPct val="150000"/>
              </a:lnSpc>
            </a:pPr>
            <a:r>
              <a:rPr lang="ca-ES" dirty="0" smtClean="0"/>
              <a:t>EFECTOS SECUNDARIOS</a:t>
            </a:r>
          </a:p>
          <a:p>
            <a:pPr>
              <a:lnSpc>
                <a:spcPct val="150000"/>
              </a:lnSpc>
            </a:pPr>
            <a:endParaRPr lang="ca-ES" dirty="0"/>
          </a:p>
          <a:p>
            <a:pPr>
              <a:lnSpc>
                <a:spcPct val="150000"/>
              </a:lnSpc>
            </a:pPr>
            <a:r>
              <a:rPr lang="ca-ES" dirty="0" smtClean="0"/>
              <a:t>NO EVIDENCIA CIENTÍFICA</a:t>
            </a:r>
          </a:p>
          <a:p>
            <a:pPr>
              <a:lnSpc>
                <a:spcPct val="150000"/>
              </a:lnSpc>
            </a:pPr>
            <a:r>
              <a:rPr lang="ca-ES" dirty="0" smtClean="0"/>
              <a:t>CASOS CLÍNICOS/ESTUDIOS OBSERVACIONALES</a:t>
            </a:r>
          </a:p>
          <a:p>
            <a:pPr>
              <a:lnSpc>
                <a:spcPct val="150000"/>
              </a:lnSpc>
            </a:pPr>
            <a:r>
              <a:rPr lang="ca-ES" dirty="0" smtClean="0"/>
              <a:t>ALARMAS DE LA FDA O DE LA AGENCIA ESPAÑOLA DEL MEDICAMENTO </a:t>
            </a:r>
            <a:endParaRPr lang="ca-ES" dirty="0" smtClean="0"/>
          </a:p>
          <a:p>
            <a:pPr>
              <a:lnSpc>
                <a:spcPct val="150000"/>
              </a:lnSpc>
            </a:pPr>
            <a:endParaRPr lang="ca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762" y="369589"/>
            <a:ext cx="2237426" cy="7925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r="3463" b="49718"/>
          <a:stretch/>
        </p:blipFill>
        <p:spPr>
          <a:xfrm>
            <a:off x="6959511" y="3239308"/>
            <a:ext cx="4809851" cy="21770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32431" t="31511" r="32431" b="56771"/>
          <a:stretch/>
        </p:blipFill>
        <p:spPr>
          <a:xfrm>
            <a:off x="7078435" y="1978622"/>
            <a:ext cx="4572001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9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22086"/>
            <a:ext cx="12192000" cy="706964"/>
          </a:xfrm>
          <a:solidFill>
            <a:schemeClr val="accent1"/>
          </a:solidFill>
        </p:spPr>
        <p:txBody>
          <a:bodyPr/>
          <a:lstStyle/>
          <a:p>
            <a:r>
              <a:rPr lang="ca-ES" dirty="0" smtClean="0"/>
              <a:t>ANTE UNA INTOXICACIÓN POR ADOS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6294" y="1563460"/>
            <a:ext cx="8800414" cy="48792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ANAMNESIS: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QUE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CUANDO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CUANTO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POSIBLES FACTORES AGRAVANTES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EXPLORACIÓN FÍSICA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Asegurar </a:t>
            </a:r>
            <a:r>
              <a:rPr lang="es-ES" dirty="0" smtClean="0">
                <a:solidFill>
                  <a:schemeClr val="bg1"/>
                </a:solidFill>
              </a:rPr>
              <a:t>ABCDE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Constantes vitales</a:t>
            </a:r>
            <a:endParaRPr lang="es-ES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EXPLORACIÓN POR APARATOS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EXPLORACIONES COMPLEMENTARIAS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ANALÍTICA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err="1" smtClean="0">
                <a:solidFill>
                  <a:schemeClr val="bg1"/>
                </a:solidFill>
              </a:rPr>
              <a:t>Rx</a:t>
            </a:r>
            <a:r>
              <a:rPr lang="es-ES" dirty="0" smtClean="0">
                <a:solidFill>
                  <a:schemeClr val="bg1"/>
                </a:solidFill>
              </a:rPr>
              <a:t> de tórax?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</a:rPr>
              <a:t>ECG?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708" y="536501"/>
            <a:ext cx="2237426" cy="7925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18397" y="2163751"/>
            <a:ext cx="4719478" cy="41549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_tradnl" altLang="es-ES_tradnl" sz="1600" u="sng" dirty="0" smtClean="0">
                <a:solidFill>
                  <a:schemeClr val="bg1"/>
                </a:solidFill>
              </a:rPr>
              <a:t>Síntomas </a:t>
            </a:r>
            <a:r>
              <a:rPr lang="es-ES_tradnl" altLang="es-ES_tradnl" sz="1600" u="sng" dirty="0" err="1" smtClean="0">
                <a:solidFill>
                  <a:schemeClr val="bg1"/>
                </a:solidFill>
              </a:rPr>
              <a:t>neuroglucopénicos</a:t>
            </a:r>
            <a:r>
              <a:rPr lang="es-ES_tradnl" altLang="es-ES_tradnl" sz="1600" dirty="0" smtClean="0">
                <a:solidFill>
                  <a:schemeClr val="bg1"/>
                </a:solidFill>
              </a:rPr>
              <a:t>: agitación, confusión, ideas delirantes, cefalea, temblor, mareo, debilidad, astenia </a:t>
            </a:r>
            <a:r>
              <a:rPr lang="es-ES_tradnl" altLang="es-ES_tradnl" sz="1600" dirty="0" smtClean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es-ES_tradnl" altLang="es-ES_tradnl" sz="1600" dirty="0" smtClean="0">
                <a:solidFill>
                  <a:schemeClr val="bg1"/>
                </a:solidFill>
              </a:rPr>
              <a:t>  </a:t>
            </a:r>
            <a:r>
              <a:rPr lang="es-ES_tradnl" altLang="es-ES_tradnl" sz="1600" dirty="0" err="1" smtClean="0">
                <a:solidFill>
                  <a:schemeClr val="bg1"/>
                </a:solidFill>
              </a:rPr>
              <a:t>focalidad</a:t>
            </a:r>
            <a:r>
              <a:rPr lang="es-ES_tradnl" altLang="es-ES_tradnl" sz="1600" dirty="0" smtClean="0">
                <a:solidFill>
                  <a:schemeClr val="bg1"/>
                </a:solidFill>
              </a:rPr>
              <a:t> neurológica, convulsiones, coma, depresión respiratoria</a:t>
            </a:r>
          </a:p>
          <a:p>
            <a:pPr marL="285750" indent="-285750" eaLnBrk="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_tradnl" altLang="es-ES_tradnl" sz="1600" u="sng" dirty="0" smtClean="0">
                <a:solidFill>
                  <a:schemeClr val="bg1"/>
                </a:solidFill>
              </a:rPr>
              <a:t>Reacción del organismo a la hipoglucemia</a:t>
            </a:r>
            <a:r>
              <a:rPr lang="es-ES_tradnl" altLang="es-ES_tradnl" sz="1600" dirty="0" smtClean="0">
                <a:solidFill>
                  <a:schemeClr val="bg1"/>
                </a:solidFill>
              </a:rPr>
              <a:t>: taquicardia, diaforesis, HTA inicial, pilo erección, sequedad boca </a:t>
            </a:r>
            <a:r>
              <a:rPr lang="es-ES_tradnl" altLang="es-ES_tradnl" sz="1600" dirty="0" smtClean="0">
                <a:solidFill>
                  <a:schemeClr val="bg1"/>
                </a:solidFill>
                <a:sym typeface="Symbol" panose="05050102010706020507" pitchFamily="18" charset="2"/>
              </a:rPr>
              <a:t> h</a:t>
            </a:r>
            <a:r>
              <a:rPr lang="es-ES_tradnl" altLang="es-ES_tradnl" sz="1600" dirty="0" smtClean="0">
                <a:solidFill>
                  <a:schemeClr val="bg1"/>
                </a:solidFill>
              </a:rPr>
              <a:t>ipotensión arterial, shock y acidosis metabólica con riesgo de PCR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altLang="es-ES_tradnl" sz="1600" b="1" dirty="0" smtClean="0">
                <a:solidFill>
                  <a:schemeClr val="bg1"/>
                </a:solidFill>
              </a:rPr>
              <a:t>Secuelas neurológicas y muerte</a:t>
            </a:r>
            <a:endParaRPr lang="es-ES_tradnl" sz="1600" b="1" dirty="0"/>
          </a:p>
        </p:txBody>
      </p:sp>
      <p:sp>
        <p:nvSpPr>
          <p:cNvPr id="9" name="Estrella de 5 puntas 8"/>
          <p:cNvSpPr/>
          <p:nvPr/>
        </p:nvSpPr>
        <p:spPr>
          <a:xfrm>
            <a:off x="5998233" y="1563460"/>
            <a:ext cx="5530116" cy="44264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2400" b="1" dirty="0" smtClean="0"/>
              <a:t>Que hacemos?</a:t>
            </a:r>
          </a:p>
          <a:p>
            <a:pPr algn="ctr"/>
            <a:r>
              <a:rPr lang="es-ES_tradnl" sz="2400" b="1" dirty="0" smtClean="0"/>
              <a:t>Como tratamos?</a:t>
            </a:r>
            <a:endParaRPr lang="es-ES_tradnl" sz="2400" b="1" dirty="0"/>
          </a:p>
        </p:txBody>
      </p:sp>
      <p:sp>
        <p:nvSpPr>
          <p:cNvPr id="5" name="Elipse 4"/>
          <p:cNvSpPr/>
          <p:nvPr/>
        </p:nvSpPr>
        <p:spPr>
          <a:xfrm rot="10800000" flipV="1">
            <a:off x="2855984" y="2163901"/>
            <a:ext cx="1717949" cy="857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AGUDA VS CRÓNICA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7905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89812"/>
            <a:ext cx="12192000" cy="752105"/>
          </a:xfrm>
          <a:solidFill>
            <a:schemeClr val="accent1"/>
          </a:solidFill>
        </p:spPr>
        <p:txBody>
          <a:bodyPr/>
          <a:lstStyle/>
          <a:p>
            <a:r>
              <a:rPr lang="ca-ES" dirty="0" smtClean="0"/>
              <a:t>	</a:t>
            </a:r>
            <a:r>
              <a:rPr lang="ca-ES" sz="4000" dirty="0" smtClean="0"/>
              <a:t>INTOXICACIÓN POR SULFONILUREAS</a:t>
            </a:r>
            <a:endParaRPr lang="ca-ES" sz="4000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514350" y="1390650"/>
            <a:ext cx="10991850" cy="50863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a-ES" b="1" dirty="0" smtClean="0">
                <a:solidFill>
                  <a:schemeClr val="bg1"/>
                </a:solidFill>
              </a:rPr>
              <a:t>GLIBENCLAMIDA, GLICAZIDA, GLIMEPIRIDA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Mecanismo de acción: Estimula la secreción de insulina por la célula beta-pancreática al inhibir los canales de K</a:t>
            </a:r>
            <a:r>
              <a:rPr lang="es-ES" baseline="-25000" dirty="0" smtClean="0"/>
              <a:t>ATP </a:t>
            </a:r>
            <a:r>
              <a:rPr lang="es-ES" dirty="0" smtClean="0"/>
              <a:t>de la membrana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Vida media:</a:t>
            </a:r>
          </a:p>
          <a:p>
            <a:pPr lvl="1">
              <a:lnSpc>
                <a:spcPct val="150000"/>
              </a:lnSpc>
            </a:pPr>
            <a:r>
              <a:rPr lang="es-ES" dirty="0" err="1" smtClean="0"/>
              <a:t>Glibenclamida</a:t>
            </a:r>
            <a:r>
              <a:rPr lang="es-ES" dirty="0" smtClean="0"/>
              <a:t> 10 </a:t>
            </a:r>
            <a:r>
              <a:rPr lang="es-ES" dirty="0" err="1" smtClean="0"/>
              <a:t>hores</a:t>
            </a:r>
            <a:r>
              <a:rPr lang="es-ES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s-ES" dirty="0" err="1" smtClean="0"/>
              <a:t>Gliclazida</a:t>
            </a:r>
            <a:r>
              <a:rPr lang="es-ES" dirty="0" smtClean="0"/>
              <a:t> 8-12 </a:t>
            </a:r>
            <a:r>
              <a:rPr lang="es-ES" dirty="0" err="1" smtClean="0"/>
              <a:t>hores</a:t>
            </a:r>
            <a:r>
              <a:rPr lang="es-ES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s-ES" dirty="0" err="1" smtClean="0"/>
              <a:t>Glimepirida</a:t>
            </a:r>
            <a:r>
              <a:rPr lang="es-ES" dirty="0" smtClean="0"/>
              <a:t> 5-9 horas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 Metabolización hepática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Eliminación renal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762" y="369589"/>
            <a:ext cx="2237426" cy="792549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 rot="10800000" flipV="1">
            <a:off x="4229100" y="3619501"/>
            <a:ext cx="177165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24 H</a:t>
            </a:r>
            <a:endParaRPr lang="es-ES" dirty="0"/>
          </a:p>
        </p:txBody>
      </p:sp>
      <p:sp>
        <p:nvSpPr>
          <p:cNvPr id="9" name="Elipse 8"/>
          <p:cNvSpPr/>
          <p:nvPr/>
        </p:nvSpPr>
        <p:spPr>
          <a:xfrm rot="10800000" flipV="1">
            <a:off x="5715000" y="3981451"/>
            <a:ext cx="2667000" cy="1028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 </a:t>
            </a:r>
            <a:r>
              <a:rPr lang="es-ES" dirty="0" err="1" smtClean="0"/>
              <a:t>sobreingesta</a:t>
            </a:r>
            <a:endParaRPr lang="es-ES" dirty="0"/>
          </a:p>
        </p:txBody>
      </p:sp>
      <p:sp>
        <p:nvSpPr>
          <p:cNvPr id="10" name="Flecha arriba 9"/>
          <p:cNvSpPr/>
          <p:nvPr/>
        </p:nvSpPr>
        <p:spPr>
          <a:xfrm>
            <a:off x="6010275" y="4238626"/>
            <a:ext cx="381000" cy="51435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0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89812"/>
            <a:ext cx="12192000" cy="752105"/>
          </a:xfrm>
          <a:solidFill>
            <a:schemeClr val="accent1"/>
          </a:solidFill>
        </p:spPr>
        <p:txBody>
          <a:bodyPr/>
          <a:lstStyle/>
          <a:p>
            <a:r>
              <a:rPr lang="ca-ES" dirty="0" smtClean="0"/>
              <a:t>	</a:t>
            </a:r>
            <a:r>
              <a:rPr lang="ca-ES" sz="4000" dirty="0" smtClean="0"/>
              <a:t>INTOXICACIÓN POR SULFONILUREAS</a:t>
            </a:r>
            <a:endParaRPr lang="ca-ES" sz="4000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514350" y="1390650"/>
            <a:ext cx="10991850" cy="50863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a-ES" b="1" u="sng" dirty="0" smtClean="0"/>
              <a:t>INTOXICACIÓN AGUDA</a:t>
            </a:r>
            <a:endParaRPr lang="ca-ES" dirty="0" smtClean="0"/>
          </a:p>
          <a:p>
            <a:pPr>
              <a:lnSpc>
                <a:spcPct val="150000"/>
              </a:lnSpc>
            </a:pPr>
            <a:r>
              <a:rPr lang="ca-ES" dirty="0" err="1" smtClean="0"/>
              <a:t>Asegurar</a:t>
            </a:r>
            <a:r>
              <a:rPr lang="ca-ES" dirty="0" smtClean="0"/>
              <a:t> ABCDE</a:t>
            </a:r>
          </a:p>
          <a:p>
            <a:pPr>
              <a:lnSpc>
                <a:spcPct val="150000"/>
              </a:lnSpc>
            </a:pPr>
            <a:r>
              <a:rPr lang="ca-ES" dirty="0" smtClean="0"/>
              <a:t>Valorar </a:t>
            </a:r>
            <a:r>
              <a:rPr lang="ca-ES" dirty="0" err="1" smtClean="0"/>
              <a:t>carbón</a:t>
            </a:r>
            <a:r>
              <a:rPr lang="ca-ES" dirty="0" smtClean="0"/>
              <a:t> activo</a:t>
            </a:r>
          </a:p>
          <a:p>
            <a:pPr>
              <a:lnSpc>
                <a:spcPct val="150000"/>
              </a:lnSpc>
            </a:pPr>
            <a:r>
              <a:rPr lang="ca-ES" dirty="0" err="1"/>
              <a:t>Tratamiento</a:t>
            </a:r>
            <a:r>
              <a:rPr lang="ca-ES" dirty="0"/>
              <a:t> de la </a:t>
            </a:r>
            <a:r>
              <a:rPr lang="ca-ES" dirty="0" err="1"/>
              <a:t>hipoglucemia</a:t>
            </a:r>
            <a:r>
              <a:rPr lang="ca-ES" dirty="0"/>
              <a:t>:</a:t>
            </a:r>
          </a:p>
          <a:p>
            <a:pPr lvl="1" eaLnBrk="0" hangingPunct="0">
              <a:buFont typeface="Wingdings" panose="05000000000000000000" pitchFamily="2" charset="2"/>
              <a:buChar char="§"/>
              <a:defRPr/>
            </a:pPr>
            <a:r>
              <a:rPr lang="ca-ES" altLang="es-ES_tradnl" b="1" dirty="0"/>
              <a:t>Glucosa VO/EV: </a:t>
            </a:r>
            <a:r>
              <a:rPr lang="ca-ES" altLang="es-ES_tradnl" dirty="0" err="1"/>
              <a:t>suplementos</a:t>
            </a:r>
            <a:r>
              <a:rPr lang="ca-ES" altLang="es-ES_tradnl" dirty="0"/>
              <a:t> glucosa EV al  10-50%. </a:t>
            </a:r>
            <a:r>
              <a:rPr lang="ca-ES" altLang="es-ES_tradnl" dirty="0" err="1"/>
              <a:t>Objetivo</a:t>
            </a:r>
            <a:r>
              <a:rPr lang="ca-ES" altLang="es-ES_tradnl" dirty="0"/>
              <a:t>: </a:t>
            </a:r>
            <a:r>
              <a:rPr lang="ca-ES" altLang="es-ES_tradnl" dirty="0" err="1"/>
              <a:t>glucemia</a:t>
            </a:r>
            <a:r>
              <a:rPr lang="ca-ES" altLang="es-ES_tradnl" dirty="0"/>
              <a:t> &gt; 80 mg/</a:t>
            </a:r>
            <a:r>
              <a:rPr lang="ca-ES" altLang="es-ES_tradnl" dirty="0" err="1"/>
              <a:t>dL</a:t>
            </a:r>
            <a:endParaRPr lang="ca-ES" altLang="es-ES_tradnl" dirty="0"/>
          </a:p>
          <a:p>
            <a:pPr lvl="1" eaLnBrk="0" hangingPunct="0">
              <a:buFont typeface="Wingdings" panose="05000000000000000000" pitchFamily="2" charset="2"/>
              <a:buChar char="§"/>
              <a:defRPr/>
            </a:pPr>
            <a:r>
              <a:rPr lang="ca-ES" altLang="es-ES_tradnl" b="1" dirty="0" err="1"/>
              <a:t>Glucagón</a:t>
            </a:r>
            <a:r>
              <a:rPr lang="ca-ES" altLang="es-ES_tradnl" b="1" dirty="0"/>
              <a:t>: </a:t>
            </a:r>
            <a:r>
              <a:rPr lang="ca-ES" altLang="es-ES_tradnl" dirty="0" err="1"/>
              <a:t>efecto</a:t>
            </a:r>
            <a:r>
              <a:rPr lang="ca-ES" altLang="es-ES_tradnl" dirty="0"/>
              <a:t> de </a:t>
            </a:r>
            <a:r>
              <a:rPr lang="ca-ES" altLang="es-ES_tradnl" dirty="0" err="1"/>
              <a:t>corta</a:t>
            </a:r>
            <a:r>
              <a:rPr lang="ca-ES" altLang="es-ES_tradnl" dirty="0"/>
              <a:t> </a:t>
            </a:r>
            <a:r>
              <a:rPr lang="ca-ES" altLang="es-ES_tradnl" dirty="0" err="1"/>
              <a:t>duración</a:t>
            </a:r>
            <a:r>
              <a:rPr lang="ca-ES" altLang="es-ES_tradnl" dirty="0"/>
              <a:t> y </a:t>
            </a:r>
            <a:r>
              <a:rPr lang="ca-ES" altLang="es-ES_tradnl" dirty="0" err="1"/>
              <a:t>sujeto</a:t>
            </a:r>
            <a:r>
              <a:rPr lang="ca-ES" altLang="es-ES_tradnl" dirty="0"/>
              <a:t> a los </a:t>
            </a:r>
            <a:r>
              <a:rPr lang="ca-ES" altLang="es-ES_tradnl" dirty="0" err="1"/>
              <a:t>depósitos</a:t>
            </a:r>
            <a:r>
              <a:rPr lang="ca-ES" altLang="es-ES_tradnl" dirty="0"/>
              <a:t> </a:t>
            </a:r>
            <a:r>
              <a:rPr lang="ca-ES" altLang="es-ES_tradnl" dirty="0" err="1"/>
              <a:t>hepáticos</a:t>
            </a:r>
            <a:r>
              <a:rPr lang="ca-ES" altLang="es-ES_tradnl" dirty="0"/>
              <a:t> de </a:t>
            </a:r>
            <a:r>
              <a:rPr lang="ca-ES" altLang="es-ES_tradnl" dirty="0" err="1"/>
              <a:t>glucógeno</a:t>
            </a:r>
            <a:r>
              <a:rPr lang="ca-ES" altLang="es-ES_tradnl" dirty="0"/>
              <a:t>. </a:t>
            </a:r>
            <a:r>
              <a:rPr lang="ca-ES" altLang="es-ES_tradnl" dirty="0" err="1"/>
              <a:t>Vía</a:t>
            </a:r>
            <a:r>
              <a:rPr lang="ca-ES" altLang="es-ES_tradnl" dirty="0"/>
              <a:t> </a:t>
            </a:r>
            <a:r>
              <a:rPr lang="ca-ES" altLang="es-ES_tradnl" dirty="0" err="1"/>
              <a:t>s.c</a:t>
            </a:r>
            <a:r>
              <a:rPr lang="ca-ES" altLang="es-ES_tradnl" dirty="0"/>
              <a:t>./</a:t>
            </a:r>
            <a:r>
              <a:rPr lang="ca-ES" altLang="es-ES_tradnl" dirty="0" err="1"/>
              <a:t>i.m</a:t>
            </a:r>
            <a:r>
              <a:rPr lang="ca-ES" altLang="es-ES_tradnl" dirty="0"/>
              <a:t>./</a:t>
            </a:r>
            <a:r>
              <a:rPr lang="ca-ES" altLang="es-ES_tradnl" dirty="0" err="1"/>
              <a:t>i.v</a:t>
            </a:r>
            <a:endParaRPr lang="ca-ES" altLang="es-ES_tradnl" dirty="0"/>
          </a:p>
          <a:p>
            <a:pPr lvl="1" eaLnBrk="0" hangingPunct="0">
              <a:buFont typeface="Wingdings" panose="05000000000000000000" pitchFamily="2" charset="2"/>
              <a:buChar char="§"/>
              <a:defRPr/>
            </a:pPr>
            <a:r>
              <a:rPr lang="ca-ES" altLang="es-ES_tradnl" b="1" dirty="0" err="1"/>
              <a:t>Octreotida</a:t>
            </a:r>
            <a:r>
              <a:rPr lang="ca-ES" altLang="es-ES_tradnl" b="1" dirty="0"/>
              <a:t>: </a:t>
            </a:r>
            <a:r>
              <a:rPr lang="ca-ES" altLang="es-ES_tradnl" dirty="0" err="1"/>
              <a:t>análogo</a:t>
            </a:r>
            <a:r>
              <a:rPr lang="ca-ES" altLang="es-ES_tradnl" dirty="0"/>
              <a:t> de la somatostatina que </a:t>
            </a:r>
            <a:r>
              <a:rPr lang="ca-ES" altLang="es-ES_tradnl" dirty="0" err="1"/>
              <a:t>inhibe</a:t>
            </a:r>
            <a:r>
              <a:rPr lang="ca-ES" altLang="es-ES_tradnl" dirty="0"/>
              <a:t> la </a:t>
            </a:r>
            <a:r>
              <a:rPr lang="ca-ES" altLang="es-ES_tradnl" dirty="0" err="1"/>
              <a:t>liberación</a:t>
            </a:r>
            <a:r>
              <a:rPr lang="ca-ES" altLang="es-ES_tradnl" dirty="0"/>
              <a:t> de insulina a </a:t>
            </a:r>
            <a:r>
              <a:rPr lang="ca-ES" altLang="es-ES_tradnl" dirty="0" err="1"/>
              <a:t>nivel</a:t>
            </a:r>
            <a:r>
              <a:rPr lang="ca-ES" altLang="es-ES_tradnl" dirty="0"/>
              <a:t> de los </a:t>
            </a:r>
            <a:r>
              <a:rPr lang="ca-ES" altLang="es-ES_tradnl" dirty="0" err="1"/>
              <a:t>islotes</a:t>
            </a:r>
            <a:r>
              <a:rPr lang="ca-ES" altLang="es-ES_tradnl" dirty="0"/>
              <a:t> beta-</a:t>
            </a:r>
            <a:r>
              <a:rPr lang="ca-ES" altLang="es-ES_tradnl" dirty="0" err="1"/>
              <a:t>pancreáticos</a:t>
            </a:r>
            <a:r>
              <a:rPr lang="ca-ES" altLang="es-ES_tradnl" dirty="0"/>
              <a:t>. Evita la </a:t>
            </a:r>
            <a:r>
              <a:rPr lang="ca-ES" altLang="es-ES_tradnl" dirty="0" err="1" smtClean="0"/>
              <a:t>hipoglucemia</a:t>
            </a:r>
            <a:r>
              <a:rPr lang="ca-ES" altLang="es-ES_tradnl" dirty="0" smtClean="0"/>
              <a:t> </a:t>
            </a:r>
            <a:r>
              <a:rPr lang="ca-ES" altLang="es-ES_tradnl" dirty="0"/>
              <a:t>por </a:t>
            </a:r>
            <a:r>
              <a:rPr lang="ca-ES" altLang="es-ES_tradnl" dirty="0" err="1"/>
              <a:t>robote</a:t>
            </a:r>
            <a:r>
              <a:rPr lang="ca-ES" altLang="es-ES_tradnl" dirty="0"/>
              <a:t>. Dosis: 50-150 </a:t>
            </a:r>
            <a:r>
              <a:rPr lang="ca-ES" altLang="es-ES_tradnl" dirty="0" err="1"/>
              <a:t>mcg</a:t>
            </a:r>
            <a:r>
              <a:rPr lang="ca-ES" altLang="es-ES_tradnl" dirty="0"/>
              <a:t>/6 </a:t>
            </a:r>
            <a:r>
              <a:rPr lang="ca-ES" altLang="es-ES_tradnl" dirty="0" err="1" smtClean="0"/>
              <a:t>horas</a:t>
            </a:r>
            <a:r>
              <a:rPr lang="ca-ES" altLang="es-ES_tradnl" dirty="0" smtClean="0"/>
              <a:t> </a:t>
            </a:r>
            <a:r>
              <a:rPr lang="ca-ES" altLang="es-ES_tradnl" dirty="0" err="1"/>
              <a:t>s.c</a:t>
            </a:r>
            <a:r>
              <a:rPr lang="ca-ES" altLang="es-ES_tradnl" dirty="0"/>
              <a:t>. o </a:t>
            </a:r>
            <a:r>
              <a:rPr lang="ca-ES" altLang="es-ES_tradnl" dirty="0" err="1"/>
              <a:t>i.m</a:t>
            </a:r>
            <a:r>
              <a:rPr lang="ca-ES" altLang="es-ES_tradnl" dirty="0"/>
              <a:t>. </a:t>
            </a:r>
            <a:endParaRPr lang="ca-ES" dirty="0"/>
          </a:p>
          <a:p>
            <a:pPr>
              <a:lnSpc>
                <a:spcPct val="150000"/>
              </a:lnSpc>
            </a:pPr>
            <a:r>
              <a:rPr lang="ca-ES" dirty="0" smtClean="0"/>
              <a:t>Control </a:t>
            </a:r>
            <a:r>
              <a:rPr lang="ca-ES" dirty="0" err="1" smtClean="0"/>
              <a:t>glucemico</a:t>
            </a:r>
            <a:r>
              <a:rPr lang="ca-ES" dirty="0" smtClean="0"/>
              <a:t> 30-60 </a:t>
            </a:r>
            <a:r>
              <a:rPr lang="ca-ES" dirty="0" err="1" smtClean="0"/>
              <a:t>minutos</a:t>
            </a:r>
            <a:endParaRPr lang="ca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762" y="369589"/>
            <a:ext cx="2237426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89812"/>
            <a:ext cx="12192000" cy="752105"/>
          </a:xfrm>
          <a:solidFill>
            <a:schemeClr val="accent1"/>
          </a:solidFill>
        </p:spPr>
        <p:txBody>
          <a:bodyPr/>
          <a:lstStyle/>
          <a:p>
            <a:r>
              <a:rPr lang="ca-ES" dirty="0" smtClean="0"/>
              <a:t>	</a:t>
            </a:r>
            <a:r>
              <a:rPr lang="ca-ES" sz="4000" dirty="0" smtClean="0"/>
              <a:t>INTOXICACIÓN POR SULFONILUREAS</a:t>
            </a:r>
            <a:endParaRPr lang="ca-ES" sz="4000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943100" y="1333500"/>
            <a:ext cx="10991850" cy="50863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a-ES" b="1" u="sng" dirty="0" smtClean="0"/>
              <a:t>INTOXICACIÓN CRÓNICA</a:t>
            </a:r>
            <a:endParaRPr lang="ca-ES" dirty="0" smtClean="0"/>
          </a:p>
          <a:p>
            <a:pPr>
              <a:lnSpc>
                <a:spcPct val="150000"/>
              </a:lnSpc>
            </a:pPr>
            <a:r>
              <a:rPr lang="ca-ES" dirty="0" smtClean="0"/>
              <a:t>Valorar causa:</a:t>
            </a:r>
          </a:p>
          <a:p>
            <a:pPr lvl="1">
              <a:lnSpc>
                <a:spcPct val="150000"/>
              </a:lnSpc>
            </a:pPr>
            <a:r>
              <a:rPr lang="ca-ES" dirty="0" err="1" smtClean="0"/>
              <a:t>Disminución</a:t>
            </a:r>
            <a:r>
              <a:rPr lang="ca-ES" dirty="0" smtClean="0"/>
              <a:t> de la ingesta</a:t>
            </a:r>
          </a:p>
          <a:p>
            <a:pPr lvl="1">
              <a:lnSpc>
                <a:spcPct val="150000"/>
              </a:lnSpc>
            </a:pPr>
            <a:r>
              <a:rPr lang="ca-ES" dirty="0" smtClean="0"/>
              <a:t>Deterioro de </a:t>
            </a:r>
            <a:r>
              <a:rPr lang="ca-ES" dirty="0" err="1" smtClean="0"/>
              <a:t>función</a:t>
            </a:r>
            <a:r>
              <a:rPr lang="ca-ES" dirty="0" smtClean="0"/>
              <a:t> renal</a:t>
            </a:r>
          </a:p>
          <a:p>
            <a:pPr lvl="1">
              <a:lnSpc>
                <a:spcPct val="150000"/>
              </a:lnSpc>
            </a:pPr>
            <a:r>
              <a:rPr lang="ca-ES" dirty="0" smtClean="0"/>
              <a:t>Interacciones </a:t>
            </a:r>
            <a:r>
              <a:rPr lang="ca-ES" dirty="0" err="1" smtClean="0"/>
              <a:t>farmacológicas</a:t>
            </a:r>
            <a:endParaRPr lang="ca-ES" dirty="0"/>
          </a:p>
          <a:p>
            <a:pPr>
              <a:lnSpc>
                <a:spcPct val="150000"/>
              </a:lnSpc>
            </a:pPr>
            <a:r>
              <a:rPr lang="ca-ES" dirty="0" err="1" smtClean="0"/>
              <a:t>Tratamiento</a:t>
            </a:r>
            <a:r>
              <a:rPr lang="ca-ES" dirty="0" smtClean="0"/>
              <a:t> de la </a:t>
            </a:r>
            <a:r>
              <a:rPr lang="ca-ES" dirty="0" err="1" smtClean="0"/>
              <a:t>hipoglucemia</a:t>
            </a:r>
            <a:r>
              <a:rPr lang="ca-ES" dirty="0" smtClean="0"/>
              <a:t>:	</a:t>
            </a:r>
          </a:p>
          <a:p>
            <a:pPr lvl="1">
              <a:lnSpc>
                <a:spcPct val="150000"/>
              </a:lnSpc>
            </a:pPr>
            <a:r>
              <a:rPr lang="ca-ES" dirty="0" smtClean="0"/>
              <a:t>Aportes de glucosa </a:t>
            </a:r>
            <a:r>
              <a:rPr lang="ca-ES" dirty="0" err="1" smtClean="0"/>
              <a:t>v.o</a:t>
            </a:r>
            <a:r>
              <a:rPr lang="ca-ES" dirty="0" smtClean="0"/>
              <a:t>./</a:t>
            </a:r>
            <a:r>
              <a:rPr lang="ca-ES" dirty="0" err="1" smtClean="0"/>
              <a:t>e.v</a:t>
            </a:r>
            <a:r>
              <a:rPr lang="ca-ES" dirty="0" smtClean="0"/>
              <a:t>. </a:t>
            </a:r>
          </a:p>
          <a:p>
            <a:pPr lvl="1">
              <a:lnSpc>
                <a:spcPct val="150000"/>
              </a:lnSpc>
            </a:pPr>
            <a:r>
              <a:rPr lang="ca-ES" dirty="0" err="1" smtClean="0"/>
              <a:t>Papel</a:t>
            </a:r>
            <a:r>
              <a:rPr lang="ca-ES" dirty="0" smtClean="0"/>
              <a:t> del </a:t>
            </a:r>
            <a:r>
              <a:rPr lang="ca-ES" dirty="0" err="1" smtClean="0"/>
              <a:t>octeotrido</a:t>
            </a:r>
            <a:r>
              <a:rPr lang="ca-ES" dirty="0" smtClean="0"/>
              <a:t> </a:t>
            </a:r>
            <a:r>
              <a:rPr lang="ca-ES" dirty="0" err="1" smtClean="0"/>
              <a:t>discutido</a:t>
            </a:r>
            <a:endParaRPr lang="ca-ES" dirty="0" smtClean="0"/>
          </a:p>
          <a:p>
            <a:pPr>
              <a:lnSpc>
                <a:spcPct val="150000"/>
              </a:lnSpc>
            </a:pPr>
            <a:r>
              <a:rPr lang="ca-ES" dirty="0" smtClean="0"/>
              <a:t>Mínima </a:t>
            </a:r>
            <a:r>
              <a:rPr lang="ca-ES" dirty="0" err="1" smtClean="0"/>
              <a:t>observación</a:t>
            </a:r>
            <a:r>
              <a:rPr lang="ca-ES" dirty="0" smtClean="0"/>
              <a:t> 24 hores.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762" y="369589"/>
            <a:ext cx="2237426" cy="79254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819900" y="1488281"/>
            <a:ext cx="2476500" cy="36933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Claritromicina</a:t>
            </a:r>
            <a:endParaRPr lang="es-ES" dirty="0"/>
          </a:p>
          <a:p>
            <a:pPr algn="ctr"/>
            <a:r>
              <a:rPr lang="es-ES" dirty="0" err="1" smtClean="0"/>
              <a:t>Quinolonas</a:t>
            </a:r>
            <a:endParaRPr lang="es-ES" dirty="0"/>
          </a:p>
          <a:p>
            <a:pPr algn="ctr"/>
            <a:r>
              <a:rPr lang="es-ES" dirty="0" err="1" smtClean="0"/>
              <a:t>Verapamilo</a:t>
            </a:r>
            <a:endParaRPr lang="es-ES" dirty="0" smtClean="0"/>
          </a:p>
          <a:p>
            <a:pPr algn="ctr"/>
            <a:r>
              <a:rPr lang="es-ES" dirty="0" err="1" smtClean="0"/>
              <a:t>Losartan</a:t>
            </a:r>
            <a:endParaRPr lang="es-ES" dirty="0" smtClean="0"/>
          </a:p>
          <a:p>
            <a:pPr algn="ctr"/>
            <a:r>
              <a:rPr lang="es-ES" dirty="0" err="1" smtClean="0"/>
              <a:t>Amiodarona</a:t>
            </a:r>
            <a:endParaRPr lang="es-ES" dirty="0" smtClean="0"/>
          </a:p>
          <a:p>
            <a:pPr algn="ctr"/>
            <a:r>
              <a:rPr lang="es-ES" dirty="0" err="1" smtClean="0"/>
              <a:t>Fluvastatina</a:t>
            </a:r>
            <a:endParaRPr lang="es-ES" dirty="0" smtClean="0"/>
          </a:p>
          <a:p>
            <a:pPr algn="ctr"/>
            <a:r>
              <a:rPr lang="es-ES" dirty="0" smtClean="0"/>
              <a:t>Omeprazol</a:t>
            </a:r>
          </a:p>
          <a:p>
            <a:pPr algn="ctr"/>
            <a:r>
              <a:rPr lang="es-ES" dirty="0" err="1" smtClean="0"/>
              <a:t>Ticagrelor</a:t>
            </a:r>
            <a:endParaRPr lang="es-ES" dirty="0" smtClean="0"/>
          </a:p>
          <a:p>
            <a:pPr algn="ctr"/>
            <a:r>
              <a:rPr lang="es-ES" dirty="0" err="1" smtClean="0"/>
              <a:t>Warfarina</a:t>
            </a:r>
            <a:endParaRPr lang="es-ES" dirty="0" smtClean="0"/>
          </a:p>
          <a:p>
            <a:pPr algn="ctr"/>
            <a:r>
              <a:rPr lang="es-ES" dirty="0" smtClean="0"/>
              <a:t>Beta-bloqueantes</a:t>
            </a:r>
          </a:p>
          <a:p>
            <a:pPr algn="ctr"/>
            <a:r>
              <a:rPr lang="es-ES" dirty="0" smtClean="0"/>
              <a:t>IMAOS</a:t>
            </a:r>
          </a:p>
          <a:p>
            <a:pPr algn="ctr"/>
            <a:r>
              <a:rPr lang="es-ES" dirty="0" err="1" smtClean="0"/>
              <a:t>Alopurinol</a:t>
            </a:r>
            <a:endParaRPr lang="es-ES" dirty="0" smtClean="0"/>
          </a:p>
          <a:p>
            <a:pPr algn="ctr"/>
            <a:r>
              <a:rPr lang="es-ES" dirty="0" smtClean="0"/>
              <a:t>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19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389812"/>
            <a:ext cx="12192000" cy="752105"/>
          </a:xfrm>
          <a:solidFill>
            <a:schemeClr val="accent1"/>
          </a:solidFill>
        </p:spPr>
        <p:txBody>
          <a:bodyPr/>
          <a:lstStyle/>
          <a:p>
            <a:r>
              <a:rPr lang="ca-ES" dirty="0" smtClean="0"/>
              <a:t>	</a:t>
            </a:r>
            <a:r>
              <a:rPr lang="ca-ES" sz="4000" dirty="0" smtClean="0"/>
              <a:t>INTOXICACIÓN POR METFORMINA</a:t>
            </a:r>
            <a:endParaRPr lang="ca-ES" sz="4000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00075" y="1390650"/>
            <a:ext cx="10991850" cy="50863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Mecanismo de acción: Disminuye la producción hepática de glucosa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							 Disminuye la resistencia a la insulina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Fármaco </a:t>
            </a:r>
            <a:r>
              <a:rPr lang="es-ES" dirty="0" err="1" smtClean="0"/>
              <a:t>euglucemiante</a:t>
            </a:r>
            <a:r>
              <a:rPr lang="es-ES" dirty="0" smtClean="0"/>
              <a:t> o </a:t>
            </a:r>
            <a:r>
              <a:rPr lang="es-ES" dirty="0" err="1" smtClean="0"/>
              <a:t>antihiperglicemiante</a:t>
            </a:r>
            <a:endParaRPr lang="es-ES" dirty="0" smtClean="0"/>
          </a:p>
          <a:p>
            <a:pPr>
              <a:lnSpc>
                <a:spcPct val="150000"/>
              </a:lnSpc>
            </a:pPr>
            <a:r>
              <a:rPr lang="es-ES" dirty="0" smtClean="0"/>
              <a:t>Semivida de eliminación: 5 horas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Eliminación renal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No unión a </a:t>
            </a:r>
            <a:r>
              <a:rPr lang="es-ES" dirty="0" err="1" smtClean="0"/>
              <a:t>proteinas</a:t>
            </a:r>
            <a:r>
              <a:rPr lang="es-ES" dirty="0" smtClean="0"/>
              <a:t> plasmáticas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Volumen de distribución pequeño</a:t>
            </a:r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endParaRPr lang="es-ES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762" y="369589"/>
            <a:ext cx="2237426" cy="792549"/>
          </a:xfrm>
          <a:prstGeom prst="rect">
            <a:avLst/>
          </a:prstGeom>
        </p:spPr>
      </p:pic>
      <p:sp>
        <p:nvSpPr>
          <p:cNvPr id="2" name="Explosión 1 1"/>
          <p:cNvSpPr/>
          <p:nvPr/>
        </p:nvSpPr>
        <p:spPr>
          <a:xfrm rot="10800000" flipV="1">
            <a:off x="5460819" y="2369731"/>
            <a:ext cx="6389369" cy="460248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ACIDOSIS LÁCTICA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1132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626</TotalTime>
  <Words>2061</Words>
  <Application>Microsoft Office PowerPoint</Application>
  <PresentationFormat>Panorámica</PresentationFormat>
  <Paragraphs>345</Paragraphs>
  <Slides>28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8" baseType="lpstr">
      <vt:lpstr>Arial</vt:lpstr>
      <vt:lpstr>Baskerville Old Face</vt:lpstr>
      <vt:lpstr>Calibri</vt:lpstr>
      <vt:lpstr>Century Gothic</vt:lpstr>
      <vt:lpstr>Comic Sans MS</vt:lpstr>
      <vt:lpstr>Georgia</vt:lpstr>
      <vt:lpstr>Symbol</vt:lpstr>
      <vt:lpstr>Wingdings</vt:lpstr>
      <vt:lpstr>Wingdings 3</vt:lpstr>
      <vt:lpstr>Ion</vt:lpstr>
      <vt:lpstr>INTOXICACIÓN POR ANTIDIABÉTICOS</vt:lpstr>
      <vt:lpstr> FÁRMACOS UTILIZADOS EN DM</vt:lpstr>
      <vt:lpstr> FÁRMACOS UTILIZADOS EN DM</vt:lpstr>
      <vt:lpstr> FÁRMACOS UTILIZADOS EN DM</vt:lpstr>
      <vt:lpstr>ANTE UNA INTOXICACIÓN POR ADOS</vt:lpstr>
      <vt:lpstr> INTOXICACIÓN POR SULFONILUREAS</vt:lpstr>
      <vt:lpstr> INTOXICACIÓN POR SULFONILUREAS</vt:lpstr>
      <vt:lpstr> INTOXICACIÓN POR SULFONILUREAS</vt:lpstr>
      <vt:lpstr> INTOXICACIÓN POR METFORMINA</vt:lpstr>
      <vt:lpstr> INTOXICACIÓN POR METFORMINA</vt:lpstr>
      <vt:lpstr> INTOXICACIÓN POR METFORMINA</vt:lpstr>
      <vt:lpstr>CASO CLÍNICO </vt:lpstr>
      <vt:lpstr>CASO CLÍNICO </vt:lpstr>
      <vt:lpstr>CASO CLINICO </vt:lpstr>
      <vt:lpstr>CASO CLÍNICO </vt:lpstr>
      <vt:lpstr>CASO CLÍNICO </vt:lpstr>
      <vt:lpstr>CASO CLÍNICO </vt:lpstr>
      <vt:lpstr>CASO CLÍNICO </vt:lpstr>
      <vt:lpstr>CASO CLÍNICO </vt:lpstr>
      <vt:lpstr>CASO CLÍNICO </vt:lpstr>
      <vt:lpstr>MUCHAS GRACIAS</vt:lpstr>
      <vt:lpstr> CASO CLÍNICO 1</vt:lpstr>
      <vt:lpstr> CASO CLÍNICO 1</vt:lpstr>
      <vt:lpstr> CASO CLÍNICO 1</vt:lpstr>
      <vt:lpstr> CASO CLÍNICO 1</vt:lpstr>
      <vt:lpstr>CASO CLÍNICO 3</vt:lpstr>
      <vt:lpstr>CASO CLÍNICO 3</vt:lpstr>
      <vt:lpstr>CASO CLÍNICO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INTOXICACIÓN POR ANTIDIABÉTICOS ORALES</dc:title>
  <dc:creator>Lidia G G</dc:creator>
  <cp:lastModifiedBy>USER</cp:lastModifiedBy>
  <cp:revision>92</cp:revision>
  <dcterms:created xsi:type="dcterms:W3CDTF">2015-05-05T10:54:44Z</dcterms:created>
  <dcterms:modified xsi:type="dcterms:W3CDTF">2016-02-19T12:32:07Z</dcterms:modified>
</cp:coreProperties>
</file>