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87" r:id="rId2"/>
    <p:sldId id="292" r:id="rId3"/>
    <p:sldId id="293" r:id="rId4"/>
    <p:sldId id="294" r:id="rId5"/>
    <p:sldId id="325" r:id="rId6"/>
    <p:sldId id="295" r:id="rId7"/>
    <p:sldId id="296" r:id="rId8"/>
    <p:sldId id="297" r:id="rId9"/>
    <p:sldId id="298" r:id="rId10"/>
    <p:sldId id="299" r:id="rId11"/>
    <p:sldId id="300" r:id="rId12"/>
    <p:sldId id="301" r:id="rId13"/>
    <p:sldId id="302" r:id="rId14"/>
    <p:sldId id="303" r:id="rId15"/>
    <p:sldId id="312" r:id="rId16"/>
    <p:sldId id="304" r:id="rId17"/>
    <p:sldId id="305" r:id="rId18"/>
    <p:sldId id="311" r:id="rId19"/>
    <p:sldId id="310" r:id="rId20"/>
    <p:sldId id="309" r:id="rId21"/>
    <p:sldId id="308" r:id="rId22"/>
    <p:sldId id="313" r:id="rId23"/>
    <p:sldId id="307" r:id="rId24"/>
    <p:sldId id="319" r:id="rId25"/>
    <p:sldId id="321" r:id="rId26"/>
    <p:sldId id="314" r:id="rId27"/>
    <p:sldId id="318" r:id="rId28"/>
    <p:sldId id="317" r:id="rId29"/>
    <p:sldId id="316" r:id="rId30"/>
    <p:sldId id="323" r:id="rId31"/>
    <p:sldId id="322" r:id="rId32"/>
    <p:sldId id="324" r:id="rId33"/>
    <p:sldId id="320" r:id="rId34"/>
    <p:sldId id="31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661" autoAdjust="0"/>
  </p:normalViewPr>
  <p:slideViewPr>
    <p:cSldViewPr snapToGrid="0">
      <p:cViewPr varScale="1">
        <p:scale>
          <a:sx n="57" d="100"/>
          <a:sy n="57" d="100"/>
        </p:scale>
        <p:origin x="1260" y="66"/>
      </p:cViewPr>
      <p:guideLst/>
    </p:cSldViewPr>
  </p:slid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1371D-574D-490A-AB4A-5631424ECD09}" type="datetimeFigureOut">
              <a:rPr lang="ca-ES" smtClean="0"/>
              <a:t>18/02/2016</a:t>
            </a:fld>
            <a:endParaRPr lang="ca-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CE44C-4D9C-43AE-B6A4-FDB3515787CA}" type="slidenum">
              <a:rPr lang="ca-ES" smtClean="0"/>
              <a:t>‹Nº›</a:t>
            </a:fld>
            <a:endParaRPr lang="ca-ES" dirty="0"/>
          </a:p>
        </p:txBody>
      </p:sp>
    </p:spTree>
    <p:extLst>
      <p:ext uri="{BB962C8B-B14F-4D97-AF65-F5344CB8AC3E}">
        <p14:creationId xmlns:p14="http://schemas.microsoft.com/office/powerpoint/2010/main" val="154626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a:t>
            </a:fld>
            <a:endParaRPr lang="ca-ES" dirty="0"/>
          </a:p>
        </p:txBody>
      </p:sp>
    </p:spTree>
    <p:extLst>
      <p:ext uri="{BB962C8B-B14F-4D97-AF65-F5344CB8AC3E}">
        <p14:creationId xmlns:p14="http://schemas.microsoft.com/office/powerpoint/2010/main" val="97339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1200" b="0" dirty="0" smtClean="0">
                <a:effectLst/>
              </a:rPr>
              <a:t>Toxinas: Amanitinas o </a:t>
            </a:r>
            <a:r>
              <a:rPr lang="es-ES" altLang="ca-ES" sz="1200" b="0" dirty="0" err="1" smtClean="0">
                <a:effectLst/>
              </a:rPr>
              <a:t>amatoxinas</a:t>
            </a:r>
            <a:r>
              <a:rPr lang="es-ES" altLang="ca-ES" sz="1200" b="0" dirty="0" smtClean="0">
                <a:effectLst/>
              </a:rPr>
              <a:t>: péptidos cíclicos de ocho aminoácidos, que se absorben a través del epitelio intestinal, y por el sistema portal alcanzan el hígado. Penetran en el interior de la célula hepática por medio de un sistema inespecífico de transporte y una vez en el núcleo se unen, molécula a molécula, a la RNA-Polimerasa II, bloqueando de ese modo la síntesis proteica. La persistencia de esta situación conduce a la necrosis celular. </a:t>
            </a: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13</a:t>
            </a:fld>
            <a:endParaRPr lang="ca-ES" dirty="0"/>
          </a:p>
        </p:txBody>
      </p:sp>
    </p:spTree>
    <p:extLst>
      <p:ext uri="{BB962C8B-B14F-4D97-AF65-F5344CB8AC3E}">
        <p14:creationId xmlns:p14="http://schemas.microsoft.com/office/powerpoint/2010/main" val="221454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endParaRPr lang="ca-ES" b="0" dirty="0" smtClean="0"/>
          </a:p>
          <a:p>
            <a:pPr eaLnBrk="1" hangingPunct="1">
              <a:buFont typeface="Arial" panose="020B0604020202020204" pitchFamily="34" charset="0"/>
              <a:buNone/>
            </a:pP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14</a:t>
            </a:fld>
            <a:endParaRPr lang="ca-ES" dirty="0"/>
          </a:p>
        </p:txBody>
      </p:sp>
    </p:spTree>
    <p:extLst>
      <p:ext uri="{BB962C8B-B14F-4D97-AF65-F5344CB8AC3E}">
        <p14:creationId xmlns:p14="http://schemas.microsoft.com/office/powerpoint/2010/main" val="2189604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endParaRPr lang="es-ES" altLang="ca-ES" sz="1200" b="1" dirty="0" smtClean="0">
              <a:effectLst/>
            </a:endParaRP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15</a:t>
            </a:fld>
            <a:endParaRPr lang="ca-ES" dirty="0"/>
          </a:p>
        </p:txBody>
      </p:sp>
    </p:spTree>
    <p:extLst>
      <p:ext uri="{BB962C8B-B14F-4D97-AF65-F5344CB8AC3E}">
        <p14:creationId xmlns:p14="http://schemas.microsoft.com/office/powerpoint/2010/main" val="1234200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1000" b="0" dirty="0" smtClean="0">
                <a:effectLst/>
              </a:rPr>
              <a:t>Se ha llegado a detectar amanitinas</a:t>
            </a:r>
            <a:r>
              <a:rPr lang="es-ES" altLang="ca-ES" sz="1000" b="0" baseline="0" dirty="0" smtClean="0">
                <a:effectLst/>
              </a:rPr>
              <a:t> en aspirado </a:t>
            </a:r>
            <a:r>
              <a:rPr lang="es-ES" altLang="ca-ES" sz="1000" b="0" baseline="0" dirty="0" err="1" smtClean="0">
                <a:effectLst/>
              </a:rPr>
              <a:t>gastro</a:t>
            </a:r>
            <a:r>
              <a:rPr lang="es-ES" altLang="ca-ES" sz="1000" b="0" baseline="0" dirty="0" smtClean="0">
                <a:effectLst/>
              </a:rPr>
              <a:t>-duodenal 80-100 horas después de la ingesta</a:t>
            </a:r>
            <a:endParaRPr lang="es-ES" altLang="ca-ES" sz="1000" b="0" dirty="0" smtClean="0">
              <a:effectLst/>
            </a:endParaRP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16</a:t>
            </a:fld>
            <a:endParaRPr lang="ca-ES" dirty="0"/>
          </a:p>
        </p:txBody>
      </p:sp>
    </p:spTree>
    <p:extLst>
      <p:ext uri="{BB962C8B-B14F-4D97-AF65-F5344CB8AC3E}">
        <p14:creationId xmlns:p14="http://schemas.microsoft.com/office/powerpoint/2010/main" val="280584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err="1" smtClean="0"/>
              <a:t>Silibinina</a:t>
            </a:r>
            <a:r>
              <a:rPr lang="ca-ES" dirty="0" smtClean="0"/>
              <a:t>:</a:t>
            </a:r>
            <a:r>
              <a:rPr lang="ca-ES" baseline="0" dirty="0" smtClean="0"/>
              <a:t> </a:t>
            </a:r>
            <a:r>
              <a:rPr lang="es-ES" sz="1200" dirty="0" smtClean="0"/>
              <a:t>350 mg disuelta en 500 ml de glucosado a pasar en 3 horas, cada 6h (es decir, 1400 mg/día). También puede administrarse en BPC.</a:t>
            </a:r>
          </a:p>
          <a:p>
            <a:pPr eaLnBrk="1" hangingPunct="1">
              <a:buFont typeface="Arial" panose="020B0604020202020204" pitchFamily="34" charset="0"/>
              <a:buNone/>
            </a:pPr>
            <a:r>
              <a:rPr lang="es-ES" altLang="ca-ES" sz="1600" b="0" dirty="0" smtClean="0">
                <a:solidFill>
                  <a:srgbClr val="FFFF00"/>
                </a:solidFill>
                <a:effectLst/>
              </a:rPr>
              <a:t>MARS: Soporte hepático artificial (</a:t>
            </a:r>
            <a:r>
              <a:rPr lang="es-ES" altLang="ca-ES" sz="1200" b="0" i="1" dirty="0" smtClean="0">
                <a:effectLst/>
                <a:cs typeface="Arial" panose="020B0604020202020204" pitchFamily="34" charset="0"/>
              </a:rPr>
              <a:t>MOLECULAR ADSORBEN RECIRCULATING SYSTEM)</a:t>
            </a:r>
            <a:endParaRPr lang="ca-ES" altLang="ca-ES" sz="1600" b="0" i="1" dirty="0" smtClean="0">
              <a:effectLst/>
            </a:endParaRPr>
          </a:p>
          <a:p>
            <a:endParaRPr lang="ca-ES" b="0"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17</a:t>
            </a:fld>
            <a:endParaRPr lang="ca-ES" dirty="0"/>
          </a:p>
        </p:txBody>
      </p:sp>
    </p:spTree>
    <p:extLst>
      <p:ext uri="{BB962C8B-B14F-4D97-AF65-F5344CB8AC3E}">
        <p14:creationId xmlns:p14="http://schemas.microsoft.com/office/powerpoint/2010/main" val="133430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dirty="0" smtClean="0"/>
              <a:t>2006 – 2012 Se practicaron 9 trasplantes de hígado en pacientes intoxicados por setas </a:t>
            </a:r>
            <a:r>
              <a:rPr lang="es-ES" dirty="0" err="1" smtClean="0"/>
              <a:t>hepatotóxicas</a:t>
            </a:r>
            <a:r>
              <a:rPr lang="es-ES" dirty="0" smtClean="0"/>
              <a:t> De los nueve, 3 fallecieron en el postoperatorio (33 %) (Se trató en los tres casos de trasplantes efectuados después del 5º día </a:t>
            </a:r>
            <a:r>
              <a:rPr lang="es-ES" dirty="0" err="1" smtClean="0"/>
              <a:t>postingestión</a:t>
            </a:r>
            <a:r>
              <a:rPr lang="es-ES" dirty="0" smtClean="0"/>
              <a:t>, en pacientes con grave deterioro)</a:t>
            </a: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18</a:t>
            </a:fld>
            <a:endParaRPr lang="ca-ES" dirty="0"/>
          </a:p>
        </p:txBody>
      </p:sp>
    </p:spTree>
    <p:extLst>
      <p:ext uri="{BB962C8B-B14F-4D97-AF65-F5344CB8AC3E}">
        <p14:creationId xmlns:p14="http://schemas.microsoft.com/office/powerpoint/2010/main" val="2791794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20000"/>
              </a:spcBef>
              <a:buClr>
                <a:schemeClr val="hlink"/>
              </a:buClr>
              <a:buSzPct val="80000"/>
              <a:buFont typeface="Arial" panose="020B0604020202020204" pitchFamily="34" charset="0"/>
              <a:buNone/>
            </a:pPr>
            <a:r>
              <a:rPr lang="es-ES" altLang="ca-ES" sz="1200" b="0" dirty="0" smtClean="0">
                <a:solidFill>
                  <a:srgbClr val="00FF00"/>
                </a:solidFill>
                <a:effectLst/>
              </a:rPr>
              <a:t>Toxina:</a:t>
            </a:r>
            <a:r>
              <a:rPr lang="es-ES" altLang="ca-ES" sz="1200" b="0" dirty="0" smtClean="0">
                <a:solidFill>
                  <a:srgbClr val="070709"/>
                </a:solidFill>
                <a:effectLst/>
              </a:rPr>
              <a:t> </a:t>
            </a:r>
            <a:r>
              <a:rPr lang="es-ES" altLang="ca-ES" sz="1200" b="0" dirty="0" err="1" smtClean="0">
                <a:solidFill>
                  <a:srgbClr val="FFFF00"/>
                </a:solidFill>
                <a:effectLst/>
              </a:rPr>
              <a:t>orellanina</a:t>
            </a:r>
            <a:r>
              <a:rPr lang="es-ES" altLang="ca-ES" sz="1200" b="0" dirty="0" smtClean="0">
                <a:solidFill>
                  <a:srgbClr val="FFFF00"/>
                </a:solidFill>
                <a:effectLst/>
              </a:rPr>
              <a:t>, </a:t>
            </a:r>
            <a:r>
              <a:rPr lang="es-ES" altLang="ca-ES" sz="1200" b="0" dirty="0" smtClean="0">
                <a:effectLst/>
              </a:rPr>
              <a:t>molécula </a:t>
            </a:r>
            <a:r>
              <a:rPr lang="es-ES" altLang="ca-ES" sz="1200" b="0" dirty="0" err="1" smtClean="0">
                <a:effectLst/>
              </a:rPr>
              <a:t>bipiridínica</a:t>
            </a:r>
            <a:r>
              <a:rPr lang="es-ES" altLang="ca-ES" sz="1200" b="0" dirty="0" smtClean="0">
                <a:effectLst/>
              </a:rPr>
              <a:t> que inhibe la síntesis de proteínas y crea radicales libres e induce </a:t>
            </a:r>
            <a:r>
              <a:rPr lang="es-ES" altLang="ca-ES" sz="1200" b="0" dirty="0" smtClean="0">
                <a:solidFill>
                  <a:srgbClr val="FFFF00"/>
                </a:solidFill>
                <a:effectLst/>
              </a:rPr>
              <a:t>nefritis </a:t>
            </a:r>
            <a:r>
              <a:rPr lang="es-ES" altLang="ca-ES" sz="1200" b="0" dirty="0" err="1" smtClean="0">
                <a:solidFill>
                  <a:srgbClr val="FFFF00"/>
                </a:solidFill>
                <a:effectLst/>
              </a:rPr>
              <a:t>tubulointersticial</a:t>
            </a:r>
            <a:r>
              <a:rPr lang="es-ES" altLang="ca-ES" sz="1200" b="0" dirty="0" smtClean="0">
                <a:solidFill>
                  <a:srgbClr val="FFFF00"/>
                </a:solidFill>
                <a:effectLst/>
              </a:rPr>
              <a:t> </a:t>
            </a:r>
            <a:r>
              <a:rPr lang="es-ES" altLang="ca-ES" sz="1200" b="0" dirty="0" smtClean="0">
                <a:effectLst/>
              </a:rPr>
              <a:t>similar al </a:t>
            </a:r>
            <a:r>
              <a:rPr lang="es-ES" altLang="ca-ES" sz="1200" b="0" dirty="0" err="1" smtClean="0">
                <a:effectLst/>
              </a:rPr>
              <a:t>diquat</a:t>
            </a:r>
            <a:r>
              <a:rPr lang="es-ES" altLang="ca-ES" sz="1200" b="0" dirty="0" smtClean="0">
                <a:effectLst/>
              </a:rPr>
              <a:t> (herbicida) por un mecanismo conocido</a:t>
            </a:r>
          </a:p>
          <a:p>
            <a:pPr eaLnBrk="1" hangingPunct="1">
              <a:spcBef>
                <a:spcPct val="20000"/>
              </a:spcBef>
              <a:buClr>
                <a:schemeClr val="hlink"/>
              </a:buClr>
              <a:buSzPct val="80000"/>
              <a:buFont typeface="Arial" panose="020B0604020202020204" pitchFamily="34" charset="0"/>
              <a:buNone/>
            </a:pPr>
            <a:r>
              <a:rPr lang="es-ES" altLang="ca-ES" sz="1200" b="0" dirty="0" smtClean="0">
                <a:solidFill>
                  <a:srgbClr val="00FF00"/>
                </a:solidFill>
                <a:effectLst/>
              </a:rPr>
              <a:t>Contraindicada furosemida </a:t>
            </a:r>
            <a:r>
              <a:rPr lang="es-ES" altLang="ca-ES" sz="1200" b="0" dirty="0" smtClean="0">
                <a:effectLst/>
                <a:sym typeface="Symbol" panose="05050102010706020507" pitchFamily="18" charset="2"/>
              </a:rPr>
              <a:t>  </a:t>
            </a:r>
            <a:r>
              <a:rPr lang="es-ES" altLang="ca-ES" sz="1200" b="0" dirty="0" smtClean="0">
                <a:effectLst/>
              </a:rPr>
              <a:t>efecto lesivo adicional del riñón</a:t>
            </a: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19</a:t>
            </a:fld>
            <a:endParaRPr lang="ca-ES" dirty="0"/>
          </a:p>
        </p:txBody>
      </p:sp>
    </p:spTree>
    <p:extLst>
      <p:ext uri="{BB962C8B-B14F-4D97-AF65-F5344CB8AC3E}">
        <p14:creationId xmlns:p14="http://schemas.microsoft.com/office/powerpoint/2010/main" val="230098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Toxinas: Contienen entre 10 y 12 hidracinas distintas. La más abundante es la </a:t>
            </a:r>
            <a:r>
              <a:rPr lang="es-ES" dirty="0" err="1" smtClean="0"/>
              <a:t>metil</a:t>
            </a:r>
            <a:r>
              <a:rPr lang="es-ES" dirty="0" smtClean="0"/>
              <a:t>-</a:t>
            </a:r>
            <a:r>
              <a:rPr lang="es-ES" dirty="0" err="1" smtClean="0"/>
              <a:t>etil</a:t>
            </a:r>
            <a:r>
              <a:rPr lang="es-ES" dirty="0" smtClean="0"/>
              <a:t>-hidracina o </a:t>
            </a:r>
            <a:r>
              <a:rPr lang="es-ES" dirty="0" err="1" smtClean="0"/>
              <a:t>giromitrina</a:t>
            </a:r>
            <a:r>
              <a:rPr lang="es-ES" dirty="0" smtClean="0"/>
              <a:t>. Por hidrólisis se transforman en el organismo en </a:t>
            </a:r>
            <a:r>
              <a:rPr lang="es-ES" dirty="0" err="1" smtClean="0"/>
              <a:t>monometil</a:t>
            </a:r>
            <a:r>
              <a:rPr lang="es-ES" dirty="0" smtClean="0"/>
              <a:t>-hidracina, que bloquea todos los procesos metabólicos que tienen como coenzima el fosfato de </a:t>
            </a:r>
            <a:r>
              <a:rPr lang="es-ES" dirty="0" err="1" smtClean="0"/>
              <a:t>piridoxal</a:t>
            </a:r>
            <a:r>
              <a:rPr lang="es-ES" dirty="0" smtClean="0"/>
              <a:t>, y es además una substancia cancerígena, por su capacidad de </a:t>
            </a:r>
            <a:r>
              <a:rPr lang="es-ES" dirty="0" err="1" smtClean="0"/>
              <a:t>metilar</a:t>
            </a:r>
            <a:r>
              <a:rPr lang="es-ES" dirty="0" smtClean="0"/>
              <a:t> los ácidos nucleicos</a:t>
            </a:r>
          </a:p>
          <a:p>
            <a:pPr eaLnBrk="1" hangingPunct="1">
              <a:buFont typeface="Arial" panose="020B0604020202020204" pitchFamily="34" charset="0"/>
              <a:buNone/>
            </a:pPr>
            <a:r>
              <a:rPr lang="es-ES" altLang="ca-ES" sz="1200" b="0" dirty="0" smtClean="0">
                <a:effectLst/>
              </a:rPr>
              <a:t>La toxicidad aguda no se presenta si se  hierven y se desecha el agua de cocción, o si consumen ejemplares secos, bien cocinados tras una adecuada rehidratación.</a:t>
            </a: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20</a:t>
            </a:fld>
            <a:endParaRPr lang="ca-ES" dirty="0"/>
          </a:p>
        </p:txBody>
      </p:sp>
    </p:spTree>
    <p:extLst>
      <p:ext uri="{BB962C8B-B14F-4D97-AF65-F5344CB8AC3E}">
        <p14:creationId xmlns:p14="http://schemas.microsoft.com/office/powerpoint/2010/main" val="166108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20000"/>
              </a:spcBef>
              <a:buClr>
                <a:srgbClr val="A3C145"/>
              </a:buClr>
              <a:buSzPct val="80000"/>
            </a:pPr>
            <a:r>
              <a:rPr lang="es-ES" altLang="ca-ES" sz="1200" b="0" dirty="0" smtClean="0">
                <a:solidFill>
                  <a:srgbClr val="00FF00"/>
                </a:solidFill>
                <a:effectLst/>
              </a:rPr>
              <a:t>Clínica: gastrointestinal, neurológica, hematológica</a:t>
            </a:r>
          </a:p>
          <a:p>
            <a:pPr eaLnBrk="1" hangingPunct="1">
              <a:spcBef>
                <a:spcPct val="20000"/>
              </a:spcBef>
              <a:buClr>
                <a:srgbClr val="A3C145"/>
              </a:buClr>
              <a:buSzPct val="80000"/>
            </a:pPr>
            <a:r>
              <a:rPr lang="es-ES" altLang="ca-ES" sz="1200" b="0" dirty="0" smtClean="0">
                <a:solidFill>
                  <a:srgbClr val="00FF00"/>
                </a:solidFill>
                <a:effectLst/>
              </a:rPr>
              <a:t>▪ </a:t>
            </a:r>
            <a:r>
              <a:rPr lang="es-ES" altLang="ca-ES" sz="1200" b="0" dirty="0" err="1" smtClean="0">
                <a:solidFill>
                  <a:srgbClr val="00FF00"/>
                </a:solidFill>
                <a:effectLst/>
              </a:rPr>
              <a:t>Piridoxina</a:t>
            </a:r>
            <a:r>
              <a:rPr lang="es-ES" altLang="ca-ES" sz="1200" b="0" dirty="0" smtClean="0">
                <a:solidFill>
                  <a:srgbClr val="00FF00"/>
                </a:solidFill>
                <a:effectLst/>
              </a:rPr>
              <a:t> o VB6: </a:t>
            </a:r>
            <a:r>
              <a:rPr lang="es-ES" altLang="ca-ES" sz="1200" b="0" dirty="0" smtClean="0">
                <a:solidFill>
                  <a:srgbClr val="FFFFFF"/>
                </a:solidFill>
                <a:effectLst/>
              </a:rPr>
              <a:t>25 mg/kg en perfusión EV en 30 min repetidos a lo largo del día (máximo: 20 g/día)</a:t>
            </a:r>
          </a:p>
          <a:p>
            <a:pPr eaLnBrk="1" hangingPunct="1">
              <a:spcBef>
                <a:spcPct val="20000"/>
              </a:spcBef>
              <a:buClr>
                <a:srgbClr val="A3C145"/>
              </a:buClr>
              <a:buSzPct val="80000"/>
            </a:pPr>
            <a:r>
              <a:rPr lang="es-ES" altLang="ca-ES" sz="1200" b="0" dirty="0" smtClean="0">
                <a:solidFill>
                  <a:srgbClr val="00FF00"/>
                </a:solidFill>
                <a:effectLst/>
              </a:rPr>
              <a:t>▪ Ácido </a:t>
            </a:r>
            <a:r>
              <a:rPr lang="es-ES" altLang="ca-ES" sz="1200" b="0" dirty="0" err="1" smtClean="0">
                <a:solidFill>
                  <a:srgbClr val="00FF00"/>
                </a:solidFill>
                <a:effectLst/>
              </a:rPr>
              <a:t>folínico</a:t>
            </a:r>
            <a:r>
              <a:rPr lang="es-ES" altLang="ca-ES" sz="1200" b="0" dirty="0" smtClean="0">
                <a:solidFill>
                  <a:srgbClr val="00FF00"/>
                </a:solidFill>
                <a:effectLst/>
              </a:rPr>
              <a:t>: </a:t>
            </a:r>
            <a:r>
              <a:rPr lang="es-ES" altLang="ca-ES" sz="1200" b="0" dirty="0" smtClean="0">
                <a:solidFill>
                  <a:srgbClr val="FFFFFF"/>
                </a:solidFill>
                <a:effectLst/>
              </a:rPr>
              <a:t>50 mg IV en </a:t>
            </a:r>
            <a:r>
              <a:rPr lang="es-ES" altLang="ca-ES" sz="1200" b="0" dirty="0" err="1" smtClean="0">
                <a:solidFill>
                  <a:srgbClr val="FFFFFF"/>
                </a:solidFill>
                <a:effectLst/>
              </a:rPr>
              <a:t>bolus</a:t>
            </a:r>
            <a:r>
              <a:rPr lang="es-ES" altLang="ca-ES" sz="1200" b="0" dirty="0" smtClean="0">
                <a:solidFill>
                  <a:srgbClr val="FFFFFF"/>
                </a:solidFill>
                <a:effectLst/>
              </a:rPr>
              <a:t> c/6 h (inhibe </a:t>
            </a:r>
            <a:r>
              <a:rPr lang="es-ES" altLang="ca-ES" sz="1200" b="0" dirty="0" err="1" smtClean="0">
                <a:solidFill>
                  <a:srgbClr val="FFFFFF"/>
                </a:solidFill>
                <a:effectLst/>
              </a:rPr>
              <a:t>dihidro</a:t>
            </a:r>
            <a:r>
              <a:rPr lang="es-ES" altLang="ca-ES" sz="1200" b="0" dirty="0" smtClean="0">
                <a:solidFill>
                  <a:srgbClr val="FFFFFF"/>
                </a:solidFill>
                <a:effectLst/>
              </a:rPr>
              <a:t>- folato </a:t>
            </a:r>
            <a:r>
              <a:rPr lang="es-ES" altLang="ca-ES" sz="1200" b="0" dirty="0" err="1" smtClean="0">
                <a:solidFill>
                  <a:srgbClr val="FFFFFF"/>
                </a:solidFill>
                <a:effectLst/>
              </a:rPr>
              <a:t>reductasa</a:t>
            </a:r>
            <a:r>
              <a:rPr lang="es-ES" altLang="ca-ES" sz="1200" b="0" dirty="0" smtClean="0">
                <a:solidFill>
                  <a:srgbClr val="FFFFFF"/>
                </a:solidFill>
                <a:effectLst/>
              </a:rPr>
              <a:t>)</a:t>
            </a:r>
          </a:p>
          <a:p>
            <a:pPr eaLnBrk="1" hangingPunct="1">
              <a:spcBef>
                <a:spcPct val="20000"/>
              </a:spcBef>
              <a:buClr>
                <a:srgbClr val="A3C145"/>
              </a:buClr>
              <a:buSzPct val="80000"/>
            </a:pPr>
            <a:r>
              <a:rPr lang="es-ES" altLang="ca-ES" sz="1200" b="0" dirty="0" smtClean="0">
                <a:solidFill>
                  <a:srgbClr val="FFFFFF"/>
                </a:solidFill>
                <a:effectLst/>
              </a:rPr>
              <a:t>▪ Convulsiones: </a:t>
            </a:r>
            <a:r>
              <a:rPr lang="es-ES" altLang="ca-ES" sz="1200" b="0" dirty="0" smtClean="0">
                <a:solidFill>
                  <a:srgbClr val="00FF00"/>
                </a:solidFill>
                <a:effectLst/>
              </a:rPr>
              <a:t>si BDZ </a:t>
            </a:r>
            <a:r>
              <a:rPr lang="es-ES" altLang="ca-ES" sz="1200" b="0" dirty="0" smtClean="0">
                <a:solidFill>
                  <a:srgbClr val="FFFFFF"/>
                </a:solidFill>
                <a:effectLst/>
              </a:rPr>
              <a:t>(</a:t>
            </a:r>
            <a:r>
              <a:rPr lang="es-ES" altLang="ca-ES" sz="1200" b="0" dirty="0" smtClean="0">
                <a:solidFill>
                  <a:srgbClr val="FFFFFF"/>
                </a:solidFill>
                <a:effectLst/>
                <a:sym typeface="Symbol" panose="05050102010706020507" pitchFamily="18" charset="2"/>
              </a:rPr>
              <a:t> GABA)</a:t>
            </a:r>
            <a:r>
              <a:rPr lang="es-ES" altLang="ca-ES" sz="1200" b="0" dirty="0" smtClean="0">
                <a:solidFill>
                  <a:srgbClr val="FFFFFF"/>
                </a:solidFill>
                <a:effectLst/>
              </a:rPr>
              <a:t>, </a:t>
            </a:r>
            <a:r>
              <a:rPr lang="es-ES" altLang="ca-ES" sz="1200" b="0" dirty="0" smtClean="0">
                <a:solidFill>
                  <a:srgbClr val="00FF00"/>
                </a:solidFill>
                <a:effectLst/>
              </a:rPr>
              <a:t>no fenobarbital </a:t>
            </a:r>
            <a:r>
              <a:rPr lang="es-ES" altLang="ca-ES" sz="1200" b="0" dirty="0" smtClean="0">
                <a:solidFill>
                  <a:srgbClr val="FFFFFF"/>
                </a:solidFill>
                <a:effectLst/>
              </a:rPr>
              <a:t>(induce enzimas citocromo P</a:t>
            </a:r>
            <a:r>
              <a:rPr lang="es-ES" altLang="ca-ES" sz="1200" b="0" baseline="-25000" dirty="0" smtClean="0">
                <a:solidFill>
                  <a:srgbClr val="FFFFFF"/>
                </a:solidFill>
                <a:effectLst/>
              </a:rPr>
              <a:t>450</a:t>
            </a:r>
            <a:r>
              <a:rPr lang="es-ES" altLang="ca-ES" sz="1200" b="0" dirty="0" smtClean="0">
                <a:solidFill>
                  <a:srgbClr val="FFFFFF"/>
                </a:solidFill>
                <a:effectLst/>
              </a:rPr>
              <a:t>)</a:t>
            </a:r>
          </a:p>
          <a:p>
            <a:pPr eaLnBrk="1" hangingPunct="1">
              <a:spcBef>
                <a:spcPct val="20000"/>
              </a:spcBef>
              <a:buClr>
                <a:srgbClr val="A3C145"/>
              </a:buClr>
              <a:buSzPct val="80000"/>
            </a:pPr>
            <a:r>
              <a:rPr lang="es-ES" altLang="ca-ES" sz="1200" b="0" dirty="0" smtClean="0">
                <a:solidFill>
                  <a:srgbClr val="00FF00"/>
                </a:solidFill>
                <a:effectLst/>
              </a:rPr>
              <a:t>▪ C</a:t>
            </a:r>
            <a:r>
              <a:rPr lang="es-ES" altLang="ca-ES" sz="1200" b="0" dirty="0" smtClean="0">
                <a:solidFill>
                  <a:srgbClr val="00FF00"/>
                </a:solidFill>
                <a:effectLst/>
                <a:cs typeface="Arial" panose="020B0604020202020204" pitchFamily="34" charset="0"/>
              </a:rPr>
              <a:t>imetidina</a:t>
            </a:r>
            <a:r>
              <a:rPr lang="es-ES" altLang="ca-ES" sz="1200" b="0" dirty="0" smtClean="0">
                <a:effectLst/>
                <a:cs typeface="Arial" panose="020B0604020202020204" pitchFamily="34" charset="0"/>
              </a:rPr>
              <a:t>: 400 mg/8 h VO (bloquea metabolismo CYP</a:t>
            </a:r>
            <a:r>
              <a:rPr lang="es-ES" altLang="ca-ES" sz="1200" b="0" baseline="-25000" dirty="0" smtClean="0">
                <a:effectLst/>
                <a:cs typeface="Arial" panose="020B0604020202020204" pitchFamily="34" charset="0"/>
              </a:rPr>
              <a:t>450</a:t>
            </a:r>
            <a:r>
              <a:rPr lang="es-ES" altLang="ca-ES" sz="1200" b="0" dirty="0" smtClean="0">
                <a:effectLst/>
                <a:cs typeface="Arial" panose="020B0604020202020204" pitchFamily="34" charset="0"/>
              </a:rPr>
              <a:t> HFM </a:t>
            </a:r>
            <a:r>
              <a:rPr lang="es-ES" altLang="ca-ES" sz="1200" b="0" dirty="0" err="1" smtClean="0">
                <a:effectLst/>
                <a:cs typeface="Arial" panose="020B0604020202020204" pitchFamily="34" charset="0"/>
              </a:rPr>
              <a:t>hidroxilamina</a:t>
            </a:r>
            <a:r>
              <a:rPr lang="es-ES" altLang="ca-ES" sz="1200" b="0" dirty="0" smtClean="0">
                <a:effectLst/>
                <a:cs typeface="Arial" panose="020B0604020202020204" pitchFamily="34" charset="0"/>
              </a:rPr>
              <a:t>)</a:t>
            </a:r>
            <a:endParaRPr lang="es-ES" altLang="ca-ES" sz="1200" b="0" dirty="0" smtClean="0">
              <a:solidFill>
                <a:srgbClr val="000000"/>
              </a:solidFill>
              <a:effectLst/>
              <a:cs typeface="Times New Roman" panose="02020603050405020304" pitchFamily="18" charset="0"/>
            </a:endParaRPr>
          </a:p>
          <a:p>
            <a:r>
              <a:rPr lang="es-ES" altLang="ca-ES" sz="1200" b="0" dirty="0" smtClean="0">
                <a:solidFill>
                  <a:srgbClr val="FFFFFF"/>
                </a:solidFill>
                <a:effectLst/>
              </a:rPr>
              <a:t>▪ </a:t>
            </a:r>
            <a:r>
              <a:rPr lang="es-ES" altLang="ca-ES" sz="1200" b="0" dirty="0" smtClean="0">
                <a:effectLst/>
                <a:cs typeface="Arial" panose="020B0604020202020204" pitchFamily="34" charset="0"/>
              </a:rPr>
              <a:t>NAC si signos de lesiones hepáticas (</a:t>
            </a:r>
            <a:r>
              <a:rPr lang="es-ES" altLang="ca-ES" sz="1200" b="0" dirty="0" smtClean="0">
                <a:effectLst/>
                <a:cs typeface="Arial" panose="020B0604020202020204" pitchFamily="34" charset="0"/>
                <a:sym typeface="Symbol" panose="05050102010706020507" pitchFamily="18" charset="2"/>
              </a:rPr>
              <a:t> paracet</a:t>
            </a:r>
            <a:r>
              <a:rPr lang="es-ES" altLang="ca-ES" sz="1200" b="0" dirty="0" smtClean="0">
                <a:effectLst/>
                <a:cs typeface="Arial" panose="020B0604020202020204" pitchFamily="34" charset="0"/>
              </a:rPr>
              <a:t>amol) </a:t>
            </a:r>
            <a:endParaRPr lang="es-ES" altLang="ca-ES" sz="1200" b="0" dirty="0" smtClean="0">
              <a:solidFill>
                <a:srgbClr val="000000"/>
              </a:solidFill>
              <a:effectLst/>
              <a:cs typeface="Times New Roman" panose="02020603050405020304" pitchFamily="18" charset="0"/>
            </a:endParaRPr>
          </a:p>
          <a:p>
            <a:pPr eaLnBrk="1" hangingPunct="1">
              <a:spcBef>
                <a:spcPct val="20000"/>
              </a:spcBef>
              <a:buClr>
                <a:srgbClr val="A3C145"/>
              </a:buClr>
              <a:buSzPct val="80000"/>
            </a:pPr>
            <a:r>
              <a:rPr lang="es-ES" altLang="ca-ES" sz="1200" b="0" dirty="0" smtClean="0">
                <a:solidFill>
                  <a:srgbClr val="FFFF00"/>
                </a:solidFill>
                <a:effectLst/>
              </a:rPr>
              <a:t>- </a:t>
            </a:r>
            <a:r>
              <a:rPr lang="es-ES" altLang="ca-ES" sz="1200" b="0" dirty="0" err="1" smtClean="0">
                <a:solidFill>
                  <a:srgbClr val="FFFF00"/>
                </a:solidFill>
                <a:effectLst/>
              </a:rPr>
              <a:t>Metahemoglobinemia</a:t>
            </a:r>
            <a:r>
              <a:rPr lang="es-ES" altLang="ca-ES" sz="1200" b="0" dirty="0" smtClean="0">
                <a:solidFill>
                  <a:srgbClr val="FFFF00"/>
                </a:solidFill>
                <a:effectLst/>
              </a:rPr>
              <a:t>: </a:t>
            </a:r>
            <a:r>
              <a:rPr lang="es-ES" altLang="ca-ES" sz="1200" b="0" dirty="0" smtClean="0">
                <a:solidFill>
                  <a:srgbClr val="FFFFFF"/>
                </a:solidFill>
                <a:effectLst/>
              </a:rPr>
              <a:t>antídoto </a:t>
            </a:r>
            <a:r>
              <a:rPr lang="es-ES" altLang="ca-ES" sz="1200" b="0" dirty="0" smtClean="0">
                <a:solidFill>
                  <a:srgbClr val="FFFFFF"/>
                </a:solidFill>
                <a:effectLst/>
                <a:sym typeface="Symbol" panose="05050102010706020507" pitchFamily="18" charset="2"/>
              </a:rPr>
              <a:t></a:t>
            </a:r>
            <a:r>
              <a:rPr lang="es-ES" altLang="ca-ES" sz="1200" b="0" dirty="0" smtClean="0">
                <a:solidFill>
                  <a:srgbClr val="FFFFFF"/>
                </a:solidFill>
                <a:effectLst/>
              </a:rPr>
              <a:t> </a:t>
            </a:r>
            <a:r>
              <a:rPr lang="es-ES" altLang="ca-ES" sz="1200" b="0" dirty="0" smtClean="0">
                <a:solidFill>
                  <a:srgbClr val="00FF00"/>
                </a:solidFill>
                <a:effectLst/>
              </a:rPr>
              <a:t>azul de metileno</a:t>
            </a:r>
          </a:p>
          <a:p>
            <a:pPr eaLnBrk="1" hangingPunct="1">
              <a:spcBef>
                <a:spcPct val="20000"/>
              </a:spcBef>
              <a:buClr>
                <a:srgbClr val="A3C145"/>
              </a:buClr>
              <a:buSzPct val="80000"/>
            </a:pPr>
            <a:r>
              <a:rPr lang="ca-ES" altLang="ca-ES" sz="1200" b="0" dirty="0" smtClean="0">
                <a:solidFill>
                  <a:srgbClr val="FFFF00"/>
                </a:solidFill>
                <a:effectLst/>
              </a:rPr>
              <a:t>- </a:t>
            </a:r>
            <a:r>
              <a:rPr lang="ca-ES" altLang="ca-ES" sz="1200" b="0" dirty="0" err="1" smtClean="0">
                <a:solidFill>
                  <a:srgbClr val="FFFF00"/>
                </a:solidFill>
                <a:effectLst/>
              </a:rPr>
              <a:t>Hemodiálisis</a:t>
            </a:r>
            <a:r>
              <a:rPr lang="ca-ES" altLang="ca-ES" sz="1200" b="0" dirty="0" smtClean="0">
                <a:solidFill>
                  <a:srgbClr val="FFFF00"/>
                </a:solidFill>
                <a:effectLst/>
              </a:rPr>
              <a:t>: </a:t>
            </a:r>
            <a:r>
              <a:rPr lang="ca-ES" altLang="ca-ES" sz="1200" b="0" dirty="0" err="1" smtClean="0">
                <a:effectLst/>
              </a:rPr>
              <a:t>pocos</a:t>
            </a:r>
            <a:r>
              <a:rPr lang="ca-ES" altLang="ca-ES" sz="1200" b="0" dirty="0" smtClean="0">
                <a:effectLst/>
              </a:rPr>
              <a:t> </a:t>
            </a:r>
            <a:r>
              <a:rPr lang="ca-ES" altLang="ca-ES" sz="1200" b="0" dirty="0" err="1" smtClean="0">
                <a:effectLst/>
              </a:rPr>
              <a:t>datos</a:t>
            </a:r>
            <a:endParaRPr lang="ca-ES" altLang="ca-ES" sz="1200" b="0" dirty="0" smtClean="0">
              <a:effectLst/>
            </a:endParaRP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21</a:t>
            </a:fld>
            <a:endParaRPr lang="ca-ES" dirty="0"/>
          </a:p>
        </p:txBody>
      </p:sp>
    </p:spTree>
    <p:extLst>
      <p:ext uri="{BB962C8B-B14F-4D97-AF65-F5344CB8AC3E}">
        <p14:creationId xmlns:p14="http://schemas.microsoft.com/office/powerpoint/2010/main" val="367232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Planta tóxica:</a:t>
            </a:r>
            <a:r>
              <a:rPr lang="es-ES" altLang="ca-ES" sz="1200" b="0" dirty="0" smtClean="0">
                <a:effectLst/>
                <a:ea typeface="Times New Roman" panose="02020603050405020304" pitchFamily="18" charset="0"/>
                <a:cs typeface="Tahoma" panose="020B0604030504040204" pitchFamily="34" charset="0"/>
              </a:rPr>
              <a:t> contiene una cantidad de tóxico suficiente para dar lugar a una acción nociva </a:t>
            </a:r>
          </a:p>
          <a:p>
            <a:pPr eaLnBrk="1" hangingPunct="1">
              <a:buFont typeface="Arial" panose="020B0604020202020204" pitchFamily="34" charset="0"/>
              <a:buNone/>
            </a:pPr>
            <a:r>
              <a:rPr lang="es-ES" altLang="ca-ES" sz="1100" b="0" dirty="0" smtClean="0">
                <a:solidFill>
                  <a:srgbClr val="FFFF00"/>
                </a:solidFill>
                <a:effectLst/>
                <a:ea typeface="Times New Roman" panose="02020603050405020304" pitchFamily="18" charset="0"/>
                <a:cs typeface="Tahoma" panose="020B0604030504040204" pitchFamily="34" charset="0"/>
                <a:sym typeface="Symbol" panose="05050102010706020507" pitchFamily="18" charset="2"/>
              </a:rPr>
              <a:t></a:t>
            </a:r>
            <a:r>
              <a:rPr lang="es-ES" altLang="ca-ES" sz="1200" b="0" dirty="0" smtClean="0">
                <a:solidFill>
                  <a:srgbClr val="FFFF00"/>
                </a:solidFill>
                <a:effectLst/>
                <a:ea typeface="Times New Roman" panose="02020603050405020304" pitchFamily="18" charset="0"/>
                <a:cs typeface="Tahoma" panose="020B0604030504040204" pitchFamily="34" charset="0"/>
              </a:rPr>
              <a:t> Plantas alimentarias</a:t>
            </a:r>
          </a:p>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 Confusión alimentaria:</a:t>
            </a:r>
            <a:r>
              <a:rPr lang="es-ES" altLang="ca-ES" sz="1200" b="0" dirty="0" smtClean="0">
                <a:effectLst/>
                <a:ea typeface="Times New Roman" panose="02020603050405020304" pitchFamily="18" charset="0"/>
                <a:cs typeface="Tahoma" panose="020B0604030504040204" pitchFamily="34" charset="0"/>
              </a:rPr>
              <a:t> identificación errónea del consumidor e ingesta accidental ocasional. Ej.: confusión frutos zarzamoras con frutos de emborrachacabras </a:t>
            </a:r>
          </a:p>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 Contaminación vegetal:</a:t>
            </a:r>
            <a:r>
              <a:rPr lang="es-ES" altLang="ca-ES" sz="1200" b="0" dirty="0" smtClean="0">
                <a:effectLst/>
                <a:ea typeface="Times New Roman" panose="02020603050405020304" pitchFamily="18" charset="0"/>
                <a:cs typeface="Tahoma" panose="020B0604030504040204" pitchFamily="34" charset="0"/>
              </a:rPr>
              <a:t> recolección plantas alimentarias mezcladas con una especie tóxica. Ej.: recolección de bledo de forma simultánea con plantas juveniles de nicotina</a:t>
            </a:r>
          </a:p>
          <a:p>
            <a:pPr eaLnBrk="1" hangingPunct="1">
              <a:buFont typeface="Arial" panose="020B0604020202020204" pitchFamily="34" charset="0"/>
              <a:buNone/>
            </a:pPr>
            <a:r>
              <a:rPr lang="es-ES" altLang="ca-ES" sz="1100" b="0" dirty="0" smtClean="0">
                <a:solidFill>
                  <a:srgbClr val="FFFF00"/>
                </a:solidFill>
                <a:effectLst/>
                <a:latin typeface="Verdana" panose="020B0604030504040204" pitchFamily="34" charset="0"/>
                <a:ea typeface="Times New Roman" panose="02020603050405020304" pitchFamily="18" charset="0"/>
                <a:cs typeface="Tahoma" panose="020B0604030504040204" pitchFamily="34" charset="0"/>
                <a:sym typeface="Symbol" panose="05050102010706020507" pitchFamily="18" charset="2"/>
              </a:rPr>
              <a:t></a:t>
            </a:r>
            <a:r>
              <a:rPr lang="es-ES" altLang="ca-ES" sz="1100" b="0" dirty="0" smtClean="0">
                <a:solidFill>
                  <a:srgbClr val="FFFF00"/>
                </a:solidFill>
                <a:effectLst/>
                <a:ea typeface="Times New Roman" panose="02020603050405020304" pitchFamily="18" charset="0"/>
                <a:cs typeface="Tahoma" panose="020B0604030504040204" pitchFamily="34" charset="0"/>
              </a:rPr>
              <a:t> </a:t>
            </a:r>
            <a:r>
              <a:rPr lang="es-ES" altLang="ca-ES" sz="1200" b="0" dirty="0" smtClean="0">
                <a:solidFill>
                  <a:srgbClr val="FFFF00"/>
                </a:solidFill>
                <a:effectLst/>
                <a:ea typeface="Times New Roman" panose="02020603050405020304" pitchFamily="18" charset="0"/>
                <a:cs typeface="Tahoma" panose="020B0604030504040204" pitchFamily="34" charset="0"/>
              </a:rPr>
              <a:t>Plantas medicinales</a:t>
            </a:r>
          </a:p>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 Confusión medicinal:</a:t>
            </a:r>
            <a:r>
              <a:rPr lang="es-ES" altLang="ca-ES" sz="1200" b="0" dirty="0" smtClean="0">
                <a:effectLst/>
                <a:ea typeface="Times New Roman" panose="02020603050405020304" pitchFamily="18" charset="0"/>
                <a:cs typeface="Tahoma" panose="020B0604030504040204" pitchFamily="34" charset="0"/>
              </a:rPr>
              <a:t> identificación errónea del consumidor o el preparador (falsificaciones y adulteraciones). Ej.: confusión de la raíz valeriana con la de belladona</a:t>
            </a:r>
          </a:p>
          <a:p>
            <a:pPr marL="0" indent="0" eaLnBrk="1" hangingPunct="1">
              <a:buFontTx/>
              <a:buNone/>
            </a:pPr>
            <a:r>
              <a:rPr lang="es-ES" altLang="ca-ES" sz="1200" b="0" dirty="0" smtClean="0">
                <a:solidFill>
                  <a:srgbClr val="00FF00"/>
                </a:solidFill>
                <a:effectLst/>
                <a:ea typeface="Times New Roman" panose="02020603050405020304" pitchFamily="18" charset="0"/>
                <a:cs typeface="Tahoma" panose="020B0604030504040204" pitchFamily="34" charset="0"/>
              </a:rPr>
              <a:t>- Sobredosis por automedicación. </a:t>
            </a:r>
            <a:r>
              <a:rPr lang="es-ES" altLang="ca-ES" sz="1200" b="0" dirty="0" smtClean="0">
                <a:effectLst/>
                <a:ea typeface="Times New Roman" panose="02020603050405020304" pitchFamily="18" charset="0"/>
                <a:cs typeface="Tahoma" panose="020B0604030504040204" pitchFamily="34" charset="0"/>
              </a:rPr>
              <a:t>Ej.: cápsulas de acónito</a:t>
            </a:r>
          </a:p>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 Interacción entre medicamento y planta medicinal. </a:t>
            </a:r>
            <a:r>
              <a:rPr lang="es-ES" altLang="ca-ES" sz="1200" b="0" dirty="0" smtClean="0">
                <a:effectLst/>
                <a:ea typeface="Times New Roman" panose="02020603050405020304" pitchFamily="18" charset="0"/>
                <a:cs typeface="Tahoma" panose="020B0604030504040204" pitchFamily="34" charset="0"/>
              </a:rPr>
              <a:t>Ej.: </a:t>
            </a:r>
            <a:r>
              <a:rPr lang="es-ES" altLang="ca-ES" sz="1200" b="0" i="1" dirty="0" err="1" smtClean="0">
                <a:effectLst/>
                <a:ea typeface="Times New Roman" panose="02020603050405020304" pitchFamily="18" charset="0"/>
                <a:cs typeface="Tahoma" panose="020B0604030504040204" pitchFamily="34" charset="0"/>
              </a:rPr>
              <a:t>Hypericum</a:t>
            </a:r>
            <a:r>
              <a:rPr lang="es-ES" altLang="ca-ES" sz="1200" b="0" i="1" dirty="0" smtClean="0">
                <a:effectLst/>
                <a:ea typeface="Times New Roman" panose="02020603050405020304" pitchFamily="18" charset="0"/>
                <a:cs typeface="Tahoma" panose="020B0604030504040204" pitchFamily="34" charset="0"/>
              </a:rPr>
              <a:t> </a:t>
            </a:r>
            <a:r>
              <a:rPr lang="es-ES" altLang="ca-ES" sz="1200" b="0" i="1" dirty="0" err="1" smtClean="0">
                <a:effectLst/>
                <a:ea typeface="Times New Roman" panose="02020603050405020304" pitchFamily="18" charset="0"/>
                <a:cs typeface="Tahoma" panose="020B0604030504040204" pitchFamily="34" charset="0"/>
              </a:rPr>
              <a:t>perforatum</a:t>
            </a:r>
            <a:r>
              <a:rPr lang="es-ES" altLang="ca-ES" sz="1200" b="0" dirty="0" smtClean="0">
                <a:effectLst/>
                <a:ea typeface="Times New Roman" panose="02020603050405020304" pitchFamily="18" charset="0"/>
                <a:cs typeface="Tahoma" panose="020B0604030504040204" pitchFamily="34" charset="0"/>
              </a:rPr>
              <a:t> (Flor de San Juan) interacciona con ciclosporinas, </a:t>
            </a:r>
            <a:r>
              <a:rPr lang="es-ES" altLang="ca-ES" sz="1200" b="0" dirty="0" err="1" smtClean="0">
                <a:effectLst/>
                <a:ea typeface="Times New Roman" panose="02020603050405020304" pitchFamily="18" charset="0"/>
                <a:cs typeface="Tahoma" panose="020B0604030504040204" pitchFamily="34" charset="0"/>
              </a:rPr>
              <a:t>warfarinas</a:t>
            </a:r>
            <a:r>
              <a:rPr lang="es-ES" altLang="ca-ES" sz="1200" b="0" dirty="0" smtClean="0">
                <a:effectLst/>
                <a:ea typeface="Times New Roman" panose="02020603050405020304" pitchFamily="18" charset="0"/>
                <a:cs typeface="Tahoma" panose="020B0604030504040204" pitchFamily="34" charset="0"/>
              </a:rPr>
              <a:t>, antirretrovirales, anticonvulsivantes (fenobarbital, </a:t>
            </a:r>
            <a:r>
              <a:rPr lang="es-ES" altLang="ca-ES" sz="1200" b="0" dirty="0" err="1" smtClean="0">
                <a:effectLst/>
                <a:ea typeface="Times New Roman" panose="02020603050405020304" pitchFamily="18" charset="0"/>
                <a:cs typeface="Tahoma" panose="020B0604030504040204" pitchFamily="34" charset="0"/>
              </a:rPr>
              <a:t>fenitoína</a:t>
            </a:r>
            <a:r>
              <a:rPr lang="es-ES" altLang="ca-ES" sz="1200" b="0" dirty="0" smtClean="0">
                <a:effectLst/>
                <a:ea typeface="Times New Roman" panose="02020603050405020304" pitchFamily="18" charset="0"/>
                <a:cs typeface="Tahoma" panose="020B0604030504040204" pitchFamily="34" charset="0"/>
              </a:rPr>
              <a:t>), broncodilatadores (teofilina), etc.</a:t>
            </a:r>
          </a:p>
          <a:p>
            <a:pPr eaLnBrk="1" hangingPunct="1">
              <a:buFont typeface="Arial" panose="020B0604020202020204" pitchFamily="34" charset="0"/>
              <a:buNone/>
            </a:pPr>
            <a:r>
              <a:rPr lang="es-ES" altLang="ca-ES" sz="1200" b="0" dirty="0" smtClean="0">
                <a:solidFill>
                  <a:srgbClr val="00FF00"/>
                </a:solidFill>
                <a:effectLst/>
                <a:ea typeface="Times New Roman" panose="02020603050405020304" pitchFamily="18" charset="0"/>
                <a:cs typeface="Tahoma" panose="020B0604030504040204" pitchFamily="34" charset="0"/>
              </a:rPr>
              <a:t>- Interferencias con actos quirúrgicos. </a:t>
            </a:r>
            <a:r>
              <a:rPr lang="es-ES" altLang="ca-ES" sz="1200" b="0" dirty="0" smtClean="0">
                <a:effectLst/>
                <a:ea typeface="Times New Roman" panose="02020603050405020304" pitchFamily="18" charset="0"/>
                <a:cs typeface="Tahoma" panose="020B0604030504040204" pitchFamily="34" charset="0"/>
              </a:rPr>
              <a:t>Ej.: </a:t>
            </a:r>
            <a:r>
              <a:rPr lang="es-ES" altLang="ca-ES" sz="1200" b="0" i="1" dirty="0" smtClean="0">
                <a:effectLst/>
                <a:ea typeface="Times New Roman" panose="02020603050405020304" pitchFamily="18" charset="0"/>
                <a:cs typeface="Tahoma" panose="020B0604030504040204" pitchFamily="34" charset="0"/>
              </a:rPr>
              <a:t>Ginkgo </a:t>
            </a:r>
            <a:r>
              <a:rPr lang="es-ES" altLang="ca-ES" sz="1200" b="0" i="1" dirty="0" err="1" smtClean="0">
                <a:effectLst/>
                <a:ea typeface="Times New Roman" panose="02020603050405020304" pitchFamily="18" charset="0"/>
                <a:cs typeface="Tahoma" panose="020B0604030504040204" pitchFamily="34" charset="0"/>
              </a:rPr>
              <a:t>biloba</a:t>
            </a:r>
            <a:r>
              <a:rPr lang="es-ES" altLang="ca-ES" sz="1200" b="0" dirty="0" smtClean="0">
                <a:effectLst/>
                <a:ea typeface="Times New Roman" panose="02020603050405020304" pitchFamily="18" charset="0"/>
                <a:cs typeface="Tahoma" panose="020B0604030504040204" pitchFamily="34" charset="0"/>
              </a:rPr>
              <a:t> provoca riesgos de hemorragias</a:t>
            </a:r>
          </a:p>
          <a:p>
            <a:pPr eaLnBrk="1" hangingPunct="1">
              <a:buFont typeface="Arial" panose="020B0604020202020204" pitchFamily="34" charset="0"/>
              <a:buNone/>
            </a:pPr>
            <a:r>
              <a:rPr lang="es-ES" altLang="ca-ES" sz="1200" b="0" dirty="0" smtClean="0">
                <a:solidFill>
                  <a:srgbClr val="00FF00"/>
                </a:solidFill>
                <a:effectLst/>
                <a:latin typeface="Verdana" panose="020B0604030504040204" pitchFamily="34" charset="0"/>
                <a:ea typeface="Times New Roman" panose="02020603050405020304" pitchFamily="18" charset="0"/>
                <a:cs typeface="Tahoma" panose="020B0604030504040204" pitchFamily="34" charset="0"/>
              </a:rPr>
              <a:t>▪</a:t>
            </a:r>
            <a:r>
              <a:rPr lang="es-ES" altLang="ca-ES" sz="1200" b="0" dirty="0" smtClean="0">
                <a:solidFill>
                  <a:srgbClr val="00FF00"/>
                </a:solidFill>
                <a:effectLst/>
                <a:ea typeface="Times New Roman" panose="02020603050405020304" pitchFamily="18" charset="0"/>
                <a:cs typeface="Tahoma" panose="020B0604030504040204" pitchFamily="34" charset="0"/>
              </a:rPr>
              <a:t> Criminal o suicidio. </a:t>
            </a:r>
            <a:r>
              <a:rPr lang="es-ES" altLang="ca-ES" sz="1200" b="0" dirty="0" smtClean="0">
                <a:effectLst/>
                <a:ea typeface="Times New Roman" panose="02020603050405020304" pitchFamily="18" charset="0"/>
                <a:cs typeface="Tahoma" panose="020B0604030504040204" pitchFamily="34" charset="0"/>
              </a:rPr>
              <a:t>Ej.: Aerosol de ricina (</a:t>
            </a:r>
            <a:r>
              <a:rPr lang="es-ES" altLang="ca-ES" sz="1200" b="0" i="1" dirty="0" err="1" smtClean="0">
                <a:effectLst/>
                <a:ea typeface="Times New Roman" panose="02020603050405020304" pitchFamily="18" charset="0"/>
                <a:cs typeface="Tahoma" panose="020B0604030504040204" pitchFamily="34" charset="0"/>
              </a:rPr>
              <a:t>Ricinus</a:t>
            </a:r>
            <a:r>
              <a:rPr lang="es-ES" altLang="ca-ES" sz="1200" b="0" i="1" dirty="0" smtClean="0">
                <a:effectLst/>
                <a:ea typeface="Times New Roman" panose="02020603050405020304" pitchFamily="18" charset="0"/>
                <a:cs typeface="Tahoma" panose="020B0604030504040204" pitchFamily="34" charset="0"/>
              </a:rPr>
              <a:t> </a:t>
            </a:r>
            <a:r>
              <a:rPr lang="es-ES" altLang="ca-ES" sz="1200" b="0" i="1" dirty="0" err="1" smtClean="0">
                <a:effectLst/>
                <a:ea typeface="Times New Roman" panose="02020603050405020304" pitchFamily="18" charset="0"/>
                <a:cs typeface="Tahoma" panose="020B0604030504040204" pitchFamily="34" charset="0"/>
              </a:rPr>
              <a:t>communis</a:t>
            </a:r>
            <a:r>
              <a:rPr lang="es-ES" altLang="ca-ES" sz="1200" b="0" dirty="0" smtClean="0">
                <a:effectLst/>
                <a:ea typeface="Times New Roman" panose="02020603050405020304" pitchFamily="18" charset="0"/>
                <a:cs typeface="Tahoma" panose="020B0604030504040204" pitchFamily="34" charset="0"/>
              </a:rPr>
              <a:t>) en bioterrorismo. Ej.: Ingesta semillas árbol del suicidio (</a:t>
            </a:r>
            <a:r>
              <a:rPr lang="es-ES" altLang="ca-ES" sz="1200" b="0" i="1" dirty="0" err="1" smtClean="0">
                <a:effectLst/>
                <a:ea typeface="Times New Roman" panose="02020603050405020304" pitchFamily="18" charset="0"/>
                <a:cs typeface="Tahoma" panose="020B0604030504040204" pitchFamily="34" charset="0"/>
              </a:rPr>
              <a:t>Cerbera</a:t>
            </a:r>
            <a:r>
              <a:rPr lang="es-ES" altLang="ca-ES" sz="1200" b="0" i="1" dirty="0" smtClean="0">
                <a:effectLst/>
                <a:ea typeface="Times New Roman" panose="02020603050405020304" pitchFamily="18" charset="0"/>
                <a:cs typeface="Tahoma" panose="020B0604030504040204" pitchFamily="34" charset="0"/>
              </a:rPr>
              <a:t> </a:t>
            </a:r>
            <a:r>
              <a:rPr lang="es-ES" altLang="ca-ES" sz="1200" b="0" i="1" dirty="0" err="1" smtClean="0">
                <a:effectLst/>
                <a:ea typeface="Times New Roman" panose="02020603050405020304" pitchFamily="18" charset="0"/>
                <a:cs typeface="Tahoma" panose="020B0604030504040204" pitchFamily="34" charset="0"/>
              </a:rPr>
              <a:t>odallam</a:t>
            </a:r>
            <a:r>
              <a:rPr lang="es-ES" altLang="ca-ES" sz="1200" b="0" i="1" dirty="0" smtClean="0">
                <a:effectLst/>
                <a:ea typeface="Times New Roman" panose="02020603050405020304" pitchFamily="18" charset="0"/>
                <a:cs typeface="Tahoma" panose="020B0604030504040204" pitchFamily="34" charset="0"/>
              </a:rPr>
              <a:t>, </a:t>
            </a:r>
            <a:r>
              <a:rPr lang="es-ES" altLang="ca-ES" sz="1200" b="0" dirty="0" smtClean="0">
                <a:effectLst/>
                <a:ea typeface="Times New Roman" panose="02020603050405020304" pitchFamily="18" charset="0"/>
                <a:cs typeface="Tahoma" panose="020B0604030504040204" pitchFamily="34" charset="0"/>
              </a:rPr>
              <a:t>India)</a:t>
            </a:r>
          </a:p>
          <a:p>
            <a:pPr eaLnBrk="1" hangingPunct="1">
              <a:buFont typeface="Arial" panose="020B0604020202020204" pitchFamily="34" charset="0"/>
              <a:buNone/>
            </a:pPr>
            <a:r>
              <a:rPr lang="es-ES" altLang="ca-ES" sz="1200" b="0" dirty="0" smtClean="0">
                <a:solidFill>
                  <a:srgbClr val="00FF00"/>
                </a:solidFill>
                <a:effectLst/>
                <a:latin typeface="Verdana" panose="020B0604030504040204" pitchFamily="34" charset="0"/>
                <a:ea typeface="Times New Roman" panose="02020603050405020304" pitchFamily="18" charset="0"/>
                <a:cs typeface="Tahoma" panose="020B0604030504040204" pitchFamily="34" charset="0"/>
              </a:rPr>
              <a:t>▪</a:t>
            </a:r>
            <a:r>
              <a:rPr lang="es-ES" altLang="ca-ES" sz="1200" b="0" dirty="0" smtClean="0">
                <a:solidFill>
                  <a:srgbClr val="00FF00"/>
                </a:solidFill>
                <a:effectLst/>
                <a:ea typeface="Times New Roman" panose="02020603050405020304" pitchFamily="18" charset="0"/>
                <a:cs typeface="Tahoma" panose="020B0604030504040204" pitchFamily="34" charset="0"/>
              </a:rPr>
              <a:t> Drogas alucinógenas.</a:t>
            </a:r>
            <a:r>
              <a:rPr lang="es-ES" altLang="ca-ES" sz="1200" b="0" dirty="0" smtClean="0">
                <a:effectLst/>
                <a:ea typeface="Times New Roman" panose="02020603050405020304" pitchFamily="18" charset="0"/>
                <a:cs typeface="Tahoma" panose="020B0604030504040204" pitchFamily="34" charset="0"/>
              </a:rPr>
              <a:t> Uso recreativo: Ej.: consumo flores y semillas en brebajes caseros de </a:t>
            </a:r>
            <a:r>
              <a:rPr lang="es-ES" altLang="ca-ES" sz="1200" b="0" i="1" dirty="0" smtClean="0">
                <a:effectLst/>
                <a:ea typeface="Times New Roman" panose="02020603050405020304" pitchFamily="18" charset="0"/>
                <a:cs typeface="Tahoma" panose="020B0604030504040204" pitchFamily="34" charset="0"/>
              </a:rPr>
              <a:t>Datura </a:t>
            </a:r>
            <a:r>
              <a:rPr lang="es-ES" altLang="ca-ES" sz="1200" b="0" i="1" dirty="0" err="1" smtClean="0">
                <a:effectLst/>
                <a:ea typeface="Times New Roman" panose="02020603050405020304" pitchFamily="18" charset="0"/>
                <a:cs typeface="Tahoma" panose="020B0604030504040204" pitchFamily="34" charset="0"/>
              </a:rPr>
              <a:t>stramonium</a:t>
            </a:r>
            <a:endParaRPr lang="es-ES" altLang="ca-ES" sz="1200" b="0" dirty="0" smtClean="0">
              <a:effectLst/>
              <a:ea typeface="Times New Roman" panose="02020603050405020304" pitchFamily="18" charset="0"/>
              <a:cs typeface="Tahoma" panose="020B0604030504040204" pitchFamily="34" charset="0"/>
            </a:endParaRPr>
          </a:p>
          <a:p>
            <a:pPr eaLnBrk="1" hangingPunct="1">
              <a:buFont typeface="Arial" panose="020B0604020202020204" pitchFamily="34" charset="0"/>
              <a:buNone/>
            </a:pPr>
            <a:r>
              <a:rPr lang="es-ES" altLang="ca-ES" sz="1200" b="0" dirty="0" smtClean="0">
                <a:solidFill>
                  <a:srgbClr val="00FF00"/>
                </a:solidFill>
                <a:effectLst/>
                <a:latin typeface="Verdana" panose="020B0604030504040204" pitchFamily="34" charset="0"/>
                <a:ea typeface="Times New Roman" panose="02020603050405020304" pitchFamily="18" charset="0"/>
                <a:cs typeface="Tahoma" panose="020B0604030504040204" pitchFamily="34" charset="0"/>
              </a:rPr>
              <a:t>▪</a:t>
            </a:r>
            <a:r>
              <a:rPr lang="es-ES" altLang="ca-ES" sz="1200" b="0" dirty="0" smtClean="0">
                <a:solidFill>
                  <a:srgbClr val="00FF00"/>
                </a:solidFill>
                <a:effectLst/>
                <a:ea typeface="Times New Roman" panose="02020603050405020304" pitchFamily="18" charset="0"/>
                <a:cs typeface="Tahoma" panose="020B0604030504040204" pitchFamily="34" charset="0"/>
              </a:rPr>
              <a:t> Plantas ornamentales</a:t>
            </a:r>
          </a:p>
          <a:p>
            <a:pPr marL="171450" indent="-171450" eaLnBrk="1" hangingPunct="1">
              <a:buFontTx/>
              <a:buChar char="-"/>
            </a:pPr>
            <a:endParaRPr lang="es-ES" altLang="ca-ES" sz="1200" b="0" dirty="0" smtClean="0">
              <a:effectLst/>
              <a:ea typeface="Times New Roman" panose="02020603050405020304" pitchFamily="18" charset="0"/>
              <a:cs typeface="Tahoma" panose="020B0604030504040204" pitchFamily="34" charset="0"/>
            </a:endParaRPr>
          </a:p>
          <a:p>
            <a:pPr eaLnBrk="1" hangingPunct="1">
              <a:buFont typeface="Arial" panose="020B0604020202020204" pitchFamily="34" charset="0"/>
              <a:buNone/>
            </a:pPr>
            <a:endParaRPr lang="es-ES" altLang="ca-ES" sz="1200" b="0" dirty="0" smtClean="0">
              <a:effectLst/>
              <a:ea typeface="Times New Roman" panose="02020603050405020304" pitchFamily="18" charset="0"/>
              <a:cs typeface="Tahoma" panose="020B0604030504040204" pitchFamily="34" charset="0"/>
            </a:endParaRPr>
          </a:p>
          <a:p>
            <a:endParaRPr lang="ca-ES" b="0"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22</a:t>
            </a:fld>
            <a:endParaRPr lang="ca-ES" dirty="0"/>
          </a:p>
        </p:txBody>
      </p:sp>
    </p:spTree>
    <p:extLst>
      <p:ext uri="{BB962C8B-B14F-4D97-AF65-F5344CB8AC3E}">
        <p14:creationId xmlns:p14="http://schemas.microsoft.com/office/powerpoint/2010/main" val="280705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800" b="0" dirty="0" smtClean="0">
                <a:effectLst/>
              </a:rPr>
              <a:t>Setas cocinadas/conservadas de </a:t>
            </a:r>
            <a:r>
              <a:rPr lang="es-ES" altLang="ca-ES" sz="800" b="0" dirty="0" smtClean="0">
                <a:solidFill>
                  <a:srgbClr val="FFFF00"/>
                </a:solidFill>
                <a:effectLst/>
              </a:rPr>
              <a:t>forma incorrecta, </a:t>
            </a:r>
            <a:r>
              <a:rPr lang="es-ES" altLang="ca-ES" sz="800" b="0" dirty="0" smtClean="0">
                <a:effectLst/>
              </a:rPr>
              <a:t>cuya cocción no ha destruido toxinas termolábiles o especies comestibles que en el transcurso de la putrefacción producen aminas.</a:t>
            </a:r>
            <a:endParaRPr lang="ca-ES" altLang="ca-ES" sz="800" b="0" dirty="0" smtClean="0">
              <a:effectLst/>
            </a:endParaRP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3</a:t>
            </a:fld>
            <a:endParaRPr lang="ca-ES" dirty="0"/>
          </a:p>
        </p:txBody>
      </p:sp>
    </p:spTree>
    <p:extLst>
      <p:ext uri="{BB962C8B-B14F-4D97-AF65-F5344CB8AC3E}">
        <p14:creationId xmlns:p14="http://schemas.microsoft.com/office/powerpoint/2010/main" val="2779353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Toxina: </a:t>
            </a:r>
            <a:r>
              <a:rPr lang="es-ES" dirty="0" err="1" smtClean="0"/>
              <a:t>heterósidos</a:t>
            </a:r>
            <a:r>
              <a:rPr lang="es-ES" dirty="0" smtClean="0"/>
              <a:t> cardiotónicos (0,30%) derivados de la </a:t>
            </a:r>
            <a:r>
              <a:rPr lang="es-ES" dirty="0" err="1" smtClean="0"/>
              <a:t>digitoxigenina</a:t>
            </a:r>
            <a:r>
              <a:rPr lang="es-ES" dirty="0" smtClean="0"/>
              <a:t> (principalmente </a:t>
            </a:r>
            <a:r>
              <a:rPr lang="es-ES" dirty="0" err="1" smtClean="0"/>
              <a:t>digitoxina</a:t>
            </a:r>
            <a:r>
              <a:rPr lang="es-ES" dirty="0" smtClean="0"/>
              <a:t>), y de la </a:t>
            </a:r>
            <a:r>
              <a:rPr lang="es-ES" dirty="0" err="1" smtClean="0"/>
              <a:t>gitoxigenina</a:t>
            </a:r>
            <a:r>
              <a:rPr lang="es-ES" dirty="0" smtClean="0"/>
              <a:t> y </a:t>
            </a:r>
            <a:r>
              <a:rPr lang="es-ES" dirty="0" err="1" smtClean="0"/>
              <a:t>gitaloxigenina</a:t>
            </a:r>
            <a:r>
              <a:rPr lang="es-ES" dirty="0" smtClean="0"/>
              <a:t> (básicamente </a:t>
            </a:r>
            <a:r>
              <a:rPr lang="es-ES" dirty="0" err="1" smtClean="0"/>
              <a:t>gitoxina</a:t>
            </a:r>
            <a:r>
              <a:rPr lang="es-ES" dirty="0" smtClean="0"/>
              <a:t>). Entre los alcaloides destaca la digitalina. También son importantes los flavonoides</a:t>
            </a:r>
          </a:p>
          <a:p>
            <a:r>
              <a:rPr lang="es-ES" dirty="0" smtClean="0"/>
              <a:t>En la intoxicación por </a:t>
            </a:r>
            <a:r>
              <a:rPr lang="es-ES" dirty="0" err="1" smtClean="0"/>
              <a:t>digitálicos</a:t>
            </a:r>
            <a:r>
              <a:rPr lang="es-ES" dirty="0" smtClean="0"/>
              <a:t> aparecen mareos, gastroenteritis, cefalea, somnolencia, dolores en las extremidades, erupciones dérmicas y </a:t>
            </a:r>
            <a:r>
              <a:rPr lang="es-ES" dirty="0" err="1" smtClean="0"/>
              <a:t>eosinofilia</a:t>
            </a:r>
            <a:r>
              <a:rPr lang="es-ES" dirty="0" smtClean="0"/>
              <a:t>. En los casos graves aparece afectación cardiaca con </a:t>
            </a:r>
            <a:r>
              <a:rPr lang="es-ES" dirty="0" err="1" smtClean="0"/>
              <a:t>bradiarrítmias</a:t>
            </a:r>
            <a:r>
              <a:rPr lang="es-ES" dirty="0" smtClean="0"/>
              <a:t>, síntomas neurológicos con trastornos visuales, convulsiones y delirio, pudiendo presentarse una parada cardíaca por asistolia o fibrilación ventricular. </a:t>
            </a:r>
          </a:p>
          <a:p>
            <a:r>
              <a:rPr lang="es-ES" dirty="0" smtClean="0"/>
              <a:t>Los cardiotónicos </a:t>
            </a:r>
            <a:r>
              <a:rPr lang="es-ES" dirty="0" err="1" smtClean="0"/>
              <a:t>digitálicos</a:t>
            </a:r>
            <a:r>
              <a:rPr lang="es-ES" dirty="0" smtClean="0"/>
              <a:t> actúan inhibiendo la enzima sodio-potasio </a:t>
            </a:r>
            <a:r>
              <a:rPr lang="es-ES" dirty="0" err="1" smtClean="0"/>
              <a:t>ATPasa</a:t>
            </a:r>
            <a:r>
              <a:rPr lang="es-ES" dirty="0" smtClean="0"/>
              <a:t>, lo que conlleva un incremento del calcio intracelular que, a la vez, produce un efecto inotrópico positivo. Paralelamente se produce un efecto </a:t>
            </a:r>
            <a:r>
              <a:rPr lang="es-ES" dirty="0" err="1" smtClean="0"/>
              <a:t>vagal</a:t>
            </a:r>
            <a:r>
              <a:rPr lang="es-ES" dirty="0" smtClean="0"/>
              <a:t> en el sistema nervioso parasimpático. Todo ello conlleva un aumento de la contractibilidad cardíaca y la disminución de la excitabilidad, conductividad y ritmo cardíaco. </a:t>
            </a: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23</a:t>
            </a:fld>
            <a:endParaRPr lang="ca-ES" dirty="0"/>
          </a:p>
        </p:txBody>
      </p:sp>
    </p:spTree>
    <p:extLst>
      <p:ext uri="{BB962C8B-B14F-4D97-AF65-F5344CB8AC3E}">
        <p14:creationId xmlns:p14="http://schemas.microsoft.com/office/powerpoint/2010/main" val="72797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Mecanismo de acción: Los alcaloides </a:t>
            </a:r>
            <a:r>
              <a:rPr lang="es-ES" dirty="0" err="1" smtClean="0"/>
              <a:t>diterpénicos</a:t>
            </a:r>
            <a:r>
              <a:rPr lang="es-ES" dirty="0" smtClean="0"/>
              <a:t> aumentan la permeabilidad al sodio e inhiben la </a:t>
            </a:r>
            <a:r>
              <a:rPr lang="es-ES" dirty="0" err="1" smtClean="0"/>
              <a:t>recaptación</a:t>
            </a:r>
            <a:r>
              <a:rPr lang="es-ES" dirty="0" smtClean="0"/>
              <a:t> de noradrenalina. Esto produce una estimulación inicial de las terminaciones nerviosas que acaba dando lugar a una interrupción en la transmisión del estímulo nervioso en los nervios sensitivos y </a:t>
            </a:r>
            <a:r>
              <a:rPr lang="es-ES" dirty="0" err="1" smtClean="0"/>
              <a:t>nociceptores</a:t>
            </a:r>
            <a:r>
              <a:rPr lang="es-ES" dirty="0" smtClean="0"/>
              <a:t>.</a:t>
            </a: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24</a:t>
            </a:fld>
            <a:endParaRPr lang="ca-ES" dirty="0"/>
          </a:p>
        </p:txBody>
      </p:sp>
    </p:spTree>
    <p:extLst>
      <p:ext uri="{BB962C8B-B14F-4D97-AF65-F5344CB8AC3E}">
        <p14:creationId xmlns:p14="http://schemas.microsoft.com/office/powerpoint/2010/main" val="474389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a:t>
            </a:r>
            <a:r>
              <a:rPr lang="es-ES" dirty="0" err="1" smtClean="0"/>
              <a:t>coniína</a:t>
            </a:r>
            <a:r>
              <a:rPr lang="es-ES" dirty="0" smtClean="0"/>
              <a:t> tiene un mecanismo de acción semejante al del curare, afectando a las sinapsis neuromusculares. Tiene efecto nicotínico bifásico en el sistema autónomo: primero causa estimulación (sialorrea, mareos, vómitos…), y posteriormente inhibición que conlleva midriasis y sequedad de las mucosas. La </a:t>
            </a:r>
            <a:r>
              <a:rPr lang="es-ES" dirty="0" err="1" smtClean="0"/>
              <a:t>coniína</a:t>
            </a:r>
            <a:r>
              <a:rPr lang="es-ES" dirty="0" smtClean="0"/>
              <a:t> provoca fracaso renal con necrosis tubular aguda. La </a:t>
            </a:r>
            <a:r>
              <a:rPr lang="es-ES" dirty="0" err="1" smtClean="0"/>
              <a:t>coniína</a:t>
            </a:r>
            <a:r>
              <a:rPr lang="es-ES" dirty="0" smtClean="0"/>
              <a:t> tiene capacidad para absorberse fácilmente a través de la piel</a:t>
            </a: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25</a:t>
            </a:fld>
            <a:endParaRPr lang="ca-ES" dirty="0"/>
          </a:p>
        </p:txBody>
      </p:sp>
    </p:spTree>
    <p:extLst>
      <p:ext uri="{BB962C8B-B14F-4D97-AF65-F5344CB8AC3E}">
        <p14:creationId xmlns:p14="http://schemas.microsoft.com/office/powerpoint/2010/main" val="2510766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26</a:t>
            </a:fld>
            <a:endParaRPr lang="ca-ES" dirty="0"/>
          </a:p>
        </p:txBody>
      </p:sp>
    </p:spTree>
    <p:extLst>
      <p:ext uri="{BB962C8B-B14F-4D97-AF65-F5344CB8AC3E}">
        <p14:creationId xmlns:p14="http://schemas.microsoft.com/office/powerpoint/2010/main" val="1830757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27</a:t>
            </a:fld>
            <a:endParaRPr lang="ca-ES" dirty="0"/>
          </a:p>
        </p:txBody>
      </p:sp>
    </p:spTree>
    <p:extLst>
      <p:ext uri="{BB962C8B-B14F-4D97-AF65-F5344CB8AC3E}">
        <p14:creationId xmlns:p14="http://schemas.microsoft.com/office/powerpoint/2010/main" val="3713343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aceite de ricino que se extrae de las semillas tiene como componente principal el ácido </a:t>
            </a:r>
            <a:r>
              <a:rPr lang="es-ES" dirty="0" err="1" smtClean="0"/>
              <a:t>ricinoléico</a:t>
            </a:r>
            <a:r>
              <a:rPr lang="es-ES" dirty="0" smtClean="0"/>
              <a:t>.</a:t>
            </a:r>
          </a:p>
          <a:p>
            <a:r>
              <a:rPr lang="es-ES" dirty="0" smtClean="0"/>
              <a:t>Mecanismo</a:t>
            </a:r>
            <a:r>
              <a:rPr lang="es-ES" baseline="0" dirty="0" smtClean="0"/>
              <a:t> de acción: El ácido </a:t>
            </a:r>
            <a:r>
              <a:rPr lang="es-ES" baseline="0" dirty="0" err="1" smtClean="0"/>
              <a:t>ricinoleico</a:t>
            </a:r>
            <a:r>
              <a:rPr lang="es-ES" baseline="0" dirty="0" smtClean="0"/>
              <a:t> actúa irritando la mucosa del intestino delgado provocando una estimulación del peristaltismo intestinal. En contacto con la lipasa pancreática, el ácido </a:t>
            </a:r>
            <a:r>
              <a:rPr lang="es-ES" baseline="0" dirty="0" err="1" smtClean="0"/>
              <a:t>ricinoleico</a:t>
            </a:r>
            <a:r>
              <a:rPr lang="es-ES" baseline="0" dirty="0" smtClean="0"/>
              <a:t> se libera de sus glicéridos y disuelve los constituyentes lipídicos de la membrana intestinal, produciéndose un incremento del peristaltismo que tiene como resultado una abundante evacuación de heces líquidas sin dolores cólicos. La ricina tiene una fuerte actividad como </a:t>
            </a:r>
            <a:r>
              <a:rPr lang="es-ES" baseline="0" dirty="0" err="1" smtClean="0"/>
              <a:t>procoagulante</a:t>
            </a:r>
            <a:r>
              <a:rPr lang="es-ES" baseline="0" dirty="0" smtClean="0"/>
              <a:t> y es un potente inhibidor de la síntesis proteica. En la elaboración del conocido aceite de ricino, desaparece la ricina durante el proceso de refinado ya que es muy termolábil. </a:t>
            </a:r>
            <a:endParaRPr lang="es-ES" dirty="0" smtClean="0"/>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28</a:t>
            </a:fld>
            <a:endParaRPr lang="ca-ES" dirty="0"/>
          </a:p>
        </p:txBody>
      </p:sp>
    </p:spTree>
    <p:extLst>
      <p:ext uri="{BB962C8B-B14F-4D97-AF65-F5344CB8AC3E}">
        <p14:creationId xmlns:p14="http://schemas.microsoft.com/office/powerpoint/2010/main" val="216678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ácido oxálico tiene una alta capacidad para unirse al calcio, hierro, potasio y manganeso. Por este motivo, el ácido oxálico se combina con el calcio sérico formando oxalato cálcico que precipita en los túbulos renales produciendo su obstrucción. También es frecuente que estas mismas sales insolubles de oxalato se concentren en las células </a:t>
            </a:r>
            <a:r>
              <a:rPr lang="es-ES" dirty="0" err="1" smtClean="0"/>
              <a:t>hepáticasy</a:t>
            </a:r>
            <a:r>
              <a:rPr lang="es-ES" dirty="0" smtClean="0"/>
              <a:t> afecten de manera irreversible al hígado. </a:t>
            </a: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29</a:t>
            </a:fld>
            <a:endParaRPr lang="ca-ES" dirty="0"/>
          </a:p>
        </p:txBody>
      </p:sp>
    </p:spTree>
    <p:extLst>
      <p:ext uri="{BB962C8B-B14F-4D97-AF65-F5344CB8AC3E}">
        <p14:creationId xmlns:p14="http://schemas.microsoft.com/office/powerpoint/2010/main" val="318622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Toda la planta es tóxica pero en especial los bulbos y las semillas. Contiene el alcaloide </a:t>
            </a:r>
            <a:r>
              <a:rPr lang="es-ES" dirty="0" err="1" smtClean="0"/>
              <a:t>isoquinoleínico</a:t>
            </a:r>
            <a:r>
              <a:rPr lang="es-ES" dirty="0" smtClean="0"/>
              <a:t> </a:t>
            </a:r>
            <a:r>
              <a:rPr lang="es-ES" dirty="0" err="1" smtClean="0"/>
              <a:t>colchicina</a:t>
            </a:r>
            <a:r>
              <a:rPr lang="es-ES" dirty="0" smtClean="0"/>
              <a:t> muy resistente a la ebullición y a la desecación, e igualmente tóxico el </a:t>
            </a:r>
            <a:r>
              <a:rPr lang="es-ES" dirty="0" err="1" smtClean="0"/>
              <a:t>heterósido</a:t>
            </a:r>
            <a:r>
              <a:rPr lang="es-ES" dirty="0" smtClean="0"/>
              <a:t> </a:t>
            </a:r>
            <a:r>
              <a:rPr lang="es-ES" dirty="0" err="1" smtClean="0"/>
              <a:t>colchicósido</a:t>
            </a:r>
            <a:r>
              <a:rPr lang="es-ES" dirty="0" smtClean="0"/>
              <a:t>. </a:t>
            </a:r>
          </a:p>
          <a:p>
            <a:r>
              <a:rPr lang="es-ES" dirty="0" smtClean="0"/>
              <a:t>La </a:t>
            </a:r>
            <a:r>
              <a:rPr lang="es-ES" dirty="0" err="1" smtClean="0"/>
              <a:t>colchicina</a:t>
            </a:r>
            <a:r>
              <a:rPr lang="es-ES" dirty="0" smtClean="0"/>
              <a:t> es un potente antimitótico que detiene la división celular a la vez que evita el reparto de las </a:t>
            </a:r>
            <a:r>
              <a:rPr lang="es-ES" dirty="0" err="1" smtClean="0"/>
              <a:t>cromátidas</a:t>
            </a:r>
            <a:r>
              <a:rPr lang="es-ES" dirty="0" smtClean="0"/>
              <a:t> durante la mitosis, provocando la </a:t>
            </a:r>
            <a:r>
              <a:rPr lang="es-ES" dirty="0" err="1" smtClean="0"/>
              <a:t>poliploidía</a:t>
            </a:r>
            <a:r>
              <a:rPr lang="es-ES" dirty="0" smtClean="0"/>
              <a:t> de la célula filial. Su efecto se debe a su acción sobre las proteínas </a:t>
            </a:r>
            <a:r>
              <a:rPr lang="es-ES" dirty="0" err="1" smtClean="0"/>
              <a:t>citoesqueléticas</a:t>
            </a:r>
            <a:r>
              <a:rPr lang="es-ES" dirty="0" smtClean="0"/>
              <a:t> del huso mitótico. El efecto antiinflamatorio no específico es debido a la disminución del flujo leucocitario e inhibición de la fagocitosis. Actúa, además, sobre las sinapsis del sistema nervioso</a:t>
            </a: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30</a:t>
            </a:fld>
            <a:endParaRPr lang="ca-ES" dirty="0"/>
          </a:p>
        </p:txBody>
      </p:sp>
    </p:spTree>
    <p:extLst>
      <p:ext uri="{BB962C8B-B14F-4D97-AF65-F5344CB8AC3E}">
        <p14:creationId xmlns:p14="http://schemas.microsoft.com/office/powerpoint/2010/main" val="1672921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El principal componente es el </a:t>
            </a:r>
            <a:r>
              <a:rPr lang="es-ES" dirty="0" err="1" smtClean="0"/>
              <a:t>glicósido</a:t>
            </a:r>
            <a:r>
              <a:rPr lang="es-ES" dirty="0" smtClean="0"/>
              <a:t> </a:t>
            </a:r>
            <a:r>
              <a:rPr lang="es-ES" dirty="0" err="1" smtClean="0"/>
              <a:t>cumarina</a:t>
            </a:r>
            <a:r>
              <a:rPr lang="es-ES" dirty="0" smtClean="0"/>
              <a:t>. La </a:t>
            </a:r>
            <a:r>
              <a:rPr lang="es-ES" dirty="0" err="1" smtClean="0"/>
              <a:t>dicumarina</a:t>
            </a:r>
            <a:r>
              <a:rPr lang="es-ES" dirty="0" smtClean="0"/>
              <a:t>, </a:t>
            </a:r>
            <a:r>
              <a:rPr lang="es-ES" dirty="0" err="1" smtClean="0"/>
              <a:t>dicumarol</a:t>
            </a:r>
            <a:r>
              <a:rPr lang="es-ES" dirty="0" smtClean="0"/>
              <a:t> o </a:t>
            </a:r>
            <a:r>
              <a:rPr lang="es-ES" dirty="0" err="1" smtClean="0"/>
              <a:t>antiprotrombina</a:t>
            </a:r>
            <a:r>
              <a:rPr lang="es-ES" dirty="0" smtClean="0"/>
              <a:t> se produce por fermentación del forraje por un deficiente secado</a:t>
            </a:r>
          </a:p>
          <a:p>
            <a:r>
              <a:rPr lang="es-ES" dirty="0" smtClean="0"/>
              <a:t>Mecanismo de acción: La </a:t>
            </a:r>
            <a:r>
              <a:rPr lang="es-ES" dirty="0" err="1" smtClean="0"/>
              <a:t>dicumarina</a:t>
            </a:r>
            <a:r>
              <a:rPr lang="es-ES" dirty="0" smtClean="0"/>
              <a:t> actúa como un antagonista potente de la vitamina K al competir por el mismo receptor en la membrana de las células hepáticas</a:t>
            </a: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31</a:t>
            </a:fld>
            <a:endParaRPr lang="ca-ES" dirty="0"/>
          </a:p>
        </p:txBody>
      </p:sp>
    </p:spTree>
    <p:extLst>
      <p:ext uri="{BB962C8B-B14F-4D97-AF65-F5344CB8AC3E}">
        <p14:creationId xmlns:p14="http://schemas.microsoft.com/office/powerpoint/2010/main" val="1290269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33</a:t>
            </a:fld>
            <a:endParaRPr lang="ca-ES" dirty="0"/>
          </a:p>
        </p:txBody>
      </p:sp>
    </p:spTree>
    <p:extLst>
      <p:ext uri="{BB962C8B-B14F-4D97-AF65-F5344CB8AC3E}">
        <p14:creationId xmlns:p14="http://schemas.microsoft.com/office/powerpoint/2010/main" val="229601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altLang="ca-ES" b="1" dirty="0" smtClean="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4</a:t>
            </a:fld>
            <a:endParaRPr lang="ca-ES" dirty="0"/>
          </a:p>
        </p:txBody>
      </p:sp>
    </p:spTree>
    <p:extLst>
      <p:ext uri="{BB962C8B-B14F-4D97-AF65-F5344CB8AC3E}">
        <p14:creationId xmlns:p14="http://schemas.microsoft.com/office/powerpoint/2010/main" val="4148252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34</a:t>
            </a:fld>
            <a:endParaRPr lang="ca-ES" dirty="0"/>
          </a:p>
        </p:txBody>
      </p:sp>
    </p:spTree>
    <p:extLst>
      <p:ext uri="{BB962C8B-B14F-4D97-AF65-F5344CB8AC3E}">
        <p14:creationId xmlns:p14="http://schemas.microsoft.com/office/powerpoint/2010/main" val="29149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smtClean="0">
                <a:effectLst/>
              </a:rPr>
              <a:t>El esquema ABCDE</a:t>
            </a:r>
            <a:r>
              <a:rPr lang="es-ES" dirty="0" smtClean="0">
                <a:effectLst/>
              </a:rPr>
              <a:t>, permite detectar problemas que amenazan la vida mediante una evaluación sistemática de la vía aérea (A-</a:t>
            </a:r>
            <a:r>
              <a:rPr lang="es-ES" dirty="0" err="1" smtClean="0">
                <a:effectLst/>
              </a:rPr>
              <a:t>airway</a:t>
            </a:r>
            <a:r>
              <a:rPr lang="es-ES" dirty="0" smtClean="0">
                <a:effectLst/>
              </a:rPr>
              <a:t>), la ventilación (B-</a:t>
            </a:r>
            <a:r>
              <a:rPr lang="es-ES" dirty="0" err="1" smtClean="0">
                <a:effectLst/>
              </a:rPr>
              <a:t>breathing</a:t>
            </a:r>
            <a:r>
              <a:rPr lang="es-ES" dirty="0" smtClean="0">
                <a:effectLst/>
              </a:rPr>
              <a:t>), la circulación (C-</a:t>
            </a:r>
            <a:r>
              <a:rPr lang="es-ES" dirty="0" err="1" smtClean="0">
                <a:effectLst/>
              </a:rPr>
              <a:t>circulation</a:t>
            </a:r>
            <a:r>
              <a:rPr lang="es-ES" dirty="0" smtClean="0">
                <a:effectLst/>
              </a:rPr>
              <a:t>), la valoración del daño neurológico (D-</a:t>
            </a:r>
            <a:r>
              <a:rPr lang="es-ES" dirty="0" err="1" smtClean="0">
                <a:effectLst/>
              </a:rPr>
              <a:t>disability</a:t>
            </a:r>
            <a:r>
              <a:rPr lang="es-ES" dirty="0" smtClean="0">
                <a:effectLst/>
              </a:rPr>
              <a:t>) y desnudar al paciente (E-</a:t>
            </a:r>
            <a:r>
              <a:rPr lang="es-ES" dirty="0" err="1" smtClean="0">
                <a:effectLst/>
              </a:rPr>
              <a:t>exposure</a:t>
            </a:r>
            <a:r>
              <a:rPr lang="es-ES" dirty="0" smtClean="0">
                <a:effectLst/>
              </a:rPr>
              <a:t>) para encontrar lesiones ocultas.</a:t>
            </a:r>
            <a:endParaRPr lang="es-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solidFill>
                  <a:prstClr val="black"/>
                </a:solidFill>
              </a:rPr>
              <a:pPr/>
              <a:t>5</a:t>
            </a:fld>
            <a:endParaRPr lang="ca-ES" dirty="0">
              <a:solidFill>
                <a:prstClr val="black"/>
              </a:solidFill>
            </a:endParaRPr>
          </a:p>
        </p:txBody>
      </p:sp>
    </p:spTree>
    <p:extLst>
      <p:ext uri="{BB962C8B-B14F-4D97-AF65-F5344CB8AC3E}">
        <p14:creationId xmlns:p14="http://schemas.microsoft.com/office/powerpoint/2010/main" val="387835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1200" b="0" dirty="0" smtClean="0">
                <a:solidFill>
                  <a:srgbClr val="FFFF00"/>
                </a:solidFill>
                <a:effectLst/>
                <a:sym typeface="Symbol" panose="05050102010706020507" pitchFamily="18" charset="2"/>
              </a:rPr>
              <a:t>Evitar</a:t>
            </a:r>
            <a:r>
              <a:rPr lang="es-ES" altLang="ca-ES" sz="1200" b="0" baseline="0" dirty="0" smtClean="0">
                <a:solidFill>
                  <a:srgbClr val="FFFF00"/>
                </a:solidFill>
                <a:effectLst/>
                <a:sym typeface="Symbol" panose="05050102010706020507" pitchFamily="18" charset="2"/>
              </a:rPr>
              <a:t> la </a:t>
            </a:r>
            <a:r>
              <a:rPr lang="es-ES" altLang="ca-ES" sz="1200" b="0" dirty="0" smtClean="0">
                <a:solidFill>
                  <a:srgbClr val="FFFF00"/>
                </a:solidFill>
                <a:effectLst/>
                <a:sym typeface="Symbol" panose="05050102010706020507" pitchFamily="18" charset="2"/>
              </a:rPr>
              <a:t>d</a:t>
            </a:r>
            <a:r>
              <a:rPr lang="es-ES" altLang="ca-ES" sz="1200" b="0" dirty="0" smtClean="0">
                <a:solidFill>
                  <a:srgbClr val="FFFF00"/>
                </a:solidFill>
                <a:effectLst/>
              </a:rPr>
              <a:t>eshidratación. Puede haber</a:t>
            </a:r>
            <a:r>
              <a:rPr lang="es-ES" altLang="ca-ES" sz="1200" b="0" dirty="0" smtClean="0">
                <a:effectLst/>
              </a:rPr>
              <a:t> </a:t>
            </a:r>
            <a:r>
              <a:rPr lang="es-ES" altLang="ca-ES" sz="1200" b="0" dirty="0" err="1" smtClean="0">
                <a:effectLst/>
              </a:rPr>
              <a:t>citolísis</a:t>
            </a:r>
            <a:r>
              <a:rPr lang="es-ES" altLang="ca-ES" sz="1200" b="0" dirty="0" smtClean="0">
                <a:effectLst/>
              </a:rPr>
              <a:t> hepática moderada</a:t>
            </a:r>
          </a:p>
          <a:p>
            <a:pPr eaLnBrk="1" hangingPunct="1">
              <a:buFont typeface="Arial" panose="020B0604020202020204" pitchFamily="34" charset="0"/>
              <a:buNone/>
            </a:pPr>
            <a:r>
              <a:rPr lang="es-ES" altLang="ca-ES" sz="1200" b="0" dirty="0" err="1" smtClean="0">
                <a:effectLst/>
              </a:rPr>
              <a:t>Ramaria</a:t>
            </a:r>
            <a:r>
              <a:rPr lang="es-ES" altLang="ca-ES" sz="1200" b="0" dirty="0" smtClean="0">
                <a:effectLst/>
              </a:rPr>
              <a:t> Formosa: más que tóxica</a:t>
            </a:r>
            <a:r>
              <a:rPr lang="es-ES" altLang="ca-ES" sz="1200" b="0" baseline="0" dirty="0" smtClean="0">
                <a:effectLst/>
              </a:rPr>
              <a:t> es un potentísimo purgante</a:t>
            </a:r>
          </a:p>
          <a:p>
            <a:pPr eaLnBrk="1" hangingPunct="1">
              <a:buFont typeface="Arial" panose="020B0604020202020204" pitchFamily="34" charset="0"/>
              <a:buNone/>
            </a:pPr>
            <a:r>
              <a:rPr lang="es-ES" altLang="ca-ES" sz="1200" b="0" baseline="0" dirty="0" err="1" smtClean="0">
                <a:effectLst/>
              </a:rPr>
              <a:t>Omphalotus</a:t>
            </a:r>
            <a:r>
              <a:rPr lang="es-ES" altLang="ca-ES" sz="1200" b="0" baseline="0" dirty="0" smtClean="0">
                <a:effectLst/>
              </a:rPr>
              <a:t>: Irritación sobretodo a nivel de estómago. Dura solo unas horas de forma habitual.</a:t>
            </a:r>
            <a:endParaRPr lang="es-ES" altLang="ca-ES" sz="1200" b="0" dirty="0" smtClean="0">
              <a:effectLst/>
            </a:endParaRPr>
          </a:p>
          <a:p>
            <a:pPr eaLnBrk="1" hangingPunct="1">
              <a:buFont typeface="Arial" panose="020B0604020202020204" pitchFamily="34" charset="0"/>
              <a:buNone/>
            </a:pPr>
            <a:endParaRPr lang="es-ES" altLang="ca-ES" sz="1200" b="1" dirty="0" smtClean="0">
              <a:effectLst/>
            </a:endParaRP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6</a:t>
            </a:fld>
            <a:endParaRPr lang="ca-ES" dirty="0"/>
          </a:p>
        </p:txBody>
      </p:sp>
    </p:spTree>
    <p:extLst>
      <p:ext uri="{BB962C8B-B14F-4D97-AF65-F5344CB8AC3E}">
        <p14:creationId xmlns:p14="http://schemas.microsoft.com/office/powerpoint/2010/main" val="345630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altLang="ca-ES" b="0" dirty="0" smtClean="0">
                <a:solidFill>
                  <a:srgbClr val="FFFF00"/>
                </a:solidFill>
              </a:rPr>
              <a:t>Mortalidad:</a:t>
            </a:r>
            <a:r>
              <a:rPr lang="es-ES" altLang="ca-ES" b="0" dirty="0" smtClean="0"/>
              <a:t> 4% </a:t>
            </a:r>
          </a:p>
          <a:p>
            <a:pPr>
              <a:buNone/>
            </a:pPr>
            <a:r>
              <a:rPr lang="es-ES" altLang="ca-ES" b="0" dirty="0" smtClean="0"/>
              <a:t>Cuadro </a:t>
            </a:r>
            <a:r>
              <a:rPr lang="es-ES" altLang="ca-ES" b="0" dirty="0" smtClean="0">
                <a:solidFill>
                  <a:srgbClr val="00FF00"/>
                </a:solidFill>
              </a:rPr>
              <a:t>parecido intoxicación "insecticidas organofosforados"</a:t>
            </a:r>
          </a:p>
          <a:p>
            <a:pPr>
              <a:buNone/>
            </a:pPr>
            <a:r>
              <a:rPr lang="es-ES" altLang="ca-ES" b="0" dirty="0" smtClean="0">
                <a:solidFill>
                  <a:srgbClr val="FFFF00"/>
                </a:solidFill>
              </a:rPr>
              <a:t>Triada típica: </a:t>
            </a:r>
            <a:r>
              <a:rPr lang="es-ES" altLang="ca-ES" b="0" dirty="0" smtClean="0"/>
              <a:t>hipersecreción, bradicardia y miosis</a:t>
            </a:r>
          </a:p>
          <a:p>
            <a:pPr>
              <a:buNone/>
            </a:pPr>
            <a:r>
              <a:rPr lang="es-ES_tradnl" altLang="ca-ES" b="0" dirty="0" smtClean="0">
                <a:solidFill>
                  <a:srgbClr val="FFFF00"/>
                </a:solidFill>
              </a:rPr>
              <a:t>“SLUDGE”: </a:t>
            </a:r>
            <a:r>
              <a:rPr lang="es-ES_tradnl" altLang="ca-ES" b="0" dirty="0" smtClean="0"/>
              <a:t>salivación, lagrimeo, </a:t>
            </a:r>
            <a:r>
              <a:rPr lang="es-ES_tradnl" altLang="ca-ES" b="0" dirty="0" err="1" smtClean="0"/>
              <a:t>urination</a:t>
            </a:r>
            <a:r>
              <a:rPr lang="es-ES_tradnl" altLang="ca-ES" b="0" dirty="0" smtClean="0"/>
              <a:t>, diarrea, GI motilidad</a:t>
            </a:r>
          </a:p>
          <a:p>
            <a:pPr>
              <a:buNone/>
            </a:pPr>
            <a:r>
              <a:rPr lang="es-ES_tradnl" altLang="ca-ES" b="0" dirty="0" smtClean="0"/>
              <a:t>y </a:t>
            </a:r>
            <a:r>
              <a:rPr lang="es-ES_tradnl" altLang="ca-ES" b="0" dirty="0" err="1" smtClean="0"/>
              <a:t>emésis</a:t>
            </a:r>
            <a:r>
              <a:rPr lang="es-ES_tradnl" altLang="ca-ES" b="0" dirty="0" smtClean="0"/>
              <a:t> </a:t>
            </a:r>
          </a:p>
          <a:p>
            <a:pPr>
              <a:buNone/>
            </a:pPr>
            <a:r>
              <a:rPr lang="es-ES_tradnl" altLang="ca-ES" b="0" dirty="0" smtClean="0">
                <a:solidFill>
                  <a:srgbClr val="FFFF00"/>
                </a:solidFill>
              </a:rPr>
              <a:t>“BBB”: </a:t>
            </a:r>
            <a:r>
              <a:rPr lang="es-ES_tradnl" altLang="ca-ES" b="0" dirty="0" smtClean="0"/>
              <a:t>bradicardia, broncorrea y broncoespasmo</a:t>
            </a:r>
          </a:p>
          <a:p>
            <a:pPr>
              <a:buNone/>
            </a:pPr>
            <a:r>
              <a:rPr lang="es-ES_tradnl" altLang="ca-ES" b="0" dirty="0" smtClean="0"/>
              <a:t>Síndrome colinérgico: Organofosforados,</a:t>
            </a:r>
            <a:r>
              <a:rPr lang="es-ES_tradnl" altLang="ca-ES" b="0" baseline="0" dirty="0" smtClean="0"/>
              <a:t> </a:t>
            </a:r>
            <a:r>
              <a:rPr lang="es-ES_tradnl" altLang="ca-ES" b="0" baseline="0" dirty="0" err="1" smtClean="0"/>
              <a:t>carbamatos</a:t>
            </a:r>
            <a:r>
              <a:rPr lang="es-ES_tradnl" altLang="ca-ES" b="0" baseline="0" dirty="0" smtClean="0"/>
              <a:t>, fisostigmina, pilocarpina…</a:t>
            </a:r>
            <a:endParaRPr lang="es-ES_tradnl" altLang="ca-ES" b="0" dirty="0" smtClean="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7</a:t>
            </a:fld>
            <a:endParaRPr lang="ca-ES" dirty="0"/>
          </a:p>
        </p:txBody>
      </p:sp>
    </p:spTree>
    <p:extLst>
      <p:ext uri="{BB962C8B-B14F-4D97-AF65-F5344CB8AC3E}">
        <p14:creationId xmlns:p14="http://schemas.microsoft.com/office/powerpoint/2010/main" val="322539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r>
              <a:rPr lang="es-ES" altLang="ca-ES" sz="1200" b="0" dirty="0" smtClean="0">
                <a:effectLst/>
              </a:rPr>
              <a:t>Duración de 12 h</a:t>
            </a:r>
          </a:p>
          <a:p>
            <a:pPr eaLnBrk="1" hangingPunct="1">
              <a:buFont typeface="Arial" panose="020B0604020202020204" pitchFamily="34" charset="0"/>
              <a:buNone/>
            </a:pPr>
            <a:r>
              <a:rPr lang="es-ES" altLang="ca-ES" sz="1200" b="0" dirty="0" smtClean="0">
                <a:effectLst/>
              </a:rPr>
              <a:t>Recuerdan intoxicación </a:t>
            </a:r>
            <a:r>
              <a:rPr lang="es-ES" altLang="ca-ES" sz="1200" b="0" dirty="0" smtClean="0">
                <a:solidFill>
                  <a:srgbClr val="FFFF00"/>
                </a:solidFill>
                <a:effectLst/>
              </a:rPr>
              <a:t>“plantas </a:t>
            </a:r>
            <a:r>
              <a:rPr lang="es-ES" altLang="ca-ES" sz="1200" b="0" dirty="0" err="1" smtClean="0">
                <a:solidFill>
                  <a:srgbClr val="FFFF00"/>
                </a:solidFill>
                <a:effectLst/>
              </a:rPr>
              <a:t>tropánicas</a:t>
            </a:r>
            <a:r>
              <a:rPr lang="es-ES" altLang="ca-ES" sz="1200" b="0" dirty="0" smtClean="0">
                <a:solidFill>
                  <a:srgbClr val="FFFF00"/>
                </a:solidFill>
                <a:effectLst/>
              </a:rPr>
              <a:t>: belladona” </a:t>
            </a:r>
          </a:p>
          <a:p>
            <a:pPr eaLnBrk="1" hangingPunct="1">
              <a:buFont typeface="Arial" panose="020B0604020202020204" pitchFamily="34" charset="0"/>
              <a:buNone/>
            </a:pPr>
            <a:r>
              <a:rPr lang="es-ES" altLang="ca-ES" sz="1200" b="0" dirty="0" smtClean="0">
                <a:solidFill>
                  <a:srgbClr val="FFFF00"/>
                </a:solidFill>
                <a:effectLst/>
              </a:rPr>
              <a:t>Cuadro neurológico: borrachera,</a:t>
            </a:r>
            <a:r>
              <a:rPr lang="es-ES" altLang="ca-ES" sz="1200" b="0" baseline="0" dirty="0" smtClean="0">
                <a:solidFill>
                  <a:srgbClr val="FFFF00"/>
                </a:solidFill>
                <a:effectLst/>
              </a:rPr>
              <a:t> delirio anticolinérgico, coma</a:t>
            </a:r>
          </a:p>
          <a:p>
            <a:pPr eaLnBrk="1" hangingPunct="1">
              <a:buFont typeface="Arial" panose="020B0604020202020204" pitchFamily="34" charset="0"/>
              <a:buNone/>
            </a:pPr>
            <a:r>
              <a:rPr lang="es-ES" altLang="ca-ES" sz="1200" b="0" dirty="0" smtClean="0">
                <a:solidFill>
                  <a:srgbClr val="00FF00"/>
                </a:solidFill>
                <a:effectLst/>
              </a:rPr>
              <a:t>Mortalidad:</a:t>
            </a:r>
            <a:r>
              <a:rPr lang="es-ES" altLang="ca-ES" sz="1200" b="0" dirty="0" smtClean="0">
                <a:effectLst/>
              </a:rPr>
              <a:t> </a:t>
            </a:r>
            <a:r>
              <a:rPr lang="es-ES" altLang="ca-ES" sz="1200" b="0" dirty="0" smtClean="0">
                <a:solidFill>
                  <a:srgbClr val="FFFF00"/>
                </a:solidFill>
                <a:effectLst/>
              </a:rPr>
              <a:t>10%</a:t>
            </a:r>
            <a:r>
              <a:rPr lang="es-ES" altLang="ca-ES" sz="1200" b="0" dirty="0" smtClean="0">
                <a:effectLst/>
              </a:rPr>
              <a:t> </a:t>
            </a:r>
            <a:r>
              <a:rPr lang="es-ES" altLang="ca-ES" sz="1200" b="0" i="1" dirty="0" smtClean="0">
                <a:solidFill>
                  <a:srgbClr val="FF3399"/>
                </a:solidFill>
                <a:effectLst/>
              </a:rPr>
              <a:t>Amanita </a:t>
            </a:r>
            <a:r>
              <a:rPr lang="es-ES" altLang="ca-ES" sz="1200" b="0" i="1" dirty="0" err="1" smtClean="0">
                <a:solidFill>
                  <a:srgbClr val="FF3399"/>
                </a:solidFill>
                <a:effectLst/>
              </a:rPr>
              <a:t>Phantherina</a:t>
            </a:r>
            <a:endParaRPr lang="es-ES" altLang="ca-ES" sz="1200" b="0" i="1" dirty="0" smtClean="0">
              <a:solidFill>
                <a:srgbClr val="FF3399"/>
              </a:solidFill>
              <a:effectLst/>
            </a:endParaRPr>
          </a:p>
          <a:p>
            <a:pPr eaLnBrk="1" hangingPunct="1">
              <a:buFont typeface="Arial" panose="020B0604020202020204" pitchFamily="34" charset="0"/>
              <a:buNone/>
            </a:pPr>
            <a:r>
              <a:rPr lang="es-ES" altLang="ca-ES" sz="1200" b="0" i="1" dirty="0" smtClean="0">
                <a:solidFill>
                  <a:srgbClr val="FF3399"/>
                </a:solidFill>
                <a:effectLst/>
                <a:sym typeface="Symbol" panose="05050102010706020507" pitchFamily="18" charset="2"/>
              </a:rPr>
              <a:t>Síndrome</a:t>
            </a:r>
            <a:r>
              <a:rPr lang="es-ES" altLang="ca-ES" sz="1200" b="0" i="1" baseline="0" dirty="0" smtClean="0">
                <a:solidFill>
                  <a:srgbClr val="FF3399"/>
                </a:solidFill>
                <a:effectLst/>
                <a:sym typeface="Symbol" panose="05050102010706020507" pitchFamily="18" charset="2"/>
              </a:rPr>
              <a:t> anticolinérgico: Atropa belladona, Datura </a:t>
            </a:r>
            <a:r>
              <a:rPr lang="es-ES" altLang="ca-ES" sz="1200" b="0" i="1" baseline="0" dirty="0" err="1" smtClean="0">
                <a:solidFill>
                  <a:srgbClr val="FF3399"/>
                </a:solidFill>
                <a:effectLst/>
                <a:sym typeface="Symbol" panose="05050102010706020507" pitchFamily="18" charset="2"/>
              </a:rPr>
              <a:t>estramonium</a:t>
            </a:r>
            <a:r>
              <a:rPr lang="es-ES" altLang="ca-ES" sz="1200" b="0" i="1" baseline="0" dirty="0" smtClean="0">
                <a:solidFill>
                  <a:srgbClr val="FF3399"/>
                </a:solidFill>
                <a:effectLst/>
                <a:sym typeface="Symbol" panose="05050102010706020507" pitchFamily="18" charset="2"/>
              </a:rPr>
              <a:t>, ATD tricíclicos, Antipsicóticos, Antihistamínicos…</a:t>
            </a:r>
            <a:endParaRPr lang="es-ES" altLang="ca-ES" sz="1200" b="0" dirty="0" smtClean="0">
              <a:solidFill>
                <a:srgbClr val="FF3399"/>
              </a:solidFill>
              <a:effectLst/>
              <a:sym typeface="Symbol" panose="05050102010706020507" pitchFamily="18" charset="2"/>
            </a:endParaRPr>
          </a:p>
        </p:txBody>
      </p:sp>
      <p:sp>
        <p:nvSpPr>
          <p:cNvPr id="4" name="Marcador de número de diapositiva 3"/>
          <p:cNvSpPr>
            <a:spLocks noGrp="1"/>
          </p:cNvSpPr>
          <p:nvPr>
            <p:ph type="sldNum" sz="quarter" idx="10"/>
          </p:nvPr>
        </p:nvSpPr>
        <p:spPr/>
        <p:txBody>
          <a:bodyPr/>
          <a:lstStyle/>
          <a:p>
            <a:fld id="{34CCE44C-4D9C-43AE-B6A4-FDB3515787CA}" type="slidenum">
              <a:rPr lang="ca-ES" smtClean="0"/>
              <a:t>8</a:t>
            </a:fld>
            <a:endParaRPr lang="ca-ES" dirty="0"/>
          </a:p>
        </p:txBody>
      </p:sp>
    </p:spTree>
    <p:extLst>
      <p:ext uri="{BB962C8B-B14F-4D97-AF65-F5344CB8AC3E}">
        <p14:creationId xmlns:p14="http://schemas.microsoft.com/office/powerpoint/2010/main" val="198687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Toxina: Se trata de la </a:t>
            </a:r>
            <a:r>
              <a:rPr lang="es-ES" dirty="0" err="1" smtClean="0"/>
              <a:t>coprina</a:t>
            </a:r>
            <a:r>
              <a:rPr lang="es-ES" dirty="0" smtClean="0"/>
              <a:t>, un derivado de la </a:t>
            </a:r>
            <a:r>
              <a:rPr lang="es-ES" dirty="0" err="1" smtClean="0"/>
              <a:t>cicloaminopropanona</a:t>
            </a:r>
            <a:r>
              <a:rPr lang="es-ES" dirty="0" smtClean="0"/>
              <a:t>, que al inhibir la acetaldehído-deshidrogenasa bloquea el metabolismo oxidativo del etanol, produciendo el acúmulo de acetaldehído</a:t>
            </a:r>
          </a:p>
          <a:p>
            <a:r>
              <a:rPr lang="es-ES" dirty="0" smtClean="0"/>
              <a:t>Tipo de intoxicación: Produce una intoxicación con síntomas de aparición rápida, únicamente si tras su ingesta se consumen bebidas alcohólicas: palpitaciones, enrojecimiento de la piel de la cara y del cuello con sensación de oleadas de calor, vómitos y sudoración. </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ca-ES" sz="1200" b="0" dirty="0" smtClean="0">
                <a:effectLst/>
              </a:rPr>
              <a:t>Ingesta de  setas en los 2-3 últimos días + consumo  alcohol </a:t>
            </a:r>
            <a:r>
              <a:rPr lang="es-ES" altLang="ca-ES" sz="1200" b="0" dirty="0" smtClean="0">
                <a:effectLst/>
                <a:sym typeface="Symbol" panose="05050102010706020507" pitchFamily="18" charset="2"/>
              </a:rPr>
              <a:t></a:t>
            </a:r>
            <a:r>
              <a:rPr lang="es-ES" altLang="ca-ES" sz="1200" b="0" dirty="0" smtClean="0">
                <a:effectLst/>
              </a:rPr>
              <a:t>15-30 min aparece clínica que persiste 48-60 h</a:t>
            </a:r>
            <a:endParaRPr lang="es-ES" dirty="0" smtClean="0"/>
          </a:p>
          <a:p>
            <a:r>
              <a:rPr lang="es-ES" dirty="0" smtClean="0"/>
              <a:t>Tratamiento: Sintomático y de soporte. Vitamina C a dosis altas. Inhibidores del vómito (antieméticos). Casos muy graves podrían ser tratados con </a:t>
            </a:r>
            <a:r>
              <a:rPr lang="es-ES" dirty="0" err="1" smtClean="0"/>
              <a:t>fomepizol</a:t>
            </a:r>
            <a:r>
              <a:rPr lang="es-ES" dirty="0" smtClean="0"/>
              <a:t>, un inhibidor de la enzima alcohol-deshidrogenasa, que bloquea la metabolización inicial del etanol y, por tanto, evita la formación de acetaldehído</a:t>
            </a:r>
          </a:p>
          <a:p>
            <a:pPr eaLnBrk="1" hangingPunct="1">
              <a:buFont typeface="Arial" panose="020B0604020202020204" pitchFamily="34" charset="0"/>
              <a:buNone/>
            </a:pPr>
            <a:r>
              <a:rPr lang="es-ES" altLang="ca-ES" sz="1200" b="0" dirty="0" smtClean="0">
                <a:solidFill>
                  <a:srgbClr val="FFFF00"/>
                </a:solidFill>
                <a:effectLst/>
              </a:rPr>
              <a:t>No utilizar dopamina: </a:t>
            </a:r>
            <a:r>
              <a:rPr lang="es-ES" altLang="ca-ES" sz="1200" b="0" dirty="0" smtClean="0">
                <a:effectLst/>
              </a:rPr>
              <a:t>inhibición dopamina-</a:t>
            </a:r>
            <a:r>
              <a:rPr lang="es-ES" altLang="ca-ES" sz="1200" b="0" dirty="0" err="1" smtClean="0">
                <a:effectLst/>
              </a:rPr>
              <a:t>hidroxilasa</a:t>
            </a:r>
            <a:r>
              <a:rPr lang="es-ES" altLang="ca-ES" sz="1200" b="0" dirty="0" smtClean="0">
                <a:effectLst/>
              </a:rPr>
              <a:t> x metabolito del </a:t>
            </a:r>
            <a:r>
              <a:rPr lang="es-ES" altLang="ca-ES" sz="1200" b="0" dirty="0" err="1" smtClean="0">
                <a:effectLst/>
              </a:rPr>
              <a:t>disulfiram</a:t>
            </a:r>
            <a:r>
              <a:rPr lang="es-ES" altLang="ca-ES" sz="1200" b="0" dirty="0" smtClean="0">
                <a:effectLst/>
              </a:rPr>
              <a:t> </a:t>
            </a:r>
            <a:r>
              <a:rPr lang="es-ES" altLang="ca-ES" sz="1200" b="0" dirty="0" smtClean="0">
                <a:effectLst/>
                <a:sym typeface="Symbol" panose="05050102010706020507" pitchFamily="18" charset="2"/>
              </a:rPr>
              <a:t></a:t>
            </a:r>
            <a:r>
              <a:rPr lang="es-ES" altLang="ca-ES" sz="1200" b="0" dirty="0" smtClean="0">
                <a:effectLst/>
              </a:rPr>
              <a:t> depleción norepinefrina </a:t>
            </a:r>
            <a:r>
              <a:rPr lang="es-ES" altLang="ca-ES" sz="1200" b="0" dirty="0" smtClean="0">
                <a:effectLst/>
                <a:sym typeface="Symbol" panose="05050102010706020507" pitchFamily="18" charset="2"/>
              </a:rPr>
              <a:t>  </a:t>
            </a:r>
            <a:r>
              <a:rPr lang="es-ES" altLang="ca-ES" sz="1200" b="0" dirty="0" smtClean="0">
                <a:effectLst/>
              </a:rPr>
              <a:t>NOR </a:t>
            </a:r>
          </a:p>
          <a:p>
            <a:pPr eaLnBrk="1" hangingPunct="1">
              <a:buFont typeface="Arial" panose="020B0604020202020204" pitchFamily="34" charset="0"/>
              <a:buNone/>
            </a:pPr>
            <a:endParaRPr lang="es-ES" altLang="ca-ES" sz="1200" b="0" dirty="0" smtClean="0">
              <a:effectLst/>
            </a:endParaRPr>
          </a:p>
          <a:p>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9</a:t>
            </a:fld>
            <a:endParaRPr lang="ca-ES" dirty="0"/>
          </a:p>
        </p:txBody>
      </p:sp>
    </p:spTree>
    <p:extLst>
      <p:ext uri="{BB962C8B-B14F-4D97-AF65-F5344CB8AC3E}">
        <p14:creationId xmlns:p14="http://schemas.microsoft.com/office/powerpoint/2010/main" val="23946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buFont typeface="Arial" panose="020B0604020202020204" pitchFamily="34" charset="0"/>
              <a:buNone/>
            </a:pPr>
            <a:endParaRPr lang="ca-ES" dirty="0"/>
          </a:p>
        </p:txBody>
      </p:sp>
      <p:sp>
        <p:nvSpPr>
          <p:cNvPr id="4" name="Marcador de número de diapositiva 3"/>
          <p:cNvSpPr>
            <a:spLocks noGrp="1"/>
          </p:cNvSpPr>
          <p:nvPr>
            <p:ph type="sldNum" sz="quarter" idx="10"/>
          </p:nvPr>
        </p:nvSpPr>
        <p:spPr/>
        <p:txBody>
          <a:bodyPr/>
          <a:lstStyle/>
          <a:p>
            <a:fld id="{34CCE44C-4D9C-43AE-B6A4-FDB3515787CA}" type="slidenum">
              <a:rPr lang="ca-ES" smtClean="0"/>
              <a:t>12</a:t>
            </a:fld>
            <a:endParaRPr lang="ca-ES" dirty="0"/>
          </a:p>
        </p:txBody>
      </p:sp>
    </p:spTree>
    <p:extLst>
      <p:ext uri="{BB962C8B-B14F-4D97-AF65-F5344CB8AC3E}">
        <p14:creationId xmlns:p14="http://schemas.microsoft.com/office/powerpoint/2010/main" val="363098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2/18/2016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2/18/2016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2/18/2016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2/18/2016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pt.es/tauli/cat/default.ht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cspt.es/tauli/cat/default.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cspt.es/tauli/cat/default.ht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50079" y="1486137"/>
            <a:ext cx="8825658" cy="2882664"/>
          </a:xfrm>
          <a:solidFill>
            <a:schemeClr val="accent4">
              <a:lumMod val="75000"/>
            </a:schemeClr>
          </a:solidFill>
        </p:spPr>
        <p:txBody>
          <a:bodyPr anchor="ctr"/>
          <a:lstStyle/>
          <a:p>
            <a:pPr algn="ctr"/>
            <a:r>
              <a:rPr lang="ca-ES" sz="6600" dirty="0" smtClean="0"/>
              <a:t>INTOXICACIÓN POR SETAS Y PLANTAS</a:t>
            </a:r>
            <a:endParaRPr lang="ca-ES" sz="6600" dirty="0"/>
          </a:p>
        </p:txBody>
      </p:sp>
      <p:sp>
        <p:nvSpPr>
          <p:cNvPr id="6" name="Subtítulo 5"/>
          <p:cNvSpPr>
            <a:spLocks noGrp="1"/>
          </p:cNvSpPr>
          <p:nvPr>
            <p:ph type="subTitle" idx="1"/>
          </p:nvPr>
        </p:nvSpPr>
        <p:spPr>
          <a:xfrm>
            <a:off x="1450079" y="4605443"/>
            <a:ext cx="8825658" cy="1492792"/>
          </a:xfrm>
        </p:spPr>
        <p:txBody>
          <a:bodyPr>
            <a:normAutofit lnSpcReduction="10000"/>
          </a:bodyPr>
          <a:lstStyle/>
          <a:p>
            <a:pPr algn="ctr"/>
            <a:r>
              <a:rPr lang="ca-ES" sz="1800" dirty="0"/>
              <a:t>19 FEBRERO 2016</a:t>
            </a:r>
          </a:p>
          <a:p>
            <a:pPr algn="ctr"/>
            <a:r>
              <a:rPr lang="ca-ES" sz="1800" dirty="0"/>
              <a:t>LIDIA GARCIA GIBERT</a:t>
            </a:r>
          </a:p>
          <a:p>
            <a:pPr algn="ctr"/>
            <a:r>
              <a:rPr lang="ca-ES" sz="1800" dirty="0"/>
              <a:t>SERVICIO URGENCIAS HOSPITAL DE SABADELL</a:t>
            </a:r>
          </a:p>
          <a:p>
            <a:pPr algn="ctr"/>
            <a:r>
              <a:rPr lang="ca-ES" sz="1800" dirty="0"/>
              <a:t>GRUPO DE TOXICOLOGÍA-SOCMUE</a:t>
            </a:r>
          </a:p>
        </p:txBody>
      </p:sp>
      <p:pic>
        <p:nvPicPr>
          <p:cNvPr id="4" name="Picture 5" descr="Corporació Sanitària Parc Taulí">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37" y="209505"/>
            <a:ext cx="221456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0" y="6175828"/>
            <a:ext cx="12191999" cy="449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77957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986976"/>
          </a:xfrm>
          <a:solidFill>
            <a:schemeClr val="accent1"/>
          </a:solidFill>
        </p:spPr>
        <p:txBody>
          <a:bodyPr anchor="ctr"/>
          <a:lstStyle/>
          <a:p>
            <a:r>
              <a:rPr lang="ca-ES" b="1" dirty="0" smtClean="0"/>
              <a:t>	SETAS PSICOTROPAS</a:t>
            </a:r>
            <a:endParaRPr lang="ca-ES" b="1" dirty="0"/>
          </a:p>
        </p:txBody>
      </p:sp>
      <p:sp>
        <p:nvSpPr>
          <p:cNvPr id="7" name="Marcador de contenido 6"/>
          <p:cNvSpPr>
            <a:spLocks noGrp="1"/>
          </p:cNvSpPr>
          <p:nvPr>
            <p:ph idx="1"/>
          </p:nvPr>
        </p:nvSpPr>
        <p:spPr>
          <a:xfrm>
            <a:off x="3404681" y="1979001"/>
            <a:ext cx="8174977" cy="4195481"/>
          </a:xfrm>
        </p:spPr>
        <p:txBody>
          <a:bodyPr>
            <a:normAutofit/>
          </a:bodyPr>
          <a:lstStyle/>
          <a:p>
            <a:pPr>
              <a:lnSpc>
                <a:spcPct val="150000"/>
              </a:lnSpc>
            </a:pPr>
            <a:r>
              <a:rPr lang="es-ES_tradnl" sz="2400" dirty="0" smtClean="0"/>
              <a:t>Toxina: Derivados </a:t>
            </a:r>
            <a:r>
              <a:rPr lang="es-ES_tradnl" sz="2400" dirty="0" err="1" smtClean="0"/>
              <a:t>indólicos</a:t>
            </a:r>
            <a:r>
              <a:rPr lang="es-ES_tradnl" sz="2400" dirty="0" smtClean="0"/>
              <a:t> (</a:t>
            </a:r>
            <a:r>
              <a:rPr lang="es-ES_tradnl" sz="2400" dirty="0" err="1" smtClean="0"/>
              <a:t>psilocina</a:t>
            </a:r>
            <a:r>
              <a:rPr lang="es-ES_tradnl" sz="2400" dirty="0" smtClean="0"/>
              <a:t>  y </a:t>
            </a:r>
            <a:r>
              <a:rPr lang="es-ES_tradnl" sz="2400" dirty="0" err="1" smtClean="0"/>
              <a:t>psilocibina</a:t>
            </a:r>
            <a:r>
              <a:rPr lang="es-ES_tradnl" sz="2400" dirty="0" smtClean="0"/>
              <a:t>)</a:t>
            </a:r>
          </a:p>
          <a:p>
            <a:pPr>
              <a:lnSpc>
                <a:spcPct val="150000"/>
              </a:lnSpc>
            </a:pPr>
            <a:r>
              <a:rPr lang="es-ES_tradnl" sz="2400" dirty="0" smtClean="0"/>
              <a:t>Latencia: 30 minutos</a:t>
            </a:r>
          </a:p>
          <a:p>
            <a:pPr>
              <a:lnSpc>
                <a:spcPct val="150000"/>
              </a:lnSpc>
            </a:pPr>
            <a:r>
              <a:rPr lang="es-ES_tradnl" sz="2400" dirty="0" smtClean="0"/>
              <a:t>Duración: 4-6 horas</a:t>
            </a:r>
          </a:p>
          <a:p>
            <a:pPr>
              <a:lnSpc>
                <a:spcPct val="150000"/>
              </a:lnSpc>
            </a:pPr>
            <a:r>
              <a:rPr lang="es-ES_tradnl" sz="2400" dirty="0" smtClean="0"/>
              <a:t>Clínica: Alteración de la percepción, alucinaciones, confusión, ataques de pánico....</a:t>
            </a:r>
          </a:p>
          <a:p>
            <a:pPr>
              <a:lnSpc>
                <a:spcPct val="150000"/>
              </a:lnSpc>
            </a:pPr>
            <a:r>
              <a:rPr lang="es-ES_tradnl" sz="2400" dirty="0" smtClean="0"/>
              <a:t>Tratamiento: BZD</a:t>
            </a:r>
          </a:p>
        </p:txBody>
      </p:sp>
      <p:pic>
        <p:nvPicPr>
          <p:cNvPr id="8" name="Imagen 7"/>
          <p:cNvPicPr>
            <a:picLocks noChangeAspect="1"/>
          </p:cNvPicPr>
          <p:nvPr/>
        </p:nvPicPr>
        <p:blipFill>
          <a:blip r:embed="rId2"/>
          <a:stretch>
            <a:fillRect/>
          </a:stretch>
        </p:blipFill>
        <p:spPr>
          <a:xfrm>
            <a:off x="9619537" y="253048"/>
            <a:ext cx="2213040" cy="768163"/>
          </a:xfrm>
          <a:prstGeom prst="rect">
            <a:avLst/>
          </a:prstGeom>
        </p:spPr>
      </p:pic>
      <p:pic>
        <p:nvPicPr>
          <p:cNvPr id="5" name="Picture 15" descr="Psilocybe semilanceata m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48" y="1730312"/>
            <a:ext cx="2643188" cy="2055812"/>
          </a:xfrm>
          <a:prstGeom prst="rect">
            <a:avLst/>
          </a:prstGeom>
          <a:solidFill>
            <a:srgbClr val="FF66CC"/>
          </a:solidFill>
          <a:ln w="12700">
            <a:solidFill>
              <a:schemeClr val="tx1"/>
            </a:solidFill>
            <a:miter lim="800000"/>
            <a:headEnd/>
            <a:tailEnd/>
          </a:ln>
        </p:spPr>
      </p:pic>
      <p:sp>
        <p:nvSpPr>
          <p:cNvPr id="2" name="CuadroTexto 1"/>
          <p:cNvSpPr txBox="1"/>
          <p:nvPr/>
        </p:nvSpPr>
        <p:spPr>
          <a:xfrm>
            <a:off x="242848" y="3707410"/>
            <a:ext cx="2422458" cy="369332"/>
          </a:xfrm>
          <a:prstGeom prst="rect">
            <a:avLst/>
          </a:prstGeom>
          <a:solidFill>
            <a:schemeClr val="tx1"/>
          </a:solidFill>
        </p:spPr>
        <p:txBody>
          <a:bodyPr wrap="none" rtlCol="0">
            <a:spAutoFit/>
          </a:bodyPr>
          <a:lstStyle/>
          <a:p>
            <a:r>
              <a:rPr lang="ca-ES" dirty="0" err="1" smtClean="0">
                <a:solidFill>
                  <a:schemeClr val="bg1"/>
                </a:solidFill>
              </a:rPr>
              <a:t>Psilocybe</a:t>
            </a:r>
            <a:r>
              <a:rPr lang="ca-ES" dirty="0" smtClean="0">
                <a:solidFill>
                  <a:schemeClr val="bg1"/>
                </a:solidFill>
              </a:rPr>
              <a:t> Mexicana</a:t>
            </a:r>
            <a:endParaRPr lang="ca-ES" dirty="0">
              <a:solidFill>
                <a:schemeClr val="bg1"/>
              </a:solidFill>
            </a:endParaRPr>
          </a:p>
        </p:txBody>
      </p:sp>
      <p:pic>
        <p:nvPicPr>
          <p:cNvPr id="9" name="Picture 4" descr="panaeolus sphintri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23" y="4317108"/>
            <a:ext cx="2627313" cy="1857375"/>
          </a:xfrm>
          <a:prstGeom prst="rect">
            <a:avLst/>
          </a:prstGeom>
          <a:solidFill>
            <a:srgbClr val="FF66CC"/>
          </a:solidFill>
          <a:ln w="12700">
            <a:solidFill>
              <a:schemeClr val="tx1"/>
            </a:solidFill>
            <a:miter lim="800000"/>
            <a:headEnd/>
            <a:tailEnd/>
          </a:ln>
        </p:spPr>
      </p:pic>
      <p:sp>
        <p:nvSpPr>
          <p:cNvPr id="3" name="CuadroTexto 2"/>
          <p:cNvSpPr txBox="1"/>
          <p:nvPr/>
        </p:nvSpPr>
        <p:spPr>
          <a:xfrm>
            <a:off x="242848" y="6174483"/>
            <a:ext cx="2577950" cy="369332"/>
          </a:xfrm>
          <a:prstGeom prst="rect">
            <a:avLst/>
          </a:prstGeom>
          <a:solidFill>
            <a:schemeClr val="tx1"/>
          </a:solidFill>
        </p:spPr>
        <p:txBody>
          <a:bodyPr wrap="none" rtlCol="0">
            <a:spAutoFit/>
          </a:bodyPr>
          <a:lstStyle/>
          <a:p>
            <a:r>
              <a:rPr lang="ca-ES" dirty="0" err="1" smtClean="0">
                <a:solidFill>
                  <a:schemeClr val="bg1"/>
                </a:solidFill>
              </a:rPr>
              <a:t>Paneolus</a:t>
            </a:r>
            <a:r>
              <a:rPr lang="ca-ES" dirty="0" smtClean="0">
                <a:solidFill>
                  <a:schemeClr val="bg1"/>
                </a:solidFill>
              </a:rPr>
              <a:t> </a:t>
            </a:r>
            <a:r>
              <a:rPr lang="ca-ES" dirty="0" err="1" smtClean="0">
                <a:solidFill>
                  <a:schemeClr val="bg1"/>
                </a:solidFill>
              </a:rPr>
              <a:t>Sphinctrinus</a:t>
            </a:r>
            <a:endParaRPr lang="ca-ES" dirty="0">
              <a:solidFill>
                <a:schemeClr val="bg1"/>
              </a:solidFill>
            </a:endParaRPr>
          </a:p>
        </p:txBody>
      </p:sp>
    </p:spTree>
    <p:extLst>
      <p:ext uri="{BB962C8B-B14F-4D97-AF65-F5344CB8AC3E}">
        <p14:creationId xmlns:p14="http://schemas.microsoft.com/office/powerpoint/2010/main" val="1809402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a:t>
            </a:r>
            <a:r>
              <a:rPr lang="ca-ES" b="1" dirty="0" err="1" smtClean="0"/>
              <a:t>Otras</a:t>
            </a:r>
            <a:r>
              <a:rPr lang="ca-ES" b="1" dirty="0" smtClean="0"/>
              <a:t>...</a:t>
            </a:r>
            <a:endParaRPr lang="ca-ES" b="1" dirty="0"/>
          </a:p>
        </p:txBody>
      </p:sp>
      <p:sp>
        <p:nvSpPr>
          <p:cNvPr id="7" name="Marcador de contenido 6"/>
          <p:cNvSpPr>
            <a:spLocks noGrp="1"/>
          </p:cNvSpPr>
          <p:nvPr>
            <p:ph idx="1"/>
          </p:nvPr>
        </p:nvSpPr>
        <p:spPr>
          <a:xfrm>
            <a:off x="1628606" y="1994552"/>
            <a:ext cx="8946541" cy="4195481"/>
          </a:xfrm>
        </p:spPr>
        <p:txBody>
          <a:bodyPr>
            <a:normAutofit/>
          </a:bodyPr>
          <a:lstStyle/>
          <a:p>
            <a:r>
              <a:rPr lang="ca-ES" sz="3200" b="1" dirty="0" smtClean="0"/>
              <a:t>HEMOLISIS:</a:t>
            </a:r>
            <a:r>
              <a:rPr lang="ca-ES" sz="3200" dirty="0" smtClean="0"/>
              <a:t> </a:t>
            </a:r>
            <a:r>
              <a:rPr lang="ca-ES" sz="3200" dirty="0" err="1" smtClean="0"/>
              <a:t>Helvella</a:t>
            </a:r>
            <a:r>
              <a:rPr lang="ca-ES" sz="3200" dirty="0" smtClean="0"/>
              <a:t> </a:t>
            </a:r>
            <a:r>
              <a:rPr lang="ca-ES" sz="3200" dirty="0" err="1" smtClean="0"/>
              <a:t>Lacunosa</a:t>
            </a:r>
            <a:r>
              <a:rPr lang="ca-ES" sz="3200" dirty="0" smtClean="0"/>
              <a:t>, </a:t>
            </a:r>
            <a:r>
              <a:rPr lang="ca-ES" sz="3200" dirty="0" err="1" smtClean="0"/>
              <a:t>Paxillus</a:t>
            </a:r>
            <a:r>
              <a:rPr lang="ca-ES" sz="3200" dirty="0" smtClean="0"/>
              <a:t> </a:t>
            </a:r>
            <a:r>
              <a:rPr lang="ca-ES" sz="3200" dirty="0" err="1" smtClean="0"/>
              <a:t>Involutus</a:t>
            </a:r>
            <a:endParaRPr lang="ca-ES" sz="3200" dirty="0" smtClean="0"/>
          </a:p>
          <a:p>
            <a:r>
              <a:rPr lang="ca-ES" sz="3200" b="1" dirty="0" smtClean="0"/>
              <a:t>RABDOMIOLISIS</a:t>
            </a:r>
            <a:r>
              <a:rPr lang="ca-ES" sz="3200" dirty="0" smtClean="0"/>
              <a:t>: </a:t>
            </a:r>
            <a:r>
              <a:rPr lang="ca-ES" sz="3200" dirty="0" err="1" smtClean="0"/>
              <a:t>Tricholoma</a:t>
            </a:r>
            <a:r>
              <a:rPr lang="ca-ES" sz="3200" dirty="0" smtClean="0"/>
              <a:t> </a:t>
            </a:r>
            <a:r>
              <a:rPr lang="ca-ES" sz="3200" dirty="0" err="1" smtClean="0"/>
              <a:t>Equestre</a:t>
            </a:r>
            <a:endParaRPr lang="ca-ES" sz="3200" dirty="0" smtClean="0"/>
          </a:p>
          <a:p>
            <a:r>
              <a:rPr lang="ca-ES" sz="3200" b="1" dirty="0" smtClean="0"/>
              <a:t>ACROMELALGIA</a:t>
            </a:r>
            <a:r>
              <a:rPr lang="ca-ES" sz="3200" dirty="0" smtClean="0"/>
              <a:t>: </a:t>
            </a:r>
            <a:r>
              <a:rPr lang="ca-ES" sz="3200" dirty="0" err="1" smtClean="0"/>
              <a:t>Clitoybe</a:t>
            </a:r>
            <a:r>
              <a:rPr lang="ca-ES" sz="3200" dirty="0" smtClean="0"/>
              <a:t> </a:t>
            </a:r>
            <a:r>
              <a:rPr lang="ca-ES" sz="3200" dirty="0" err="1" smtClean="0"/>
              <a:t>amoenolens</a:t>
            </a:r>
            <a:r>
              <a:rPr lang="ca-ES" sz="3200" dirty="0" smtClean="0"/>
              <a:t> </a:t>
            </a:r>
          </a:p>
          <a:p>
            <a:r>
              <a:rPr lang="ca-ES" sz="3200" b="1" dirty="0" smtClean="0"/>
              <a:t>PÚRPURA DE SZECHWAN</a:t>
            </a:r>
            <a:r>
              <a:rPr lang="ca-ES" sz="3200" dirty="0" smtClean="0"/>
              <a:t>: </a:t>
            </a:r>
            <a:r>
              <a:rPr lang="ca-ES" sz="3200" dirty="0" err="1" smtClean="0"/>
              <a:t>Auricularia</a:t>
            </a:r>
            <a:r>
              <a:rPr lang="ca-ES" sz="3200" dirty="0" smtClean="0"/>
              <a:t> </a:t>
            </a:r>
            <a:r>
              <a:rPr lang="ca-ES" sz="3200" dirty="0" err="1" smtClean="0"/>
              <a:t>auricula-jaude</a:t>
            </a:r>
            <a:endParaRPr lang="ca-ES" sz="3200" dirty="0" smtClean="0"/>
          </a:p>
          <a:p>
            <a:r>
              <a:rPr lang="ca-ES" sz="3200" dirty="0" err="1" smtClean="0"/>
              <a:t>etc</a:t>
            </a:r>
            <a:endParaRPr lang="ca-ES" sz="3200" dirty="0"/>
          </a:p>
        </p:txBody>
      </p:sp>
      <p:pic>
        <p:nvPicPr>
          <p:cNvPr id="8" name="Imagen 7"/>
          <p:cNvPicPr>
            <a:picLocks noChangeAspect="1"/>
          </p:cNvPicPr>
          <p:nvPr/>
        </p:nvPicPr>
        <p:blipFill>
          <a:blip r:embed="rId2"/>
          <a:stretch>
            <a:fillRect/>
          </a:stretch>
        </p:blipFill>
        <p:spPr>
          <a:xfrm>
            <a:off x="9619537" y="253048"/>
            <a:ext cx="2213040" cy="768163"/>
          </a:xfrm>
          <a:prstGeom prst="rect">
            <a:avLst/>
          </a:prstGeom>
        </p:spPr>
      </p:pic>
    </p:spTree>
    <p:extLst>
      <p:ext uri="{BB962C8B-B14F-4D97-AF65-F5344CB8AC3E}">
        <p14:creationId xmlns:p14="http://schemas.microsoft.com/office/powerpoint/2010/main" val="2459955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986976"/>
          </a:xfrm>
          <a:solidFill>
            <a:schemeClr val="accent1"/>
          </a:solidFill>
        </p:spPr>
        <p:txBody>
          <a:bodyPr anchor="ctr"/>
          <a:lstStyle/>
          <a:p>
            <a:r>
              <a:rPr lang="ca-ES" dirty="0" smtClean="0"/>
              <a:t>	</a:t>
            </a:r>
            <a:r>
              <a:rPr lang="ca-ES" b="1" dirty="0" smtClean="0"/>
              <a:t>SETAS HEPATOTÓXICAS</a:t>
            </a:r>
            <a:endParaRPr lang="ca-ES" b="1" dirty="0"/>
          </a:p>
        </p:txBody>
      </p:sp>
      <p:sp>
        <p:nvSpPr>
          <p:cNvPr id="7" name="Marcador de contenido 6"/>
          <p:cNvSpPr>
            <a:spLocks noGrp="1"/>
          </p:cNvSpPr>
          <p:nvPr>
            <p:ph idx="1"/>
          </p:nvPr>
        </p:nvSpPr>
        <p:spPr>
          <a:xfrm>
            <a:off x="1779516" y="1887194"/>
            <a:ext cx="8946541" cy="1118299"/>
          </a:xfrm>
        </p:spPr>
        <p:txBody>
          <a:bodyPr/>
          <a:lstStyle/>
          <a:p>
            <a:r>
              <a:rPr lang="ca-ES" sz="3600" b="1" dirty="0" smtClean="0"/>
              <a:t>NECROSIS HEPÁTICA </a:t>
            </a:r>
            <a:r>
              <a:rPr lang="ca-ES" sz="3600" b="1" i="1" dirty="0" smtClean="0"/>
              <a:t>FULMINANTE</a:t>
            </a:r>
          </a:p>
          <a:p>
            <a:endParaRPr lang="ca-ES" dirty="0" smtClean="0"/>
          </a:p>
          <a:p>
            <a:endParaRPr lang="ca-ES"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CuadroTexto 1"/>
          <p:cNvSpPr txBox="1"/>
          <p:nvPr/>
        </p:nvSpPr>
        <p:spPr>
          <a:xfrm flipH="1">
            <a:off x="552984" y="5408260"/>
            <a:ext cx="2911490" cy="369332"/>
          </a:xfrm>
          <a:prstGeom prst="rect">
            <a:avLst/>
          </a:prstGeom>
          <a:noFill/>
        </p:spPr>
        <p:txBody>
          <a:bodyPr wrap="square" rtlCol="0">
            <a:spAutoFit/>
          </a:bodyPr>
          <a:lstStyle/>
          <a:p>
            <a:r>
              <a:rPr lang="ca-ES" dirty="0" smtClean="0"/>
              <a:t>Amanita </a:t>
            </a:r>
            <a:r>
              <a:rPr lang="ca-ES" dirty="0" err="1" smtClean="0"/>
              <a:t>phalloides</a:t>
            </a:r>
            <a:endParaRPr lang="ca-ES" dirty="0"/>
          </a:p>
        </p:txBody>
      </p:sp>
      <p:sp>
        <p:nvSpPr>
          <p:cNvPr id="3" name="CuadroTexto 2"/>
          <p:cNvSpPr txBox="1"/>
          <p:nvPr/>
        </p:nvSpPr>
        <p:spPr>
          <a:xfrm flipH="1">
            <a:off x="4894318" y="5777592"/>
            <a:ext cx="2716936" cy="369332"/>
          </a:xfrm>
          <a:prstGeom prst="rect">
            <a:avLst/>
          </a:prstGeom>
          <a:noFill/>
        </p:spPr>
        <p:txBody>
          <a:bodyPr wrap="square" rtlCol="0">
            <a:spAutoFit/>
          </a:bodyPr>
          <a:lstStyle/>
          <a:p>
            <a:r>
              <a:rPr lang="ca-ES" dirty="0" err="1" smtClean="0"/>
              <a:t>Galerina</a:t>
            </a:r>
            <a:r>
              <a:rPr lang="ca-ES" dirty="0" smtClean="0"/>
              <a:t> </a:t>
            </a:r>
            <a:r>
              <a:rPr lang="ca-ES" dirty="0" err="1" smtClean="0"/>
              <a:t>marginata</a:t>
            </a:r>
            <a:endParaRPr lang="ca-ES" dirty="0"/>
          </a:p>
        </p:txBody>
      </p:sp>
      <p:sp>
        <p:nvSpPr>
          <p:cNvPr id="4" name="CuadroTexto 3"/>
          <p:cNvSpPr txBox="1"/>
          <p:nvPr/>
        </p:nvSpPr>
        <p:spPr>
          <a:xfrm>
            <a:off x="8354681" y="5223594"/>
            <a:ext cx="3143809" cy="369332"/>
          </a:xfrm>
          <a:prstGeom prst="rect">
            <a:avLst/>
          </a:prstGeom>
          <a:noFill/>
        </p:spPr>
        <p:txBody>
          <a:bodyPr wrap="none" rtlCol="0">
            <a:spAutoFit/>
          </a:bodyPr>
          <a:lstStyle/>
          <a:p>
            <a:r>
              <a:rPr lang="ca-ES" dirty="0" err="1" smtClean="0"/>
              <a:t>Lepiota</a:t>
            </a:r>
            <a:r>
              <a:rPr lang="ca-ES" dirty="0" smtClean="0"/>
              <a:t> </a:t>
            </a:r>
            <a:r>
              <a:rPr lang="ca-ES" dirty="0" err="1" smtClean="0"/>
              <a:t>brunneoincarnata</a:t>
            </a:r>
            <a:endParaRPr lang="ca-ES" dirty="0"/>
          </a:p>
        </p:txBody>
      </p:sp>
      <p:pic>
        <p:nvPicPr>
          <p:cNvPr id="5" name="Imagen 4"/>
          <p:cNvPicPr>
            <a:picLocks noChangeAspect="1"/>
          </p:cNvPicPr>
          <p:nvPr/>
        </p:nvPicPr>
        <p:blipFill rotWithShape="1">
          <a:blip r:embed="rId4"/>
          <a:srcRect l="38140" t="34176" r="27452" b="22656"/>
          <a:stretch/>
        </p:blipFill>
        <p:spPr>
          <a:xfrm>
            <a:off x="340402" y="3054646"/>
            <a:ext cx="3336653" cy="2353614"/>
          </a:xfrm>
          <a:prstGeom prst="rect">
            <a:avLst/>
          </a:prstGeom>
          <a:ln>
            <a:solidFill>
              <a:schemeClr val="tx1"/>
            </a:solidFill>
          </a:ln>
        </p:spPr>
      </p:pic>
      <p:pic>
        <p:nvPicPr>
          <p:cNvPr id="9" name="Imagen 8"/>
          <p:cNvPicPr>
            <a:picLocks noChangeAspect="1"/>
          </p:cNvPicPr>
          <p:nvPr/>
        </p:nvPicPr>
        <p:blipFill rotWithShape="1">
          <a:blip r:embed="rId5"/>
          <a:srcRect l="34041" t="24405" r="31552" b="34481"/>
          <a:stretch/>
        </p:blipFill>
        <p:spPr>
          <a:xfrm>
            <a:off x="8234990" y="2950750"/>
            <a:ext cx="3383190" cy="2272844"/>
          </a:xfrm>
          <a:prstGeom prst="rect">
            <a:avLst/>
          </a:prstGeom>
          <a:ln>
            <a:solidFill>
              <a:schemeClr val="tx1"/>
            </a:solidFill>
          </a:ln>
        </p:spPr>
      </p:pic>
      <p:pic>
        <p:nvPicPr>
          <p:cNvPr id="10" name="Imagen 9"/>
          <p:cNvPicPr>
            <a:picLocks noChangeAspect="1"/>
          </p:cNvPicPr>
          <p:nvPr/>
        </p:nvPicPr>
        <p:blipFill rotWithShape="1">
          <a:blip r:embed="rId6"/>
          <a:srcRect l="34187" t="31798" r="31552" b="28385"/>
          <a:stretch/>
        </p:blipFill>
        <p:spPr>
          <a:xfrm>
            <a:off x="4086657" y="3320082"/>
            <a:ext cx="3761048" cy="2457510"/>
          </a:xfrm>
          <a:prstGeom prst="rect">
            <a:avLst/>
          </a:prstGeom>
          <a:ln>
            <a:solidFill>
              <a:schemeClr val="tx1"/>
            </a:solidFill>
          </a:ln>
        </p:spPr>
      </p:pic>
    </p:spTree>
    <p:extLst>
      <p:ext uri="{BB962C8B-B14F-4D97-AF65-F5344CB8AC3E}">
        <p14:creationId xmlns:p14="http://schemas.microsoft.com/office/powerpoint/2010/main" val="144150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0499" y="537451"/>
            <a:ext cx="12192000" cy="967520"/>
          </a:xfrm>
          <a:solidFill>
            <a:schemeClr val="accent1"/>
          </a:solidFill>
        </p:spPr>
        <p:txBody>
          <a:bodyPr anchor="ctr"/>
          <a:lstStyle/>
          <a:p>
            <a:r>
              <a:rPr lang="ca-ES" b="1" dirty="0" smtClean="0"/>
              <a:t>	SETAS HEPATOTÓXICAS</a:t>
            </a:r>
            <a:endParaRPr lang="ca-ES" b="1" dirty="0"/>
          </a:p>
        </p:txBody>
      </p:sp>
      <p:sp>
        <p:nvSpPr>
          <p:cNvPr id="7" name="Marcador de contenido 6"/>
          <p:cNvSpPr>
            <a:spLocks noGrp="1"/>
          </p:cNvSpPr>
          <p:nvPr>
            <p:ph idx="1"/>
          </p:nvPr>
        </p:nvSpPr>
        <p:spPr>
          <a:xfrm>
            <a:off x="912812" y="1753258"/>
            <a:ext cx="10059988" cy="4195481"/>
          </a:xfrm>
        </p:spPr>
        <p:txBody>
          <a:bodyPr>
            <a:noAutofit/>
          </a:bodyPr>
          <a:lstStyle/>
          <a:p>
            <a:r>
              <a:rPr lang="es-ES_tradnl" sz="2400" dirty="0" smtClean="0"/>
              <a:t>Latencia: 8-16 horas</a:t>
            </a:r>
          </a:p>
          <a:p>
            <a:r>
              <a:rPr lang="es-ES_tradnl" sz="2400" dirty="0" smtClean="0"/>
              <a:t>Toxina: Amanitina o </a:t>
            </a:r>
            <a:r>
              <a:rPr lang="es-ES_tradnl" sz="2400" dirty="0" err="1" smtClean="0"/>
              <a:t>amatoxina</a:t>
            </a:r>
            <a:r>
              <a:rPr lang="es-ES_tradnl" sz="2400" dirty="0" smtClean="0"/>
              <a:t>.</a:t>
            </a:r>
          </a:p>
          <a:p>
            <a:pPr lvl="1">
              <a:buFont typeface="Wingdings" panose="05000000000000000000" pitchFamily="2" charset="2"/>
              <a:buChar char="Ø"/>
            </a:pPr>
            <a:r>
              <a:rPr lang="es-ES_tradnl" sz="2400" dirty="0" smtClean="0"/>
              <a:t> Péptidos cíclicos de ocho aminoácidos que se absorben a nivel intestinal y son eliminados por la bilis (circulación </a:t>
            </a:r>
            <a:r>
              <a:rPr lang="es-ES_tradnl" sz="2400" dirty="0" err="1" smtClean="0"/>
              <a:t>enterohepática</a:t>
            </a:r>
            <a:r>
              <a:rPr lang="es-ES_tradnl" sz="2400" dirty="0" smtClean="0"/>
              <a:t>) y a nivel renal</a:t>
            </a:r>
          </a:p>
          <a:p>
            <a:pPr lvl="1">
              <a:buFont typeface="Wingdings" panose="05000000000000000000" pitchFamily="2" charset="2"/>
              <a:buChar char="Ø"/>
            </a:pPr>
            <a:r>
              <a:rPr lang="es-ES_tradnl" sz="2400" dirty="0" smtClean="0"/>
              <a:t>No degradables (resisten cocciones &gt; 100º)</a:t>
            </a:r>
          </a:p>
          <a:p>
            <a:r>
              <a:rPr lang="es-ES_tradnl" sz="2400" dirty="0" smtClean="0"/>
              <a:t>Órgano diana  </a:t>
            </a:r>
          </a:p>
          <a:p>
            <a:pPr lvl="1">
              <a:buFont typeface="Wingdings" panose="05000000000000000000" pitchFamily="2" charset="2"/>
              <a:buChar char="Ø"/>
            </a:pPr>
            <a:r>
              <a:rPr lang="es-ES_tradnl" sz="2400" dirty="0" smtClean="0"/>
              <a:t>Se unen a la RNA-Polimerasa II del hepatocito bloqueando la síntesis proteica</a:t>
            </a:r>
          </a:p>
          <a:p>
            <a:pPr lvl="1">
              <a:buFont typeface="Wingdings" panose="05000000000000000000" pitchFamily="2" charset="2"/>
              <a:buChar char="Ø"/>
            </a:pPr>
            <a:r>
              <a:rPr lang="es-ES_tradnl" sz="2400" dirty="0" smtClean="0"/>
              <a:t>Inducción de apoptosis a través de un sinergismo con el TNF</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3" name="Imagen 2"/>
          <p:cNvPicPr>
            <a:picLocks noChangeAspect="1"/>
          </p:cNvPicPr>
          <p:nvPr/>
        </p:nvPicPr>
        <p:blipFill rotWithShape="1">
          <a:blip r:embed="rId4"/>
          <a:srcRect l="15709" t="4253" r="18200" b="2863"/>
          <a:stretch/>
        </p:blipFill>
        <p:spPr>
          <a:xfrm>
            <a:off x="6975959" y="1753258"/>
            <a:ext cx="4856618" cy="3837415"/>
          </a:xfrm>
          <a:prstGeom prst="rect">
            <a:avLst/>
          </a:prstGeom>
        </p:spPr>
      </p:pic>
    </p:spTree>
    <p:extLst>
      <p:ext uri="{BB962C8B-B14F-4D97-AF65-F5344CB8AC3E}">
        <p14:creationId xmlns:p14="http://schemas.microsoft.com/office/powerpoint/2010/main" val="39908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353040"/>
            <a:ext cx="12192000" cy="967520"/>
          </a:xfrm>
          <a:solidFill>
            <a:schemeClr val="accent1"/>
          </a:solidFill>
        </p:spPr>
        <p:txBody>
          <a:bodyPr anchor="ctr"/>
          <a:lstStyle/>
          <a:p>
            <a:r>
              <a:rPr lang="ca-ES" b="1" dirty="0" smtClean="0"/>
              <a:t>	SETAS HEPATOTÓXICAS</a:t>
            </a:r>
            <a:endParaRPr lang="ca-ES" b="1" dirty="0"/>
          </a:p>
        </p:txBody>
      </p:sp>
      <p:sp>
        <p:nvSpPr>
          <p:cNvPr id="7" name="Marcador de contenido 6"/>
          <p:cNvSpPr>
            <a:spLocks noGrp="1"/>
          </p:cNvSpPr>
          <p:nvPr>
            <p:ph idx="1"/>
          </p:nvPr>
        </p:nvSpPr>
        <p:spPr>
          <a:xfrm>
            <a:off x="912812" y="1772308"/>
            <a:ext cx="10634015" cy="4195481"/>
          </a:xfrm>
        </p:spPr>
        <p:txBody>
          <a:bodyPr>
            <a:noAutofit/>
          </a:bodyPr>
          <a:lstStyle/>
          <a:p>
            <a:r>
              <a:rPr lang="es-ES_tradnl" sz="2400" dirty="0" smtClean="0"/>
              <a:t>CLÍNICA:</a:t>
            </a:r>
          </a:p>
          <a:p>
            <a:pPr lvl="1">
              <a:buFont typeface="Courier New" panose="02070309020205020404" pitchFamily="49" charset="0"/>
              <a:buChar char="o"/>
            </a:pPr>
            <a:r>
              <a:rPr lang="es-ES_tradnl" sz="2400" dirty="0" smtClean="0"/>
              <a:t>Fase gastrointestinal (24-72h): GEA intensa “coleriforme” con dolor abdominal, nauseas, vómitos y diarreas acuosas (a veces sanguinolentas). </a:t>
            </a:r>
          </a:p>
          <a:p>
            <a:pPr lvl="1">
              <a:buFont typeface="Courier New" panose="02070309020205020404" pitchFamily="49" charset="0"/>
              <a:buChar char="o"/>
            </a:pPr>
            <a:r>
              <a:rPr lang="es-ES_tradnl" sz="2400" dirty="0" smtClean="0"/>
              <a:t>Fase de mejoría aparente (48h): Desaparece la clínica gastrointestinal y empieza la afectación hepática (aumento de transaminasas)</a:t>
            </a:r>
          </a:p>
          <a:p>
            <a:pPr lvl="1">
              <a:buFont typeface="Courier New" panose="02070309020205020404" pitchFamily="49" charset="0"/>
              <a:buChar char="o"/>
            </a:pPr>
            <a:r>
              <a:rPr lang="es-ES_tradnl" sz="2400" dirty="0" smtClean="0"/>
              <a:t>Fase agresión visceral (72h): súbito empeoramiento con ictericia, hepatomegalia, encefalopatía hepática, insuficiencia </a:t>
            </a:r>
            <a:r>
              <a:rPr lang="es-ES_tradnl" sz="2400" dirty="0" err="1" smtClean="0"/>
              <a:t>hepatocelular</a:t>
            </a:r>
            <a:r>
              <a:rPr lang="es-ES_tradnl" sz="2400" dirty="0" smtClean="0"/>
              <a:t> aguda, insuficiencia renal</a:t>
            </a:r>
          </a:p>
          <a:p>
            <a:r>
              <a:rPr lang="es-ES_tradnl" sz="2400" dirty="0" smtClean="0"/>
              <a:t>MUERTE: 10-40% a los 3-7días post ingesta.</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Tree>
    <p:extLst>
      <p:ext uri="{BB962C8B-B14F-4D97-AF65-F5344CB8AC3E}">
        <p14:creationId xmlns:p14="http://schemas.microsoft.com/office/powerpoint/2010/main" val="915358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537451"/>
            <a:ext cx="12192000" cy="967520"/>
          </a:xfrm>
          <a:solidFill>
            <a:schemeClr val="accent1"/>
          </a:solidFill>
        </p:spPr>
        <p:txBody>
          <a:bodyPr anchor="ctr"/>
          <a:lstStyle/>
          <a:p>
            <a:r>
              <a:rPr lang="ca-ES" b="1" dirty="0" smtClean="0"/>
              <a:t>	SETAS HEPATOTÓXICAS</a:t>
            </a:r>
            <a:endParaRPr lang="ca-ES" b="1" dirty="0"/>
          </a:p>
        </p:txBody>
      </p:sp>
      <p:sp>
        <p:nvSpPr>
          <p:cNvPr id="7" name="Marcador de contenido 6"/>
          <p:cNvSpPr>
            <a:spLocks noGrp="1"/>
          </p:cNvSpPr>
          <p:nvPr>
            <p:ph idx="1"/>
          </p:nvPr>
        </p:nvSpPr>
        <p:spPr>
          <a:xfrm>
            <a:off x="1409700" y="2804708"/>
            <a:ext cx="9296401" cy="3910285"/>
          </a:xfrm>
        </p:spPr>
        <p:txBody>
          <a:bodyPr>
            <a:normAutofit/>
          </a:bodyPr>
          <a:lstStyle/>
          <a:p>
            <a:pPr marL="0" indent="0">
              <a:buNone/>
            </a:pPr>
            <a:r>
              <a:rPr lang="es-ES_tradnl" sz="2600" u="sng" dirty="0" smtClean="0"/>
              <a:t>EXPLORACIONES COMPLEMENTARIAS:</a:t>
            </a:r>
          </a:p>
          <a:p>
            <a:pPr>
              <a:buFont typeface="Wingdings" panose="05000000000000000000" pitchFamily="2" charset="2"/>
              <a:buChar char="Ø"/>
            </a:pPr>
            <a:r>
              <a:rPr lang="es-ES_tradnl" sz="2600" dirty="0" smtClean="0"/>
              <a:t>Analítica: Hemograma, creatinina, iones, EAB, perfil hepático y coagulación</a:t>
            </a:r>
          </a:p>
          <a:p>
            <a:pPr>
              <a:buFont typeface="Wingdings" panose="05000000000000000000" pitchFamily="2" charset="2"/>
              <a:buChar char="Ø"/>
            </a:pPr>
            <a:r>
              <a:rPr lang="es-ES_tradnl" sz="2600" dirty="0" smtClean="0"/>
              <a:t>Orina: Amanitinas en orina</a:t>
            </a:r>
          </a:p>
          <a:p>
            <a:pPr>
              <a:buFont typeface="Wingdings" panose="05000000000000000000" pitchFamily="2" charset="2"/>
              <a:buChar char="Ø"/>
            </a:pPr>
            <a:r>
              <a:rPr lang="es-ES_tradnl" sz="2600" dirty="0" smtClean="0"/>
              <a:t>Controles diarios</a:t>
            </a:r>
          </a:p>
          <a:p>
            <a:pPr marL="0" indent="0">
              <a:buNone/>
            </a:pPr>
            <a:endParaRPr lang="es-ES_tradnl" sz="2600" dirty="0" smtClean="0"/>
          </a:p>
          <a:p>
            <a:pPr marL="0" indent="0">
              <a:buNone/>
            </a:pPr>
            <a:r>
              <a:rPr lang="es-ES_tradnl" sz="2600" u="sng" dirty="0" smtClean="0"/>
              <a:t>CONTROL CLÍNICO Y HEMODINÁMICO ESTRECHO</a:t>
            </a:r>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CuadroTexto 1"/>
          <p:cNvSpPr txBox="1"/>
          <p:nvPr/>
        </p:nvSpPr>
        <p:spPr>
          <a:xfrm>
            <a:off x="1090218" y="1582294"/>
            <a:ext cx="10130232" cy="954107"/>
          </a:xfrm>
          <a:prstGeom prst="rect">
            <a:avLst/>
          </a:prstGeom>
          <a:solidFill>
            <a:schemeClr val="bg2">
              <a:lumMod val="75000"/>
            </a:schemeClr>
          </a:solidFill>
          <a:ln>
            <a:solidFill>
              <a:schemeClr val="tx1"/>
            </a:solidFill>
          </a:ln>
        </p:spPr>
        <p:txBody>
          <a:bodyPr wrap="square" rtlCol="0" anchor="ctr">
            <a:spAutoFit/>
          </a:bodyPr>
          <a:lstStyle/>
          <a:p>
            <a:r>
              <a:rPr lang="ca-ES" sz="2800" b="1" dirty="0" smtClean="0"/>
              <a:t>ANTE LA SOSPECHA		 		 INICIAR TRATAMIENTO</a:t>
            </a:r>
          </a:p>
          <a:p>
            <a:r>
              <a:rPr lang="ca-ES" sz="2800" b="1" dirty="0"/>
              <a:t>	</a:t>
            </a:r>
            <a:r>
              <a:rPr lang="ca-ES" sz="2800" b="1" dirty="0" smtClean="0"/>
              <a:t>								 	SIN ESPERAR CONFIRMACIÓN</a:t>
            </a:r>
            <a:endParaRPr lang="ca-ES" sz="2800" b="1" dirty="0"/>
          </a:p>
        </p:txBody>
      </p:sp>
      <p:sp>
        <p:nvSpPr>
          <p:cNvPr id="3" name="Flecha derecha 2"/>
          <p:cNvSpPr/>
          <p:nvPr/>
        </p:nvSpPr>
        <p:spPr>
          <a:xfrm>
            <a:off x="4629150" y="1679151"/>
            <a:ext cx="1428751" cy="32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6069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537451"/>
            <a:ext cx="12192000" cy="967520"/>
          </a:xfrm>
          <a:solidFill>
            <a:schemeClr val="accent1"/>
          </a:solidFill>
        </p:spPr>
        <p:txBody>
          <a:bodyPr anchor="ctr"/>
          <a:lstStyle/>
          <a:p>
            <a:r>
              <a:rPr lang="ca-ES" b="1" dirty="0" smtClean="0"/>
              <a:t>	SETAS HEPATOTÓXICAS</a:t>
            </a:r>
            <a:endParaRPr lang="ca-ES" b="1" dirty="0"/>
          </a:p>
        </p:txBody>
      </p:sp>
      <p:sp>
        <p:nvSpPr>
          <p:cNvPr id="7" name="Marcador de contenido 6"/>
          <p:cNvSpPr>
            <a:spLocks noGrp="1"/>
          </p:cNvSpPr>
          <p:nvPr>
            <p:ph idx="1"/>
          </p:nvPr>
        </p:nvSpPr>
        <p:spPr>
          <a:xfrm>
            <a:off x="1409700" y="2947715"/>
            <a:ext cx="9296401" cy="3910285"/>
          </a:xfrm>
        </p:spPr>
        <p:txBody>
          <a:bodyPr>
            <a:normAutofit fontScale="92500" lnSpcReduction="20000"/>
          </a:bodyPr>
          <a:lstStyle/>
          <a:p>
            <a:pPr marL="0" indent="0">
              <a:buNone/>
            </a:pPr>
            <a:r>
              <a:rPr lang="ca-ES" sz="2600" dirty="0" smtClean="0"/>
              <a:t>TRATAMIENTO:</a:t>
            </a:r>
          </a:p>
          <a:p>
            <a:r>
              <a:rPr lang="es-ES_tradnl" sz="2600" dirty="0" smtClean="0"/>
              <a:t>Hidratación intensa y tratamiento sintomático en la fase coleriforme</a:t>
            </a:r>
          </a:p>
          <a:p>
            <a:pPr lvl="1">
              <a:buFont typeface="Wingdings" panose="05000000000000000000" pitchFamily="2" charset="2"/>
              <a:buChar char="Ø"/>
            </a:pPr>
            <a:r>
              <a:rPr lang="es-ES_tradnl" sz="2600" dirty="0" smtClean="0"/>
              <a:t>Asegurar diuresis &gt; 100ml/h </a:t>
            </a:r>
          </a:p>
          <a:p>
            <a:pPr lvl="1">
              <a:buFont typeface="Wingdings" panose="05000000000000000000" pitchFamily="2" charset="2"/>
              <a:buChar char="Ø"/>
            </a:pPr>
            <a:r>
              <a:rPr lang="es-ES_tradnl" sz="2600" dirty="0" smtClean="0"/>
              <a:t>Corrección de la acidosis metabólica y </a:t>
            </a:r>
            <a:r>
              <a:rPr lang="es-ES_tradnl" sz="2600" dirty="0" err="1" smtClean="0"/>
              <a:t>diselectrolitemia</a:t>
            </a:r>
            <a:endParaRPr lang="es-ES_tradnl" sz="2600" dirty="0" smtClean="0"/>
          </a:p>
          <a:p>
            <a:pPr lvl="1">
              <a:buFont typeface="Wingdings" panose="05000000000000000000" pitchFamily="2" charset="2"/>
              <a:buChar char="Ø"/>
            </a:pPr>
            <a:r>
              <a:rPr lang="es-ES_tradnl" sz="2600" dirty="0" err="1" smtClean="0"/>
              <a:t>Ondansetrón</a:t>
            </a:r>
            <a:r>
              <a:rPr lang="es-ES_tradnl" sz="2600" dirty="0" smtClean="0"/>
              <a:t> si vómitos</a:t>
            </a:r>
          </a:p>
          <a:p>
            <a:r>
              <a:rPr lang="es-ES_tradnl" sz="2600" dirty="0" smtClean="0"/>
              <a:t>Disminuir absorción:</a:t>
            </a:r>
          </a:p>
          <a:p>
            <a:pPr lvl="1">
              <a:buFont typeface="Wingdings" panose="05000000000000000000" pitchFamily="2" charset="2"/>
              <a:buChar char="Ø"/>
            </a:pPr>
            <a:r>
              <a:rPr lang="es-ES_tradnl" sz="2600" dirty="0" smtClean="0"/>
              <a:t>Aspiración por SNG</a:t>
            </a:r>
          </a:p>
          <a:p>
            <a:pPr lvl="1">
              <a:buFont typeface="Wingdings" panose="05000000000000000000" pitchFamily="2" charset="2"/>
              <a:buChar char="Ø"/>
            </a:pPr>
            <a:r>
              <a:rPr lang="es-ES_tradnl" sz="2600" dirty="0" smtClean="0"/>
              <a:t>Carbón Activo</a:t>
            </a:r>
            <a:endParaRPr lang="ca-ES" sz="2600" dirty="0" smtClean="0"/>
          </a:p>
          <a:p>
            <a:endParaRPr lang="ca-ES"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CuadroTexto 1"/>
          <p:cNvSpPr txBox="1"/>
          <p:nvPr/>
        </p:nvSpPr>
        <p:spPr>
          <a:xfrm>
            <a:off x="1090218" y="1582294"/>
            <a:ext cx="10130232" cy="954107"/>
          </a:xfrm>
          <a:prstGeom prst="rect">
            <a:avLst/>
          </a:prstGeom>
          <a:solidFill>
            <a:schemeClr val="bg2">
              <a:lumMod val="75000"/>
            </a:schemeClr>
          </a:solidFill>
          <a:ln>
            <a:solidFill>
              <a:schemeClr val="tx1"/>
            </a:solidFill>
          </a:ln>
        </p:spPr>
        <p:txBody>
          <a:bodyPr wrap="square" rtlCol="0" anchor="ctr">
            <a:spAutoFit/>
          </a:bodyPr>
          <a:lstStyle/>
          <a:p>
            <a:r>
              <a:rPr lang="ca-ES" sz="2800" b="1" dirty="0" smtClean="0"/>
              <a:t>ANTE LA SOSPECHA		 		 INICIAR TRATAMIENTO</a:t>
            </a:r>
          </a:p>
          <a:p>
            <a:r>
              <a:rPr lang="ca-ES" sz="2800" b="1" dirty="0"/>
              <a:t>	</a:t>
            </a:r>
            <a:r>
              <a:rPr lang="ca-ES" sz="2800" b="1" dirty="0" smtClean="0"/>
              <a:t>								 	SIN ESPERAR CONFIRMACIÓN</a:t>
            </a:r>
            <a:endParaRPr lang="ca-ES" sz="2800" b="1" dirty="0"/>
          </a:p>
        </p:txBody>
      </p:sp>
      <p:sp>
        <p:nvSpPr>
          <p:cNvPr id="3" name="Flecha derecha 2"/>
          <p:cNvSpPr/>
          <p:nvPr/>
        </p:nvSpPr>
        <p:spPr>
          <a:xfrm>
            <a:off x="4629150" y="1679151"/>
            <a:ext cx="1428751" cy="32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520668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SETAS </a:t>
            </a:r>
            <a:r>
              <a:rPr lang="ca-ES" b="1" dirty="0"/>
              <a:t>HEPATOTÓXICAS</a:t>
            </a:r>
          </a:p>
        </p:txBody>
      </p:sp>
      <p:sp>
        <p:nvSpPr>
          <p:cNvPr id="7" name="Marcador de contenido 6"/>
          <p:cNvSpPr>
            <a:spLocks noGrp="1"/>
          </p:cNvSpPr>
          <p:nvPr>
            <p:ph idx="1"/>
          </p:nvPr>
        </p:nvSpPr>
        <p:spPr>
          <a:xfrm>
            <a:off x="838200" y="1994552"/>
            <a:ext cx="10572750" cy="4463398"/>
          </a:xfrm>
        </p:spPr>
        <p:txBody>
          <a:bodyPr>
            <a:normAutofit/>
          </a:bodyPr>
          <a:lstStyle/>
          <a:p>
            <a:r>
              <a:rPr lang="es-ES_tradnl" sz="2400" dirty="0" smtClean="0"/>
              <a:t>Bloquear la entrada de las </a:t>
            </a:r>
            <a:r>
              <a:rPr lang="es-ES_tradnl" sz="2400" dirty="0" err="1" smtClean="0"/>
              <a:t>amatoxina</a:t>
            </a:r>
            <a:r>
              <a:rPr lang="es-ES_tradnl" sz="2400" dirty="0" smtClean="0"/>
              <a:t> al hepatocito (hasta las 72-96h </a:t>
            </a:r>
            <a:r>
              <a:rPr lang="es-ES_tradnl" sz="2400" dirty="0" err="1" smtClean="0"/>
              <a:t>postingesta</a:t>
            </a:r>
            <a:r>
              <a:rPr lang="es-ES_tradnl" sz="2400" dirty="0" smtClean="0"/>
              <a:t>):</a:t>
            </a:r>
          </a:p>
          <a:p>
            <a:pPr lvl="1"/>
            <a:r>
              <a:rPr lang="es-ES_tradnl" sz="2200" dirty="0" smtClean="0"/>
              <a:t>Penicilina G sódica: 300,000-1,000,000U/kg/día repartida en 6 dosis o en BPC. Max: 40 millones unidades/día</a:t>
            </a:r>
          </a:p>
          <a:p>
            <a:pPr lvl="1"/>
            <a:r>
              <a:rPr lang="es-ES_tradnl" sz="2400" dirty="0" err="1" smtClean="0"/>
              <a:t>Silibinina</a:t>
            </a:r>
            <a:r>
              <a:rPr lang="es-ES_tradnl" sz="2400" dirty="0" smtClean="0"/>
              <a:t>: 20-30mg/Kg/día repartido en 4 dosis o en BPC</a:t>
            </a:r>
          </a:p>
          <a:p>
            <a:r>
              <a:rPr lang="es-ES_tradnl" sz="2400" dirty="0" smtClean="0"/>
              <a:t>Protección hepática con N-</a:t>
            </a:r>
            <a:r>
              <a:rPr lang="es-ES_tradnl" sz="2400" dirty="0" err="1" smtClean="0"/>
              <a:t>acetilcisteína</a:t>
            </a:r>
            <a:endParaRPr lang="es-ES_tradnl" sz="2400" dirty="0" smtClean="0"/>
          </a:p>
          <a:p>
            <a:r>
              <a:rPr lang="es-ES_tradnl" sz="2400" dirty="0" smtClean="0"/>
              <a:t>Vitamina K</a:t>
            </a:r>
          </a:p>
          <a:p>
            <a:r>
              <a:rPr lang="es-ES_tradnl" sz="2400" dirty="0" smtClean="0"/>
              <a:t>IBP</a:t>
            </a:r>
          </a:p>
          <a:p>
            <a:r>
              <a:rPr lang="es-ES_tradnl" sz="2400" dirty="0" smtClean="0"/>
              <a:t>MARS (</a:t>
            </a:r>
            <a:r>
              <a:rPr lang="es-ES" altLang="ca-ES" sz="2400" i="1" dirty="0" smtClean="0">
                <a:cs typeface="Arial" panose="020B0604020202020204" pitchFamily="34" charset="0"/>
              </a:rPr>
              <a:t>Molecular Adsorben </a:t>
            </a:r>
            <a:r>
              <a:rPr lang="es-ES" altLang="ca-ES" sz="2400" i="1" dirty="0" err="1" smtClean="0">
                <a:cs typeface="Arial" panose="020B0604020202020204" pitchFamily="34" charset="0"/>
              </a:rPr>
              <a:t>Recirculating</a:t>
            </a:r>
            <a:r>
              <a:rPr lang="es-ES" altLang="ca-ES" sz="2400" i="1" dirty="0" smtClean="0">
                <a:cs typeface="Arial" panose="020B0604020202020204" pitchFamily="34" charset="0"/>
              </a:rPr>
              <a:t> </a:t>
            </a:r>
            <a:r>
              <a:rPr lang="es-ES" altLang="ca-ES" sz="2400" i="1" dirty="0" err="1" smtClean="0">
                <a:cs typeface="Arial" panose="020B0604020202020204" pitchFamily="34" charset="0"/>
              </a:rPr>
              <a:t>System</a:t>
            </a:r>
            <a:r>
              <a:rPr lang="es-ES" altLang="ca-ES" sz="2400" i="1" dirty="0" smtClean="0">
                <a:cs typeface="Arial" panose="020B0604020202020204" pitchFamily="34" charset="0"/>
              </a:rPr>
              <a:t>)</a:t>
            </a:r>
            <a:endParaRPr lang="es-ES_tradnl" sz="2400" dirty="0" smtClean="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CuadroTexto 1"/>
          <p:cNvSpPr txBox="1"/>
          <p:nvPr/>
        </p:nvSpPr>
        <p:spPr>
          <a:xfrm>
            <a:off x="5838665" y="4703624"/>
            <a:ext cx="4800601" cy="1754326"/>
          </a:xfrm>
          <a:prstGeom prst="rect">
            <a:avLst/>
          </a:prstGeom>
          <a:solidFill>
            <a:schemeClr val="bg1">
              <a:lumMod val="95000"/>
              <a:lumOff val="5000"/>
            </a:schemeClr>
          </a:solidFill>
        </p:spPr>
        <p:txBody>
          <a:bodyPr wrap="square" rtlCol="0">
            <a:spAutoFit/>
          </a:bodyPr>
          <a:lstStyle/>
          <a:p>
            <a:pPr algn="ctr"/>
            <a:r>
              <a:rPr lang="ca-ES" sz="5400" dirty="0" smtClean="0"/>
              <a:t>TRANSPLANTE HEPÁTICO</a:t>
            </a:r>
            <a:endParaRPr lang="ca-ES" sz="5400" dirty="0"/>
          </a:p>
        </p:txBody>
      </p:sp>
      <p:pic>
        <p:nvPicPr>
          <p:cNvPr id="9" name="Imagen 8"/>
          <p:cNvPicPr/>
          <p:nvPr/>
        </p:nvPicPr>
        <p:blipFill>
          <a:blip r:embed="rId4"/>
          <a:stretch>
            <a:fillRect/>
          </a:stretch>
        </p:blipFill>
        <p:spPr>
          <a:xfrm>
            <a:off x="5219383" y="1736640"/>
            <a:ext cx="6039167" cy="4402276"/>
          </a:xfrm>
          <a:prstGeom prst="rect">
            <a:avLst/>
          </a:prstGeom>
        </p:spPr>
      </p:pic>
    </p:spTree>
    <p:extLst>
      <p:ext uri="{BB962C8B-B14F-4D97-AF65-F5344CB8AC3E}">
        <p14:creationId xmlns:p14="http://schemas.microsoft.com/office/powerpoint/2010/main" val="29039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SETAS </a:t>
            </a:r>
            <a:r>
              <a:rPr lang="ca-ES" b="1" dirty="0"/>
              <a:t>HEPATOTÓXICAS</a:t>
            </a:r>
          </a:p>
        </p:txBody>
      </p:sp>
      <p:sp>
        <p:nvSpPr>
          <p:cNvPr id="7" name="Marcador de contenido 6"/>
          <p:cNvSpPr>
            <a:spLocks noGrp="1"/>
          </p:cNvSpPr>
          <p:nvPr>
            <p:ph idx="1"/>
          </p:nvPr>
        </p:nvSpPr>
        <p:spPr>
          <a:xfrm>
            <a:off x="1628606" y="1994552"/>
            <a:ext cx="8946541" cy="4195481"/>
          </a:xfrm>
        </p:spPr>
        <p:txBody>
          <a:bodyPr>
            <a:normAutofit/>
          </a:bodyPr>
          <a:lstStyle/>
          <a:p>
            <a:pPr marL="0" indent="0">
              <a:lnSpc>
                <a:spcPct val="150000"/>
              </a:lnSpc>
              <a:buNone/>
            </a:pPr>
            <a:r>
              <a:rPr lang="ca-ES" sz="2400" dirty="0" smtClean="0"/>
              <a:t>Factores de mal pronostico:</a:t>
            </a:r>
          </a:p>
          <a:p>
            <a:pPr>
              <a:lnSpc>
                <a:spcPct val="150000"/>
              </a:lnSpc>
            </a:pPr>
            <a:r>
              <a:rPr lang="es-ES" sz="2400" dirty="0" smtClean="0"/>
              <a:t>Periodo de incubación </a:t>
            </a:r>
            <a:r>
              <a:rPr lang="es-ES" sz="2400" dirty="0"/>
              <a:t>&lt; 9 </a:t>
            </a:r>
            <a:r>
              <a:rPr lang="es-ES" sz="2400" dirty="0" smtClean="0"/>
              <a:t>horas</a:t>
            </a:r>
          </a:p>
          <a:p>
            <a:pPr>
              <a:lnSpc>
                <a:spcPct val="150000"/>
              </a:lnSpc>
            </a:pPr>
            <a:r>
              <a:rPr lang="es-ES" sz="2400" dirty="0" smtClean="0"/>
              <a:t>Insuficiencia renal </a:t>
            </a:r>
            <a:r>
              <a:rPr lang="es-ES" sz="2400" dirty="0"/>
              <a:t>inicial </a:t>
            </a:r>
            <a:endParaRPr lang="es-ES" sz="2400" dirty="0" smtClean="0"/>
          </a:p>
          <a:p>
            <a:pPr>
              <a:lnSpc>
                <a:spcPct val="150000"/>
              </a:lnSpc>
            </a:pPr>
            <a:r>
              <a:rPr lang="es-ES" sz="2400" dirty="0" err="1" smtClean="0"/>
              <a:t>Amatoxina</a:t>
            </a:r>
            <a:r>
              <a:rPr lang="es-ES" sz="2400" dirty="0" smtClean="0"/>
              <a:t> </a:t>
            </a:r>
            <a:r>
              <a:rPr lang="es-ES" sz="2400" dirty="0"/>
              <a:t>1ª orina &gt; 150 </a:t>
            </a:r>
            <a:r>
              <a:rPr lang="es-ES" sz="2400" dirty="0" err="1"/>
              <a:t>ng</a:t>
            </a:r>
            <a:r>
              <a:rPr lang="es-ES" sz="2400" dirty="0"/>
              <a:t>/ml </a:t>
            </a:r>
            <a:endParaRPr lang="es-ES" sz="2400" dirty="0" smtClean="0"/>
          </a:p>
          <a:p>
            <a:pPr>
              <a:lnSpc>
                <a:spcPct val="150000"/>
              </a:lnSpc>
            </a:pPr>
            <a:r>
              <a:rPr lang="es-ES" sz="2400" dirty="0" smtClean="0"/>
              <a:t>Caída rápida y precoz del TP en el 1º-2ºdía: TP </a:t>
            </a:r>
            <a:r>
              <a:rPr lang="es-ES" sz="2400" dirty="0"/>
              <a:t>&lt; 30 %, Factor V &lt; 15 %</a:t>
            </a:r>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2" name="Imagen 1"/>
          <p:cNvPicPr>
            <a:picLocks noChangeAspect="1"/>
          </p:cNvPicPr>
          <p:nvPr/>
        </p:nvPicPr>
        <p:blipFill rotWithShape="1">
          <a:blip r:embed="rId4"/>
          <a:srcRect l="14860" t="15812" r="15154" b="3125"/>
          <a:stretch/>
        </p:blipFill>
        <p:spPr>
          <a:xfrm>
            <a:off x="4515756" y="1794068"/>
            <a:ext cx="7058207" cy="4596448"/>
          </a:xfrm>
          <a:prstGeom prst="rect">
            <a:avLst/>
          </a:prstGeom>
        </p:spPr>
      </p:pic>
    </p:spTree>
    <p:extLst>
      <p:ext uri="{BB962C8B-B14F-4D97-AF65-F5344CB8AC3E}">
        <p14:creationId xmlns:p14="http://schemas.microsoft.com/office/powerpoint/2010/main" val="33698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SETAS NEFROTÓXICAS</a:t>
            </a:r>
            <a:endParaRPr lang="ca-ES" b="1" dirty="0"/>
          </a:p>
        </p:txBody>
      </p:sp>
      <p:sp>
        <p:nvSpPr>
          <p:cNvPr id="7" name="Marcador de contenido 6"/>
          <p:cNvSpPr>
            <a:spLocks noGrp="1"/>
          </p:cNvSpPr>
          <p:nvPr>
            <p:ph idx="1"/>
          </p:nvPr>
        </p:nvSpPr>
        <p:spPr>
          <a:xfrm>
            <a:off x="3424355" y="1736640"/>
            <a:ext cx="8767644" cy="4955990"/>
          </a:xfrm>
        </p:spPr>
        <p:txBody>
          <a:bodyPr>
            <a:normAutofit/>
          </a:bodyPr>
          <a:lstStyle/>
          <a:p>
            <a:r>
              <a:rPr lang="es-ES_tradnl" sz="2400" dirty="0" smtClean="0"/>
              <a:t>Toxina: </a:t>
            </a:r>
            <a:r>
              <a:rPr lang="es-ES_tradnl" sz="2400" dirty="0" err="1" smtClean="0"/>
              <a:t>Orelanina</a:t>
            </a:r>
            <a:r>
              <a:rPr lang="es-ES_tradnl" sz="2400" dirty="0" smtClean="0"/>
              <a:t> y </a:t>
            </a:r>
            <a:r>
              <a:rPr lang="es-ES_tradnl" sz="2400" dirty="0" err="1" smtClean="0"/>
              <a:t>Cortinarinas</a:t>
            </a:r>
            <a:endParaRPr lang="es-ES_tradnl" sz="2400" dirty="0" smtClean="0"/>
          </a:p>
          <a:p>
            <a:r>
              <a:rPr lang="es-ES_tradnl" sz="2400" dirty="0" smtClean="0"/>
              <a:t>Latencia: 3-17 días</a:t>
            </a:r>
          </a:p>
          <a:p>
            <a:r>
              <a:rPr lang="es-ES_tradnl" sz="2400" dirty="0" smtClean="0"/>
              <a:t>Clínica:</a:t>
            </a:r>
          </a:p>
          <a:p>
            <a:pPr lvl="1">
              <a:buFont typeface="Wingdings" panose="05000000000000000000" pitchFamily="2" charset="2"/>
              <a:buChar char="Ø"/>
            </a:pPr>
            <a:r>
              <a:rPr lang="es-ES_tradnl" sz="2200" dirty="0" smtClean="0"/>
              <a:t>Fase </a:t>
            </a:r>
            <a:r>
              <a:rPr lang="es-ES_tradnl" sz="2200" dirty="0" err="1" smtClean="0"/>
              <a:t>prerenal</a:t>
            </a:r>
            <a:r>
              <a:rPr lang="es-ES_tradnl" sz="2200" dirty="0" smtClean="0"/>
              <a:t>: sed intensa, dolor lumbar y malestar general</a:t>
            </a:r>
          </a:p>
          <a:p>
            <a:pPr lvl="1">
              <a:buFont typeface="Wingdings" panose="05000000000000000000" pitchFamily="2" charset="2"/>
              <a:buChar char="Ø"/>
            </a:pPr>
            <a:r>
              <a:rPr lang="es-ES_tradnl" sz="2200" dirty="0" smtClean="0"/>
              <a:t>Fase renal: hematuria, </a:t>
            </a:r>
            <a:r>
              <a:rPr lang="es-ES_tradnl" sz="2200" dirty="0" err="1" smtClean="0"/>
              <a:t>leucocituria</a:t>
            </a:r>
            <a:r>
              <a:rPr lang="es-ES_tradnl" sz="2200" dirty="0" smtClean="0"/>
              <a:t>, proteinuria, anuria</a:t>
            </a:r>
          </a:p>
          <a:p>
            <a:r>
              <a:rPr lang="es-ES_tradnl" sz="2400" dirty="0" smtClean="0"/>
              <a:t>Tratamiento:</a:t>
            </a:r>
          </a:p>
          <a:p>
            <a:pPr lvl="1">
              <a:buFont typeface="Wingdings" panose="05000000000000000000" pitchFamily="2" charset="2"/>
              <a:buChar char="Ø"/>
            </a:pPr>
            <a:r>
              <a:rPr lang="es-ES_tradnl" sz="2200" dirty="0" smtClean="0"/>
              <a:t>Sintomático y de soporte</a:t>
            </a:r>
          </a:p>
          <a:p>
            <a:pPr lvl="1">
              <a:buFont typeface="Wingdings" panose="05000000000000000000" pitchFamily="2" charset="2"/>
              <a:buChar char="Ø"/>
            </a:pPr>
            <a:r>
              <a:rPr lang="es-ES_tradnl" sz="2200" dirty="0" smtClean="0"/>
              <a:t>Hemodiálisis</a:t>
            </a:r>
          </a:p>
          <a:p>
            <a:pPr lvl="1">
              <a:buFont typeface="Wingdings" panose="05000000000000000000" pitchFamily="2" charset="2"/>
              <a:buChar char="Ø"/>
            </a:pPr>
            <a:r>
              <a:rPr lang="es-ES_tradnl" sz="2200" dirty="0" smtClean="0"/>
              <a:t>Trasplante renal.</a:t>
            </a:r>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5" name="Picture 4" descr="C orellanoides Pietro Cur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14" y="1989254"/>
            <a:ext cx="2645922" cy="1924744"/>
          </a:xfrm>
          <a:prstGeom prst="rect">
            <a:avLst/>
          </a:prstGeom>
          <a:solidFill>
            <a:srgbClr val="777777"/>
          </a:solidFill>
          <a:ln w="9525">
            <a:solidFill>
              <a:schemeClr val="tx1"/>
            </a:solidFill>
            <a:miter lim="800000"/>
            <a:headEnd/>
            <a:tailEnd/>
          </a:ln>
        </p:spPr>
      </p:pic>
      <p:sp>
        <p:nvSpPr>
          <p:cNvPr id="2" name="CuadroTexto 1"/>
          <p:cNvSpPr txBox="1"/>
          <p:nvPr/>
        </p:nvSpPr>
        <p:spPr>
          <a:xfrm>
            <a:off x="240114" y="3845303"/>
            <a:ext cx="2467342" cy="369332"/>
          </a:xfrm>
          <a:prstGeom prst="rect">
            <a:avLst/>
          </a:prstGeom>
          <a:solidFill>
            <a:schemeClr val="tx1"/>
          </a:solidFill>
        </p:spPr>
        <p:txBody>
          <a:bodyPr wrap="none" rtlCol="0">
            <a:spAutoFit/>
          </a:bodyPr>
          <a:lstStyle/>
          <a:p>
            <a:r>
              <a:rPr lang="ca-ES" dirty="0" err="1" smtClean="0">
                <a:solidFill>
                  <a:schemeClr val="bg1"/>
                </a:solidFill>
              </a:rPr>
              <a:t>Cortinarius</a:t>
            </a:r>
            <a:r>
              <a:rPr lang="ca-ES" dirty="0" smtClean="0">
                <a:solidFill>
                  <a:schemeClr val="bg1"/>
                </a:solidFill>
              </a:rPr>
              <a:t> </a:t>
            </a:r>
            <a:r>
              <a:rPr lang="ca-ES" dirty="0" err="1" smtClean="0">
                <a:solidFill>
                  <a:schemeClr val="bg1"/>
                </a:solidFill>
              </a:rPr>
              <a:t>Orellanus</a:t>
            </a:r>
            <a:endParaRPr lang="ca-ES" dirty="0">
              <a:solidFill>
                <a:schemeClr val="bg1"/>
              </a:solidFill>
            </a:endParaRPr>
          </a:p>
        </p:txBody>
      </p:sp>
    </p:spTree>
    <p:extLst>
      <p:ext uri="{BB962C8B-B14F-4D97-AF65-F5344CB8AC3E}">
        <p14:creationId xmlns:p14="http://schemas.microsoft.com/office/powerpoint/2010/main" val="1763331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9619537" y="253048"/>
            <a:ext cx="2213040" cy="768163"/>
          </a:xfrm>
          <a:prstGeom prst="rect">
            <a:avLst/>
          </a:prstGeom>
        </p:spPr>
      </p:pic>
      <p:sp>
        <p:nvSpPr>
          <p:cNvPr id="2" name="Elipse 1"/>
          <p:cNvSpPr/>
          <p:nvPr/>
        </p:nvSpPr>
        <p:spPr>
          <a:xfrm>
            <a:off x="765307" y="1912590"/>
            <a:ext cx="4360984" cy="34934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Elipse 8"/>
          <p:cNvSpPr/>
          <p:nvPr/>
        </p:nvSpPr>
        <p:spPr>
          <a:xfrm>
            <a:off x="5990493" y="1946030"/>
            <a:ext cx="4360984" cy="3493477"/>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4400" b="1" dirty="0" smtClean="0"/>
              <a:t>PLANTAS</a:t>
            </a:r>
            <a:endParaRPr lang="ca-ES" sz="4400" b="1" dirty="0"/>
          </a:p>
        </p:txBody>
      </p:sp>
      <p:sp>
        <p:nvSpPr>
          <p:cNvPr id="3" name="CuadroTexto 2"/>
          <p:cNvSpPr txBox="1"/>
          <p:nvPr/>
        </p:nvSpPr>
        <p:spPr>
          <a:xfrm>
            <a:off x="2024833" y="3256425"/>
            <a:ext cx="1915886" cy="769441"/>
          </a:xfrm>
          <a:prstGeom prst="rect">
            <a:avLst/>
          </a:prstGeom>
          <a:noFill/>
        </p:spPr>
        <p:txBody>
          <a:bodyPr wrap="square" rtlCol="0">
            <a:spAutoFit/>
          </a:bodyPr>
          <a:lstStyle/>
          <a:p>
            <a:r>
              <a:rPr lang="ca-ES" sz="4400" b="1" dirty="0" smtClean="0"/>
              <a:t>SETAS</a:t>
            </a:r>
            <a:endParaRPr lang="ca-ES" sz="4400" b="1" dirty="0"/>
          </a:p>
        </p:txBody>
      </p:sp>
      <p:sp>
        <p:nvSpPr>
          <p:cNvPr id="4" name="Elipse 3"/>
          <p:cNvSpPr/>
          <p:nvPr/>
        </p:nvSpPr>
        <p:spPr>
          <a:xfrm>
            <a:off x="1801963" y="1036138"/>
            <a:ext cx="2354663" cy="169298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Elipse 9"/>
          <p:cNvSpPr/>
          <p:nvPr/>
        </p:nvSpPr>
        <p:spPr>
          <a:xfrm>
            <a:off x="1730788" y="4504507"/>
            <a:ext cx="2354663" cy="1692982"/>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CuadroTexto 4"/>
          <p:cNvSpPr txBox="1"/>
          <p:nvPr/>
        </p:nvSpPr>
        <p:spPr>
          <a:xfrm>
            <a:off x="2126159" y="1642757"/>
            <a:ext cx="1912259" cy="369332"/>
          </a:xfrm>
          <a:prstGeom prst="rect">
            <a:avLst/>
          </a:prstGeom>
          <a:noFill/>
        </p:spPr>
        <p:txBody>
          <a:bodyPr wrap="square" rtlCol="0">
            <a:spAutoFit/>
          </a:bodyPr>
          <a:lstStyle/>
          <a:p>
            <a:r>
              <a:rPr lang="ca-ES" dirty="0" smtClean="0"/>
              <a:t>Clínica </a:t>
            </a:r>
            <a:r>
              <a:rPr lang="ca-ES" dirty="0" err="1" smtClean="0"/>
              <a:t>precoz</a:t>
            </a:r>
            <a:endParaRPr lang="ca-ES" dirty="0"/>
          </a:p>
        </p:txBody>
      </p:sp>
      <p:sp>
        <p:nvSpPr>
          <p:cNvPr id="11" name="CuadroTexto 10"/>
          <p:cNvSpPr txBox="1"/>
          <p:nvPr/>
        </p:nvSpPr>
        <p:spPr>
          <a:xfrm>
            <a:off x="2114691" y="5166332"/>
            <a:ext cx="1901654" cy="369332"/>
          </a:xfrm>
          <a:prstGeom prst="rect">
            <a:avLst/>
          </a:prstGeom>
          <a:noFill/>
        </p:spPr>
        <p:txBody>
          <a:bodyPr wrap="square" rtlCol="0">
            <a:spAutoFit/>
          </a:bodyPr>
          <a:lstStyle/>
          <a:p>
            <a:r>
              <a:rPr lang="ca-ES" dirty="0" smtClean="0"/>
              <a:t>Clínica </a:t>
            </a:r>
            <a:r>
              <a:rPr lang="ca-ES" dirty="0" err="1" smtClean="0"/>
              <a:t>tardía</a:t>
            </a:r>
            <a:endParaRPr lang="ca-ES" dirty="0"/>
          </a:p>
        </p:txBody>
      </p:sp>
      <p:sp>
        <p:nvSpPr>
          <p:cNvPr id="12" name="Elipse 11"/>
          <p:cNvSpPr/>
          <p:nvPr/>
        </p:nvSpPr>
        <p:spPr>
          <a:xfrm>
            <a:off x="7372699" y="1099536"/>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Elipse 12"/>
          <p:cNvSpPr/>
          <p:nvPr/>
        </p:nvSpPr>
        <p:spPr>
          <a:xfrm>
            <a:off x="9129485" y="1946030"/>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Elipse 13"/>
          <p:cNvSpPr/>
          <p:nvPr/>
        </p:nvSpPr>
        <p:spPr>
          <a:xfrm>
            <a:off x="9258998" y="3823065"/>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Elipse 14"/>
          <p:cNvSpPr/>
          <p:nvPr/>
        </p:nvSpPr>
        <p:spPr>
          <a:xfrm>
            <a:off x="7159451" y="4712424"/>
            <a:ext cx="2044281"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CuadroTexto 15"/>
          <p:cNvSpPr txBox="1"/>
          <p:nvPr/>
        </p:nvSpPr>
        <p:spPr>
          <a:xfrm>
            <a:off x="7445271" y="1420964"/>
            <a:ext cx="1451427" cy="646331"/>
          </a:xfrm>
          <a:prstGeom prst="rect">
            <a:avLst/>
          </a:prstGeom>
          <a:noFill/>
        </p:spPr>
        <p:txBody>
          <a:bodyPr wrap="square" rtlCol="0">
            <a:spAutoFit/>
          </a:bodyPr>
          <a:lstStyle/>
          <a:p>
            <a:pPr algn="ctr"/>
            <a:r>
              <a:rPr lang="ca-ES" dirty="0" err="1" smtClean="0"/>
              <a:t>Cardio</a:t>
            </a:r>
            <a:endParaRPr lang="ca-ES" dirty="0" smtClean="0"/>
          </a:p>
          <a:p>
            <a:pPr algn="ctr"/>
            <a:r>
              <a:rPr lang="ca-ES" dirty="0" err="1" smtClean="0"/>
              <a:t>toxicidad</a:t>
            </a:r>
            <a:endParaRPr lang="ca-ES" dirty="0"/>
          </a:p>
        </p:txBody>
      </p:sp>
      <p:sp>
        <p:nvSpPr>
          <p:cNvPr id="17" name="CuadroTexto 16"/>
          <p:cNvSpPr txBox="1"/>
          <p:nvPr/>
        </p:nvSpPr>
        <p:spPr>
          <a:xfrm>
            <a:off x="9612127" y="2451131"/>
            <a:ext cx="731940" cy="369332"/>
          </a:xfrm>
          <a:prstGeom prst="rect">
            <a:avLst/>
          </a:prstGeom>
          <a:noFill/>
        </p:spPr>
        <p:txBody>
          <a:bodyPr wrap="square" rtlCol="0">
            <a:spAutoFit/>
          </a:bodyPr>
          <a:lstStyle/>
          <a:p>
            <a:r>
              <a:rPr lang="ca-ES" dirty="0" smtClean="0"/>
              <a:t>SNC</a:t>
            </a:r>
            <a:endParaRPr lang="ca-ES" dirty="0"/>
          </a:p>
        </p:txBody>
      </p:sp>
      <p:sp>
        <p:nvSpPr>
          <p:cNvPr id="18" name="CuadroTexto 17"/>
          <p:cNvSpPr txBox="1"/>
          <p:nvPr/>
        </p:nvSpPr>
        <p:spPr>
          <a:xfrm>
            <a:off x="9416980" y="4116907"/>
            <a:ext cx="1349830" cy="923330"/>
          </a:xfrm>
          <a:prstGeom prst="rect">
            <a:avLst/>
          </a:prstGeom>
          <a:noFill/>
        </p:spPr>
        <p:txBody>
          <a:bodyPr wrap="square" rtlCol="0">
            <a:spAutoFit/>
          </a:bodyPr>
          <a:lstStyle/>
          <a:p>
            <a:pPr algn="ctr"/>
            <a:r>
              <a:rPr lang="ca-ES" dirty="0" err="1" smtClean="0"/>
              <a:t>Toxicidad</a:t>
            </a:r>
            <a:r>
              <a:rPr lang="ca-ES" dirty="0" smtClean="0"/>
              <a:t> </a:t>
            </a:r>
            <a:r>
              <a:rPr lang="ca-ES" dirty="0" err="1" smtClean="0"/>
              <a:t>gastro</a:t>
            </a:r>
            <a:r>
              <a:rPr lang="ca-ES" dirty="0" smtClean="0"/>
              <a:t> intestinal</a:t>
            </a:r>
            <a:endParaRPr lang="ca-ES" dirty="0"/>
          </a:p>
        </p:txBody>
      </p:sp>
      <p:sp>
        <p:nvSpPr>
          <p:cNvPr id="19" name="CuadroTexto 18"/>
          <p:cNvSpPr txBox="1"/>
          <p:nvPr/>
        </p:nvSpPr>
        <p:spPr>
          <a:xfrm>
            <a:off x="7085566" y="5116341"/>
            <a:ext cx="2272826" cy="646331"/>
          </a:xfrm>
          <a:prstGeom prst="rect">
            <a:avLst/>
          </a:prstGeom>
          <a:noFill/>
        </p:spPr>
        <p:txBody>
          <a:bodyPr wrap="square" rtlCol="0">
            <a:spAutoFit/>
          </a:bodyPr>
          <a:lstStyle/>
          <a:p>
            <a:pPr algn="ctr"/>
            <a:r>
              <a:rPr lang="ca-ES" dirty="0" err="1" smtClean="0"/>
              <a:t>Anticolinérgicas</a:t>
            </a:r>
            <a:r>
              <a:rPr lang="ca-ES" dirty="0" smtClean="0"/>
              <a:t> </a:t>
            </a:r>
            <a:r>
              <a:rPr lang="ca-ES" dirty="0" err="1" smtClean="0"/>
              <a:t>colinérgicas</a:t>
            </a:r>
            <a:endParaRPr lang="ca-ES" dirty="0"/>
          </a:p>
        </p:txBody>
      </p:sp>
      <p:sp>
        <p:nvSpPr>
          <p:cNvPr id="21" name="Elipse 20"/>
          <p:cNvSpPr/>
          <p:nvPr/>
        </p:nvSpPr>
        <p:spPr>
          <a:xfrm>
            <a:off x="5444529" y="1931750"/>
            <a:ext cx="1921190"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CuadroTexto 21"/>
          <p:cNvSpPr txBox="1"/>
          <p:nvPr/>
        </p:nvSpPr>
        <p:spPr>
          <a:xfrm>
            <a:off x="5461281" y="2325110"/>
            <a:ext cx="1999341" cy="646331"/>
          </a:xfrm>
          <a:prstGeom prst="rect">
            <a:avLst/>
          </a:prstGeom>
          <a:noFill/>
        </p:spPr>
        <p:txBody>
          <a:bodyPr wrap="square" rtlCol="0">
            <a:spAutoFit/>
          </a:bodyPr>
          <a:lstStyle/>
          <a:p>
            <a:pPr algn="ctr"/>
            <a:r>
              <a:rPr lang="ca-ES" dirty="0" err="1" smtClean="0"/>
              <a:t>Hepatotóxicas</a:t>
            </a:r>
            <a:endParaRPr lang="ca-ES" dirty="0" smtClean="0"/>
          </a:p>
          <a:p>
            <a:pPr algn="ctr"/>
            <a:r>
              <a:rPr lang="ca-ES" dirty="0" err="1" smtClean="0"/>
              <a:t>Nefrotóxicas</a:t>
            </a:r>
            <a:endParaRPr lang="ca-ES" dirty="0"/>
          </a:p>
        </p:txBody>
      </p:sp>
      <p:sp>
        <p:nvSpPr>
          <p:cNvPr id="23" name="Elipse 22"/>
          <p:cNvSpPr/>
          <p:nvPr/>
        </p:nvSpPr>
        <p:spPr>
          <a:xfrm>
            <a:off x="5200176" y="3786278"/>
            <a:ext cx="2360049"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CuadroTexto 23"/>
          <p:cNvSpPr txBox="1"/>
          <p:nvPr/>
        </p:nvSpPr>
        <p:spPr>
          <a:xfrm>
            <a:off x="5379734" y="4285037"/>
            <a:ext cx="2126145" cy="369332"/>
          </a:xfrm>
          <a:prstGeom prst="rect">
            <a:avLst/>
          </a:prstGeom>
          <a:noFill/>
        </p:spPr>
        <p:txBody>
          <a:bodyPr wrap="square" rtlCol="0">
            <a:spAutoFit/>
          </a:bodyPr>
          <a:lstStyle/>
          <a:p>
            <a:r>
              <a:rPr lang="ca-ES" dirty="0" err="1" smtClean="0"/>
              <a:t>Anticoagulantes</a:t>
            </a:r>
            <a:endParaRPr lang="ca-ES" dirty="0"/>
          </a:p>
        </p:txBody>
      </p:sp>
    </p:spTree>
    <p:extLst>
      <p:ext uri="{BB962C8B-B14F-4D97-AF65-F5344CB8AC3E}">
        <p14:creationId xmlns:p14="http://schemas.microsoft.com/office/powerpoint/2010/main" val="15438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5" grpId="0"/>
      <p:bldP spid="11" grpId="0"/>
      <p:bldP spid="12" grpId="0" animBg="1"/>
      <p:bldP spid="13" grpId="0" animBg="1"/>
      <p:bldP spid="14" grpId="0" animBg="1"/>
      <p:bldP spid="15" grpId="0" animBg="1"/>
      <p:bldP spid="16" grpId="0"/>
      <p:bldP spid="17" grpId="0"/>
      <p:bldP spid="18" grpId="0"/>
      <p:bldP spid="19" grpId="0"/>
      <p:bldP spid="21" grpId="0" animBg="1"/>
      <p:bldP spid="22" grpId="0"/>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SETAS HIDRACÍNICAS</a:t>
            </a:r>
            <a:endParaRPr lang="ca-ES" b="1" dirty="0"/>
          </a:p>
        </p:txBody>
      </p:sp>
      <p:sp>
        <p:nvSpPr>
          <p:cNvPr id="7" name="Marcador de contenido 6"/>
          <p:cNvSpPr>
            <a:spLocks noGrp="1"/>
          </p:cNvSpPr>
          <p:nvPr>
            <p:ph idx="1"/>
          </p:nvPr>
        </p:nvSpPr>
        <p:spPr>
          <a:xfrm>
            <a:off x="3245458" y="1824571"/>
            <a:ext cx="8946541" cy="4195481"/>
          </a:xfrm>
        </p:spPr>
        <p:txBody>
          <a:bodyPr>
            <a:noAutofit/>
          </a:bodyPr>
          <a:lstStyle/>
          <a:p>
            <a:r>
              <a:rPr lang="es-ES_tradnl" sz="2400" dirty="0" smtClean="0"/>
              <a:t>Toxina: </a:t>
            </a:r>
            <a:r>
              <a:rPr lang="es-ES_tradnl" sz="2400" dirty="0" err="1" smtClean="0"/>
              <a:t>metiletilhidracina</a:t>
            </a:r>
            <a:r>
              <a:rPr lang="es-ES_tradnl" sz="2400" dirty="0" smtClean="0"/>
              <a:t> o </a:t>
            </a:r>
            <a:r>
              <a:rPr lang="es-ES_tradnl" sz="2400" dirty="0" err="1" smtClean="0"/>
              <a:t>giromitrina</a:t>
            </a:r>
            <a:endParaRPr lang="es-ES_tradnl" sz="2400" dirty="0" smtClean="0"/>
          </a:p>
          <a:p>
            <a:r>
              <a:rPr lang="es-ES_tradnl" sz="2400" dirty="0" smtClean="0"/>
              <a:t>Mecanismo de acción: Bloquea todos los procesos metabólicos que tienen como coenzima el fosfato de </a:t>
            </a:r>
            <a:r>
              <a:rPr lang="es-ES_tradnl" sz="2400" dirty="0" err="1" smtClean="0"/>
              <a:t>piridoxal</a:t>
            </a:r>
            <a:endParaRPr lang="es-ES_tradnl" sz="2400" dirty="0" smtClean="0"/>
          </a:p>
          <a:p>
            <a:pPr lvl="1">
              <a:buFont typeface="Arial" panose="020B0604020202020204" pitchFamily="34" charset="0"/>
              <a:buChar char="•"/>
            </a:pPr>
            <a:r>
              <a:rPr lang="es-ES_tradnl" altLang="ca-ES" sz="2400" dirty="0" err="1" smtClean="0">
                <a:latin typeface="+mn-lt"/>
              </a:rPr>
              <a:t>Monometilhidracina</a:t>
            </a:r>
            <a:r>
              <a:rPr lang="es-ES_tradnl" altLang="ca-ES" sz="2400" dirty="0" smtClean="0">
                <a:latin typeface="+mn-lt"/>
              </a:rPr>
              <a:t> actúa sobre SNC </a:t>
            </a:r>
            <a:r>
              <a:rPr lang="es-ES_tradnl" altLang="ca-ES" sz="2400" dirty="0" smtClean="0">
                <a:latin typeface="+mn-lt"/>
                <a:sym typeface="Symbol" panose="05050102010706020507" pitchFamily="18" charset="2"/>
              </a:rPr>
              <a:t> </a:t>
            </a:r>
            <a:r>
              <a:rPr lang="es-ES_tradnl" altLang="ca-ES" sz="2400" dirty="0" smtClean="0">
                <a:latin typeface="+mn-lt"/>
              </a:rPr>
              <a:t>inhibe </a:t>
            </a:r>
            <a:r>
              <a:rPr lang="es-ES_tradnl" altLang="ca-ES" sz="2400" dirty="0" err="1" smtClean="0">
                <a:latin typeface="+mn-lt"/>
              </a:rPr>
              <a:t>piridoxina</a:t>
            </a:r>
            <a:r>
              <a:rPr lang="es-ES_tradnl" altLang="ca-ES" sz="2400" dirty="0" smtClean="0">
                <a:latin typeface="+mn-lt"/>
              </a:rPr>
              <a:t> </a:t>
            </a:r>
            <a:r>
              <a:rPr lang="es-ES_tradnl" altLang="ca-ES" sz="2400" dirty="0" smtClean="0">
                <a:latin typeface="+mn-lt"/>
                <a:sym typeface="Symbol" panose="05050102010706020507" pitchFamily="18" charset="2"/>
              </a:rPr>
              <a:t> i</a:t>
            </a:r>
            <a:r>
              <a:rPr lang="es-ES_tradnl" altLang="ca-ES" sz="2400" dirty="0" smtClean="0">
                <a:latin typeface="+mn-lt"/>
              </a:rPr>
              <a:t>nhibe formación GABA </a:t>
            </a:r>
          </a:p>
          <a:p>
            <a:pPr lvl="1">
              <a:buFont typeface="Arial" panose="020B0604020202020204" pitchFamily="34" charset="0"/>
              <a:buChar char="•"/>
            </a:pPr>
            <a:r>
              <a:rPr lang="es-ES_tradnl" altLang="ca-ES" sz="2400" dirty="0" smtClean="0">
                <a:latin typeface="+mn-lt"/>
              </a:rPr>
              <a:t>Metabolito de </a:t>
            </a:r>
            <a:r>
              <a:rPr lang="es-ES_tradnl" altLang="ca-ES" sz="2400" dirty="0" err="1" smtClean="0">
                <a:latin typeface="+mn-lt"/>
              </a:rPr>
              <a:t>metilformilhidracina</a:t>
            </a:r>
            <a:r>
              <a:rPr lang="es-ES_tradnl" altLang="ca-ES" sz="2400" dirty="0" smtClean="0">
                <a:latin typeface="+mn-lt"/>
              </a:rPr>
              <a:t>: </a:t>
            </a:r>
            <a:r>
              <a:rPr lang="es-ES_tradnl" altLang="ca-ES" sz="2400" dirty="0" err="1" smtClean="0">
                <a:latin typeface="+mn-lt"/>
              </a:rPr>
              <a:t>hidroxilamina</a:t>
            </a:r>
            <a:r>
              <a:rPr lang="es-ES_tradnl" altLang="ca-ES" sz="2400" dirty="0" smtClean="0">
                <a:latin typeface="+mn-lt"/>
              </a:rPr>
              <a:t> </a:t>
            </a:r>
            <a:r>
              <a:rPr lang="es-ES_tradnl" altLang="ca-ES" sz="2400" dirty="0" smtClean="0">
                <a:latin typeface="+mn-lt"/>
                <a:sym typeface="Symbol" panose="05050102010706020507" pitchFamily="18" charset="2"/>
              </a:rPr>
              <a:t> estrés oxidativo en glóbulos rojos  hemólisis y </a:t>
            </a:r>
            <a:r>
              <a:rPr lang="es-ES_tradnl" altLang="ca-ES" sz="2400" dirty="0" err="1" smtClean="0">
                <a:latin typeface="+mn-lt"/>
                <a:sym typeface="Symbol" panose="05050102010706020507" pitchFamily="18" charset="2"/>
              </a:rPr>
              <a:t>MetHb</a:t>
            </a:r>
            <a:r>
              <a:rPr lang="es-ES_tradnl" altLang="ca-ES" sz="2400" dirty="0" smtClean="0">
                <a:latin typeface="+mn-lt"/>
                <a:sym typeface="Symbol" panose="05050102010706020507" pitchFamily="18" charset="2"/>
              </a:rPr>
              <a:t>. Pacientes con deficiencia G6PD  hemólisis severa </a:t>
            </a:r>
            <a:endParaRPr lang="es-ES_tradnl" sz="2400" dirty="0" smtClean="0"/>
          </a:p>
          <a:p>
            <a:r>
              <a:rPr lang="es-ES_tradnl" sz="2400" dirty="0" smtClean="0"/>
              <a:t>Termolábil</a:t>
            </a:r>
          </a:p>
          <a:p>
            <a:r>
              <a:rPr lang="es-ES_tradnl" sz="2400" dirty="0" smtClean="0"/>
              <a:t>Latencia: 8-24 horas</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5" name="Picture 4" descr="Gyromitra esculenta  Josel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16" y="1736640"/>
            <a:ext cx="2741579" cy="2056184"/>
          </a:xfrm>
          <a:prstGeom prst="rect">
            <a:avLst/>
          </a:prstGeom>
          <a:solidFill>
            <a:srgbClr val="777777"/>
          </a:solidFill>
          <a:ln w="9525">
            <a:solidFill>
              <a:schemeClr val="tx1"/>
            </a:solidFill>
            <a:miter lim="800000"/>
            <a:headEnd/>
            <a:tailEnd/>
          </a:ln>
        </p:spPr>
      </p:pic>
      <p:sp>
        <p:nvSpPr>
          <p:cNvPr id="2" name="CuadroTexto 1"/>
          <p:cNvSpPr txBox="1"/>
          <p:nvPr/>
        </p:nvSpPr>
        <p:spPr>
          <a:xfrm>
            <a:off x="257816" y="3737645"/>
            <a:ext cx="2438488" cy="369332"/>
          </a:xfrm>
          <a:prstGeom prst="rect">
            <a:avLst/>
          </a:prstGeom>
          <a:solidFill>
            <a:schemeClr val="tx1"/>
          </a:solidFill>
        </p:spPr>
        <p:txBody>
          <a:bodyPr wrap="none" rtlCol="0">
            <a:spAutoFit/>
          </a:bodyPr>
          <a:lstStyle/>
          <a:p>
            <a:r>
              <a:rPr lang="ca-ES" dirty="0" err="1" smtClean="0">
                <a:solidFill>
                  <a:schemeClr val="bg1"/>
                </a:solidFill>
              </a:rPr>
              <a:t>Gyromitra</a:t>
            </a:r>
            <a:r>
              <a:rPr lang="ca-ES" dirty="0" smtClean="0">
                <a:solidFill>
                  <a:schemeClr val="bg1"/>
                </a:solidFill>
              </a:rPr>
              <a:t> Esculenta</a:t>
            </a:r>
            <a:endParaRPr lang="ca-ES" dirty="0">
              <a:solidFill>
                <a:schemeClr val="bg1"/>
              </a:solidFill>
            </a:endParaRPr>
          </a:p>
        </p:txBody>
      </p:sp>
    </p:spTree>
    <p:extLst>
      <p:ext uri="{BB962C8B-B14F-4D97-AF65-F5344CB8AC3E}">
        <p14:creationId xmlns:p14="http://schemas.microsoft.com/office/powerpoint/2010/main" val="3787660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SETAS </a:t>
            </a:r>
            <a:r>
              <a:rPr lang="ca-ES" b="1" dirty="0"/>
              <a:t>HIDRACÍNICAS</a:t>
            </a:r>
          </a:p>
        </p:txBody>
      </p:sp>
      <p:sp>
        <p:nvSpPr>
          <p:cNvPr id="7" name="Marcador de contenido 6"/>
          <p:cNvSpPr>
            <a:spLocks noGrp="1"/>
          </p:cNvSpPr>
          <p:nvPr>
            <p:ph idx="1"/>
          </p:nvPr>
        </p:nvSpPr>
        <p:spPr>
          <a:xfrm>
            <a:off x="541867" y="1736640"/>
            <a:ext cx="11650133" cy="5002827"/>
          </a:xfrm>
        </p:spPr>
        <p:txBody>
          <a:bodyPr>
            <a:normAutofit fontScale="85000" lnSpcReduction="20000"/>
          </a:bodyPr>
          <a:lstStyle/>
          <a:p>
            <a:r>
              <a:rPr lang="ca-ES" sz="2400" dirty="0" smtClean="0"/>
              <a:t>Clínica:</a:t>
            </a:r>
          </a:p>
          <a:p>
            <a:pPr lvl="1">
              <a:buFont typeface="Wingdings" panose="05000000000000000000" pitchFamily="2" charset="2"/>
              <a:buChar char="Ø"/>
            </a:pPr>
            <a:r>
              <a:rPr lang="ca-ES" sz="2200" dirty="0" smtClean="0"/>
              <a:t>GEA, cefalea, fatiga, somnolència...</a:t>
            </a:r>
          </a:p>
          <a:p>
            <a:pPr lvl="1">
              <a:buFont typeface="Wingdings" panose="05000000000000000000" pitchFamily="2" charset="2"/>
              <a:buChar char="Ø"/>
            </a:pPr>
            <a:r>
              <a:rPr lang="ca-ES" sz="2200" dirty="0" err="1" smtClean="0"/>
              <a:t>Insuficiencia</a:t>
            </a:r>
            <a:r>
              <a:rPr lang="ca-ES" sz="2200" dirty="0" smtClean="0"/>
              <a:t> hepàtica, hipoglucèmia..</a:t>
            </a:r>
          </a:p>
          <a:p>
            <a:pPr lvl="1">
              <a:buFont typeface="Wingdings" panose="05000000000000000000" pitchFamily="2" charset="2"/>
              <a:buChar char="Ø"/>
            </a:pPr>
            <a:r>
              <a:rPr lang="ca-ES" sz="2200" dirty="0" smtClean="0"/>
              <a:t>Atàxia, </a:t>
            </a:r>
            <a:r>
              <a:rPr lang="ca-ES" sz="2200" dirty="0" err="1" smtClean="0"/>
              <a:t>temblor</a:t>
            </a:r>
            <a:r>
              <a:rPr lang="ca-ES" sz="2200" dirty="0" smtClean="0"/>
              <a:t>, </a:t>
            </a:r>
            <a:r>
              <a:rPr lang="ca-ES" sz="2200" dirty="0" err="1" smtClean="0"/>
              <a:t>nistagmus</a:t>
            </a:r>
            <a:r>
              <a:rPr lang="ca-ES" sz="2200" dirty="0" smtClean="0"/>
              <a:t>, </a:t>
            </a:r>
            <a:r>
              <a:rPr lang="ca-ES" sz="2200" dirty="0" err="1" smtClean="0"/>
              <a:t>agitación</a:t>
            </a:r>
            <a:r>
              <a:rPr lang="ca-ES" sz="2200" dirty="0" smtClean="0"/>
              <a:t>, estupor, </a:t>
            </a:r>
            <a:r>
              <a:rPr lang="ca-ES" sz="2200" dirty="0" err="1" smtClean="0"/>
              <a:t>delirio</a:t>
            </a:r>
            <a:r>
              <a:rPr lang="ca-ES" sz="2200" dirty="0" smtClean="0"/>
              <a:t>, neuropatia perifèrica, </a:t>
            </a:r>
            <a:r>
              <a:rPr lang="ca-ES" sz="2200" dirty="0" err="1" smtClean="0"/>
              <a:t>convulsiones</a:t>
            </a:r>
            <a:r>
              <a:rPr lang="ca-ES" sz="2200" dirty="0" smtClean="0"/>
              <a:t>, coma.</a:t>
            </a:r>
          </a:p>
          <a:p>
            <a:pPr lvl="1">
              <a:buFont typeface="Wingdings" panose="05000000000000000000" pitchFamily="2" charset="2"/>
              <a:buChar char="Ø"/>
            </a:pPr>
            <a:r>
              <a:rPr lang="ca-ES" sz="2200" dirty="0" smtClean="0"/>
              <a:t>Crisis hemolítica (</a:t>
            </a:r>
            <a:r>
              <a:rPr lang="ca-ES" sz="2200" dirty="0" err="1" smtClean="0"/>
              <a:t>mortalidad</a:t>
            </a:r>
            <a:r>
              <a:rPr lang="ca-ES" sz="2200" dirty="0" smtClean="0"/>
              <a:t> 14-35%)</a:t>
            </a:r>
          </a:p>
          <a:p>
            <a:r>
              <a:rPr lang="ca-ES" sz="2400" dirty="0" err="1" smtClean="0"/>
              <a:t>Tratamiento</a:t>
            </a:r>
            <a:r>
              <a:rPr lang="ca-ES" sz="2400" dirty="0" smtClean="0"/>
              <a:t>:</a:t>
            </a:r>
            <a:endParaRPr lang="ca-ES" sz="2200" dirty="0"/>
          </a:p>
          <a:p>
            <a:pPr lvl="1">
              <a:buFont typeface="Wingdings" panose="05000000000000000000" pitchFamily="2" charset="2"/>
              <a:buChar char="Ø"/>
            </a:pPr>
            <a:r>
              <a:rPr lang="ca-ES" sz="2200" dirty="0" err="1" smtClean="0"/>
              <a:t>Apirado</a:t>
            </a:r>
            <a:r>
              <a:rPr lang="ca-ES" sz="2200" dirty="0" smtClean="0"/>
              <a:t> y </a:t>
            </a:r>
            <a:r>
              <a:rPr lang="ca-ES" sz="2200" dirty="0" err="1" smtClean="0"/>
              <a:t>lavado</a:t>
            </a:r>
            <a:r>
              <a:rPr lang="ca-ES" sz="2200" dirty="0" smtClean="0"/>
              <a:t>. </a:t>
            </a:r>
            <a:r>
              <a:rPr lang="ca-ES" sz="2200" dirty="0" err="1" smtClean="0"/>
              <a:t>Carbón</a:t>
            </a:r>
            <a:r>
              <a:rPr lang="ca-ES" sz="2200" dirty="0" smtClean="0"/>
              <a:t> activo</a:t>
            </a:r>
          </a:p>
          <a:p>
            <a:pPr lvl="1">
              <a:buFont typeface="Wingdings" panose="05000000000000000000" pitchFamily="2" charset="2"/>
              <a:buChar char="Ø"/>
            </a:pPr>
            <a:r>
              <a:rPr lang="ca-ES" sz="2200" dirty="0" smtClean="0"/>
              <a:t>Piridoxina: 25mg/Kg </a:t>
            </a:r>
          </a:p>
          <a:p>
            <a:pPr lvl="1">
              <a:buFont typeface="Wingdings" panose="05000000000000000000" pitchFamily="2" charset="2"/>
              <a:buChar char="Ø"/>
            </a:pPr>
            <a:r>
              <a:rPr lang="ca-ES" sz="2200" dirty="0" smtClean="0"/>
              <a:t>Acido </a:t>
            </a:r>
            <a:r>
              <a:rPr lang="ca-ES" sz="2200" dirty="0" err="1" smtClean="0"/>
              <a:t>folínico</a:t>
            </a:r>
            <a:r>
              <a:rPr lang="ca-ES" sz="2200" dirty="0" smtClean="0"/>
              <a:t>: 50mg/6h </a:t>
            </a:r>
            <a:r>
              <a:rPr lang="ca-ES" sz="2200" dirty="0" err="1" smtClean="0"/>
              <a:t>ev</a:t>
            </a:r>
            <a:r>
              <a:rPr lang="ca-ES" sz="2200" dirty="0" smtClean="0"/>
              <a:t>.</a:t>
            </a:r>
          </a:p>
          <a:p>
            <a:pPr lvl="1">
              <a:buFont typeface="Wingdings" panose="05000000000000000000" pitchFamily="2" charset="2"/>
              <a:buChar char="Ø"/>
            </a:pPr>
            <a:r>
              <a:rPr lang="ca-ES" sz="2200" dirty="0" smtClean="0"/>
              <a:t>BZD</a:t>
            </a:r>
          </a:p>
          <a:p>
            <a:pPr lvl="1">
              <a:buFont typeface="Wingdings" panose="05000000000000000000" pitchFamily="2" charset="2"/>
              <a:buChar char="Ø"/>
            </a:pPr>
            <a:r>
              <a:rPr lang="ca-ES" sz="2200" dirty="0" smtClean="0"/>
              <a:t>Cimetidina 400mg/8h </a:t>
            </a:r>
            <a:r>
              <a:rPr lang="ca-ES" sz="2200" dirty="0" err="1" smtClean="0"/>
              <a:t>v.o</a:t>
            </a:r>
            <a:r>
              <a:rPr lang="ca-ES" sz="2200" dirty="0" smtClean="0"/>
              <a:t>.</a:t>
            </a:r>
          </a:p>
          <a:p>
            <a:pPr lvl="1">
              <a:buFont typeface="Wingdings" panose="05000000000000000000" pitchFamily="2" charset="2"/>
              <a:buChar char="Ø"/>
            </a:pPr>
            <a:r>
              <a:rPr lang="ca-ES" sz="2200" dirty="0" err="1" smtClean="0"/>
              <a:t>N.aceilcisteina</a:t>
            </a:r>
            <a:endParaRPr lang="ca-ES" sz="2200" dirty="0" smtClean="0"/>
          </a:p>
          <a:p>
            <a:pPr lvl="1">
              <a:buFont typeface="Wingdings" panose="05000000000000000000" pitchFamily="2" charset="2"/>
              <a:buChar char="Ø"/>
            </a:pPr>
            <a:r>
              <a:rPr lang="ca-ES" sz="2200" dirty="0" err="1" smtClean="0"/>
              <a:t>Azul</a:t>
            </a:r>
            <a:r>
              <a:rPr lang="ca-ES" sz="2200" dirty="0" smtClean="0"/>
              <a:t> </a:t>
            </a:r>
            <a:r>
              <a:rPr lang="ca-ES" sz="2200" dirty="0" err="1" smtClean="0"/>
              <a:t>metileno</a:t>
            </a:r>
            <a:endParaRPr lang="ca-ES" sz="2200" dirty="0" smtClean="0"/>
          </a:p>
          <a:p>
            <a:pPr marL="457200" lvl="1" indent="0">
              <a:buNone/>
            </a:pPr>
            <a:endParaRPr lang="ca-ES" sz="2200" dirty="0" smtClean="0"/>
          </a:p>
          <a:p>
            <a:pPr lvl="1"/>
            <a:endParaRPr lang="ca-ES" sz="2200" dirty="0" smtClean="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Tree>
    <p:extLst>
      <p:ext uri="{BB962C8B-B14F-4D97-AF65-F5344CB8AC3E}">
        <p14:creationId xmlns:p14="http://schemas.microsoft.com/office/powerpoint/2010/main" val="310433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Elipse 1"/>
          <p:cNvSpPr/>
          <p:nvPr/>
        </p:nvSpPr>
        <p:spPr>
          <a:xfrm>
            <a:off x="765307" y="1912590"/>
            <a:ext cx="4360984" cy="34934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Elipse 8"/>
          <p:cNvSpPr/>
          <p:nvPr/>
        </p:nvSpPr>
        <p:spPr>
          <a:xfrm>
            <a:off x="5990493" y="1946030"/>
            <a:ext cx="4360984" cy="3493477"/>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4400" b="1" dirty="0" smtClean="0"/>
              <a:t>PLANTAS</a:t>
            </a:r>
            <a:endParaRPr lang="ca-ES" sz="4400" b="1" dirty="0"/>
          </a:p>
        </p:txBody>
      </p:sp>
      <p:sp>
        <p:nvSpPr>
          <p:cNvPr id="3" name="CuadroTexto 2"/>
          <p:cNvSpPr txBox="1"/>
          <p:nvPr/>
        </p:nvSpPr>
        <p:spPr>
          <a:xfrm>
            <a:off x="2024833" y="3256425"/>
            <a:ext cx="1915886" cy="769441"/>
          </a:xfrm>
          <a:prstGeom prst="rect">
            <a:avLst/>
          </a:prstGeom>
          <a:noFill/>
        </p:spPr>
        <p:txBody>
          <a:bodyPr wrap="square" rtlCol="0">
            <a:spAutoFit/>
          </a:bodyPr>
          <a:lstStyle/>
          <a:p>
            <a:r>
              <a:rPr lang="ca-ES" sz="4400" b="1" dirty="0" smtClean="0"/>
              <a:t>SETAS</a:t>
            </a:r>
            <a:endParaRPr lang="ca-ES" sz="4400" b="1" dirty="0"/>
          </a:p>
        </p:txBody>
      </p:sp>
      <p:sp>
        <p:nvSpPr>
          <p:cNvPr id="4" name="Elipse 3"/>
          <p:cNvSpPr/>
          <p:nvPr/>
        </p:nvSpPr>
        <p:spPr>
          <a:xfrm>
            <a:off x="1801963" y="1036138"/>
            <a:ext cx="2354663" cy="169298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Elipse 9"/>
          <p:cNvSpPr/>
          <p:nvPr/>
        </p:nvSpPr>
        <p:spPr>
          <a:xfrm>
            <a:off x="1730788" y="4504507"/>
            <a:ext cx="2354663" cy="1692982"/>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CuadroTexto 4"/>
          <p:cNvSpPr txBox="1"/>
          <p:nvPr/>
        </p:nvSpPr>
        <p:spPr>
          <a:xfrm>
            <a:off x="2126159" y="1642757"/>
            <a:ext cx="1912259" cy="369332"/>
          </a:xfrm>
          <a:prstGeom prst="rect">
            <a:avLst/>
          </a:prstGeom>
          <a:noFill/>
        </p:spPr>
        <p:txBody>
          <a:bodyPr wrap="square" rtlCol="0">
            <a:spAutoFit/>
          </a:bodyPr>
          <a:lstStyle/>
          <a:p>
            <a:r>
              <a:rPr lang="ca-ES" dirty="0" smtClean="0"/>
              <a:t>Clínica </a:t>
            </a:r>
            <a:r>
              <a:rPr lang="ca-ES" dirty="0" err="1" smtClean="0"/>
              <a:t>precoz</a:t>
            </a:r>
            <a:endParaRPr lang="ca-ES" dirty="0"/>
          </a:p>
        </p:txBody>
      </p:sp>
      <p:sp>
        <p:nvSpPr>
          <p:cNvPr id="11" name="CuadroTexto 10"/>
          <p:cNvSpPr txBox="1"/>
          <p:nvPr/>
        </p:nvSpPr>
        <p:spPr>
          <a:xfrm>
            <a:off x="2114691" y="5166332"/>
            <a:ext cx="1901654" cy="369332"/>
          </a:xfrm>
          <a:prstGeom prst="rect">
            <a:avLst/>
          </a:prstGeom>
          <a:noFill/>
        </p:spPr>
        <p:txBody>
          <a:bodyPr wrap="square" rtlCol="0">
            <a:spAutoFit/>
          </a:bodyPr>
          <a:lstStyle/>
          <a:p>
            <a:r>
              <a:rPr lang="ca-ES" dirty="0" smtClean="0"/>
              <a:t>Clínica </a:t>
            </a:r>
            <a:r>
              <a:rPr lang="ca-ES" dirty="0" err="1" smtClean="0"/>
              <a:t>tardía</a:t>
            </a:r>
            <a:endParaRPr lang="ca-ES" dirty="0"/>
          </a:p>
        </p:txBody>
      </p:sp>
      <p:sp>
        <p:nvSpPr>
          <p:cNvPr id="12" name="Elipse 11"/>
          <p:cNvSpPr/>
          <p:nvPr/>
        </p:nvSpPr>
        <p:spPr>
          <a:xfrm>
            <a:off x="7372699" y="1099536"/>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Elipse 12"/>
          <p:cNvSpPr/>
          <p:nvPr/>
        </p:nvSpPr>
        <p:spPr>
          <a:xfrm>
            <a:off x="9129485" y="1946030"/>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Elipse 13"/>
          <p:cNvSpPr/>
          <p:nvPr/>
        </p:nvSpPr>
        <p:spPr>
          <a:xfrm>
            <a:off x="9258998" y="3823065"/>
            <a:ext cx="1596572"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Elipse 14"/>
          <p:cNvSpPr/>
          <p:nvPr/>
        </p:nvSpPr>
        <p:spPr>
          <a:xfrm>
            <a:off x="7159451" y="4712424"/>
            <a:ext cx="2044281"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CuadroTexto 15"/>
          <p:cNvSpPr txBox="1"/>
          <p:nvPr/>
        </p:nvSpPr>
        <p:spPr>
          <a:xfrm>
            <a:off x="7445271" y="1420964"/>
            <a:ext cx="1451427" cy="646331"/>
          </a:xfrm>
          <a:prstGeom prst="rect">
            <a:avLst/>
          </a:prstGeom>
          <a:noFill/>
        </p:spPr>
        <p:txBody>
          <a:bodyPr wrap="square" rtlCol="0">
            <a:spAutoFit/>
          </a:bodyPr>
          <a:lstStyle/>
          <a:p>
            <a:pPr algn="ctr"/>
            <a:r>
              <a:rPr lang="ca-ES" dirty="0" err="1" smtClean="0"/>
              <a:t>Cardio</a:t>
            </a:r>
            <a:endParaRPr lang="ca-ES" dirty="0" smtClean="0"/>
          </a:p>
          <a:p>
            <a:pPr algn="ctr"/>
            <a:r>
              <a:rPr lang="ca-ES" dirty="0" err="1" smtClean="0"/>
              <a:t>toxicidad</a:t>
            </a:r>
            <a:endParaRPr lang="ca-ES" dirty="0"/>
          </a:p>
        </p:txBody>
      </p:sp>
      <p:sp>
        <p:nvSpPr>
          <p:cNvPr id="17" name="CuadroTexto 16"/>
          <p:cNvSpPr txBox="1"/>
          <p:nvPr/>
        </p:nvSpPr>
        <p:spPr>
          <a:xfrm>
            <a:off x="9612127" y="2451131"/>
            <a:ext cx="731940" cy="369332"/>
          </a:xfrm>
          <a:prstGeom prst="rect">
            <a:avLst/>
          </a:prstGeom>
          <a:noFill/>
        </p:spPr>
        <p:txBody>
          <a:bodyPr wrap="square" rtlCol="0">
            <a:spAutoFit/>
          </a:bodyPr>
          <a:lstStyle/>
          <a:p>
            <a:r>
              <a:rPr lang="ca-ES" dirty="0" smtClean="0"/>
              <a:t>SNC</a:t>
            </a:r>
            <a:endParaRPr lang="ca-ES" dirty="0"/>
          </a:p>
        </p:txBody>
      </p:sp>
      <p:sp>
        <p:nvSpPr>
          <p:cNvPr id="18" name="CuadroTexto 17"/>
          <p:cNvSpPr txBox="1"/>
          <p:nvPr/>
        </p:nvSpPr>
        <p:spPr>
          <a:xfrm>
            <a:off x="9416980" y="4116907"/>
            <a:ext cx="1349830" cy="923330"/>
          </a:xfrm>
          <a:prstGeom prst="rect">
            <a:avLst/>
          </a:prstGeom>
          <a:noFill/>
        </p:spPr>
        <p:txBody>
          <a:bodyPr wrap="square" rtlCol="0">
            <a:spAutoFit/>
          </a:bodyPr>
          <a:lstStyle/>
          <a:p>
            <a:pPr algn="ctr"/>
            <a:r>
              <a:rPr lang="ca-ES" dirty="0" err="1" smtClean="0"/>
              <a:t>Toxicidad</a:t>
            </a:r>
            <a:r>
              <a:rPr lang="ca-ES" dirty="0" smtClean="0"/>
              <a:t> </a:t>
            </a:r>
            <a:r>
              <a:rPr lang="ca-ES" dirty="0" err="1" smtClean="0"/>
              <a:t>gastro</a:t>
            </a:r>
            <a:r>
              <a:rPr lang="ca-ES" dirty="0" smtClean="0"/>
              <a:t> intestinal</a:t>
            </a:r>
            <a:endParaRPr lang="ca-ES" dirty="0"/>
          </a:p>
        </p:txBody>
      </p:sp>
      <p:sp>
        <p:nvSpPr>
          <p:cNvPr id="19" name="CuadroTexto 18"/>
          <p:cNvSpPr txBox="1"/>
          <p:nvPr/>
        </p:nvSpPr>
        <p:spPr>
          <a:xfrm>
            <a:off x="7085566" y="5116341"/>
            <a:ext cx="2272826" cy="646331"/>
          </a:xfrm>
          <a:prstGeom prst="rect">
            <a:avLst/>
          </a:prstGeom>
          <a:noFill/>
        </p:spPr>
        <p:txBody>
          <a:bodyPr wrap="square" rtlCol="0">
            <a:spAutoFit/>
          </a:bodyPr>
          <a:lstStyle/>
          <a:p>
            <a:pPr algn="ctr"/>
            <a:r>
              <a:rPr lang="ca-ES" dirty="0" err="1" smtClean="0"/>
              <a:t>Anticolinérgicas</a:t>
            </a:r>
            <a:r>
              <a:rPr lang="ca-ES" dirty="0" smtClean="0"/>
              <a:t> </a:t>
            </a:r>
            <a:r>
              <a:rPr lang="ca-ES" dirty="0" err="1" smtClean="0"/>
              <a:t>colinérgicas</a:t>
            </a:r>
            <a:endParaRPr lang="ca-ES" dirty="0"/>
          </a:p>
        </p:txBody>
      </p:sp>
      <p:sp>
        <p:nvSpPr>
          <p:cNvPr id="21" name="Elipse 20"/>
          <p:cNvSpPr/>
          <p:nvPr/>
        </p:nvSpPr>
        <p:spPr>
          <a:xfrm>
            <a:off x="5444529" y="1931750"/>
            <a:ext cx="1921190"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CuadroTexto 21"/>
          <p:cNvSpPr txBox="1"/>
          <p:nvPr/>
        </p:nvSpPr>
        <p:spPr>
          <a:xfrm>
            <a:off x="5420508" y="2265216"/>
            <a:ext cx="1999341" cy="646331"/>
          </a:xfrm>
          <a:prstGeom prst="rect">
            <a:avLst/>
          </a:prstGeom>
          <a:noFill/>
        </p:spPr>
        <p:txBody>
          <a:bodyPr wrap="square" rtlCol="0">
            <a:spAutoFit/>
          </a:bodyPr>
          <a:lstStyle/>
          <a:p>
            <a:pPr algn="ctr"/>
            <a:r>
              <a:rPr lang="ca-ES" dirty="0" err="1" smtClean="0"/>
              <a:t>Hepatotóxicas</a:t>
            </a:r>
            <a:endParaRPr lang="ca-ES" dirty="0" smtClean="0"/>
          </a:p>
          <a:p>
            <a:pPr algn="ctr"/>
            <a:r>
              <a:rPr lang="ca-ES" dirty="0" err="1" smtClean="0"/>
              <a:t>Nefrotóxicas</a:t>
            </a:r>
            <a:endParaRPr lang="ca-ES" dirty="0"/>
          </a:p>
        </p:txBody>
      </p:sp>
      <p:sp>
        <p:nvSpPr>
          <p:cNvPr id="23" name="Elipse 22"/>
          <p:cNvSpPr/>
          <p:nvPr/>
        </p:nvSpPr>
        <p:spPr>
          <a:xfrm>
            <a:off x="5200176" y="3786278"/>
            <a:ext cx="2360049" cy="140809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CuadroTexto 23"/>
          <p:cNvSpPr txBox="1"/>
          <p:nvPr/>
        </p:nvSpPr>
        <p:spPr>
          <a:xfrm>
            <a:off x="5379734" y="4285037"/>
            <a:ext cx="2126145" cy="369332"/>
          </a:xfrm>
          <a:prstGeom prst="rect">
            <a:avLst/>
          </a:prstGeom>
          <a:noFill/>
        </p:spPr>
        <p:txBody>
          <a:bodyPr wrap="square" rtlCol="0">
            <a:spAutoFit/>
          </a:bodyPr>
          <a:lstStyle/>
          <a:p>
            <a:r>
              <a:rPr lang="ca-ES" dirty="0" err="1" smtClean="0"/>
              <a:t>Anticoagulantes</a:t>
            </a:r>
            <a:endParaRPr lang="ca-ES" dirty="0"/>
          </a:p>
        </p:txBody>
      </p:sp>
    </p:spTree>
    <p:extLst>
      <p:ext uri="{BB962C8B-B14F-4D97-AF65-F5344CB8AC3E}">
        <p14:creationId xmlns:p14="http://schemas.microsoft.com/office/powerpoint/2010/main" val="2791230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 y="341283"/>
            <a:ext cx="12191999" cy="1084252"/>
          </a:xfrm>
          <a:solidFill>
            <a:schemeClr val="accent1"/>
          </a:solidFill>
        </p:spPr>
        <p:txBody>
          <a:bodyPr anchor="ctr"/>
          <a:lstStyle/>
          <a:p>
            <a:r>
              <a:rPr lang="ca-ES" b="1" dirty="0" smtClean="0"/>
              <a:t>	PLANTAS CARDIOTÓXICAS</a:t>
            </a:r>
            <a:endParaRPr lang="ca-ES" b="1" dirty="0"/>
          </a:p>
        </p:txBody>
      </p:sp>
      <p:sp>
        <p:nvSpPr>
          <p:cNvPr id="7" name="Marcador de contenido 6"/>
          <p:cNvSpPr>
            <a:spLocks noGrp="1"/>
          </p:cNvSpPr>
          <p:nvPr>
            <p:ph idx="1"/>
          </p:nvPr>
        </p:nvSpPr>
        <p:spPr>
          <a:xfrm>
            <a:off x="2624667" y="1536970"/>
            <a:ext cx="8669866" cy="5121360"/>
          </a:xfrm>
        </p:spPr>
        <p:txBody>
          <a:bodyPr>
            <a:noAutofit/>
          </a:bodyPr>
          <a:lstStyle/>
          <a:p>
            <a:r>
              <a:rPr lang="es-ES_tradnl" sz="1800" dirty="0" smtClean="0"/>
              <a:t>Toxina: </a:t>
            </a:r>
            <a:r>
              <a:rPr lang="es-ES_tradnl" sz="1800" dirty="0" err="1" smtClean="0"/>
              <a:t>Heterósidos</a:t>
            </a:r>
            <a:r>
              <a:rPr lang="es-ES_tradnl" sz="1800" dirty="0" smtClean="0"/>
              <a:t> cardiotónicos de acción parecida a la digital</a:t>
            </a:r>
          </a:p>
          <a:p>
            <a:pPr marL="457200" lvl="1" indent="0">
              <a:buNone/>
            </a:pPr>
            <a:r>
              <a:rPr lang="es-ES_tradnl" dirty="0" smtClean="0"/>
              <a:t>* </a:t>
            </a:r>
            <a:r>
              <a:rPr lang="es-ES_tradnl" dirty="0" err="1" smtClean="0"/>
              <a:t>Digitoxina</a:t>
            </a:r>
            <a:r>
              <a:rPr lang="es-ES_tradnl" dirty="0" smtClean="0"/>
              <a:t>, </a:t>
            </a:r>
            <a:r>
              <a:rPr lang="es-ES_tradnl" dirty="0" err="1" smtClean="0"/>
              <a:t>gitoxina</a:t>
            </a:r>
            <a:r>
              <a:rPr lang="es-ES_tradnl" dirty="0" smtClean="0"/>
              <a:t>, digitalina, </a:t>
            </a:r>
            <a:r>
              <a:rPr lang="es-ES_tradnl" dirty="0" err="1" smtClean="0"/>
              <a:t>oleandrina</a:t>
            </a:r>
            <a:r>
              <a:rPr lang="es-ES_tradnl" dirty="0"/>
              <a:t>, </a:t>
            </a:r>
            <a:r>
              <a:rPr lang="es-ES_tradnl" dirty="0" err="1"/>
              <a:t>digitalósido</a:t>
            </a:r>
            <a:r>
              <a:rPr lang="es-ES_tradnl" dirty="0"/>
              <a:t>, </a:t>
            </a:r>
            <a:endParaRPr lang="es-ES_tradnl" dirty="0" smtClean="0"/>
          </a:p>
          <a:p>
            <a:pPr marL="457200" lvl="1" indent="0">
              <a:buNone/>
            </a:pPr>
            <a:r>
              <a:rPr lang="es-ES_tradnl" dirty="0" err="1" smtClean="0"/>
              <a:t>neirósido</a:t>
            </a:r>
            <a:r>
              <a:rPr lang="es-ES_tradnl" dirty="0"/>
              <a:t>, </a:t>
            </a:r>
            <a:r>
              <a:rPr lang="es-ES_tradnl" dirty="0" err="1" smtClean="0"/>
              <a:t>oleandrósido</a:t>
            </a:r>
            <a:r>
              <a:rPr lang="es-ES_tradnl" dirty="0" smtClean="0"/>
              <a:t>, </a:t>
            </a:r>
            <a:r>
              <a:rPr lang="es-ES_tradnl" dirty="0" err="1" smtClean="0"/>
              <a:t>convalamarina</a:t>
            </a:r>
            <a:r>
              <a:rPr lang="es-ES_tradnl" dirty="0" smtClean="0"/>
              <a:t>…</a:t>
            </a:r>
          </a:p>
          <a:p>
            <a:r>
              <a:rPr lang="es-ES_tradnl" sz="1800" dirty="0" smtClean="0"/>
              <a:t> Clínica:</a:t>
            </a:r>
          </a:p>
          <a:p>
            <a:pPr lvl="1">
              <a:buFont typeface="Wingdings" panose="05000000000000000000" pitchFamily="2" charset="2"/>
              <a:buChar char="Ø"/>
            </a:pPr>
            <a:r>
              <a:rPr lang="es-ES_tradnl" dirty="0" smtClean="0"/>
              <a:t>Sintomatología gastrointestinal</a:t>
            </a:r>
          </a:p>
          <a:p>
            <a:pPr lvl="1">
              <a:buFont typeface="Wingdings" panose="05000000000000000000" pitchFamily="2" charset="2"/>
              <a:buChar char="Ø"/>
            </a:pPr>
            <a:r>
              <a:rPr lang="es-ES_tradnl" dirty="0" smtClean="0"/>
              <a:t>Sintomatología neurológica: mareo, cefalea,</a:t>
            </a:r>
          </a:p>
          <a:p>
            <a:pPr marL="457200" lvl="1" indent="0">
              <a:buNone/>
            </a:pPr>
            <a:r>
              <a:rPr lang="es-ES_tradnl" dirty="0" smtClean="0"/>
              <a:t> somnolencia, trastornos visuales, convulsiones…</a:t>
            </a:r>
          </a:p>
          <a:p>
            <a:pPr lvl="1">
              <a:buFont typeface="Wingdings" panose="05000000000000000000" pitchFamily="2" charset="2"/>
              <a:buChar char="Ø"/>
            </a:pPr>
            <a:r>
              <a:rPr lang="es-ES_tradnl" dirty="0" smtClean="0"/>
              <a:t>Trastornos del ritmo: asistolia, FV…</a:t>
            </a:r>
          </a:p>
          <a:p>
            <a:r>
              <a:rPr lang="es-ES_tradnl" sz="1800" dirty="0" smtClean="0"/>
              <a:t>Tratamiento:</a:t>
            </a:r>
          </a:p>
          <a:p>
            <a:pPr lvl="1">
              <a:buFont typeface="Wingdings" panose="05000000000000000000" pitchFamily="2" charset="2"/>
              <a:buChar char="Ø"/>
            </a:pPr>
            <a:r>
              <a:rPr lang="es-ES_tradnl" dirty="0"/>
              <a:t>C</a:t>
            </a:r>
            <a:r>
              <a:rPr lang="es-ES_tradnl" dirty="0" smtClean="0"/>
              <a:t>arbón activo y/o lavado gástrico</a:t>
            </a:r>
          </a:p>
          <a:p>
            <a:pPr lvl="1">
              <a:buFont typeface="Wingdings" panose="05000000000000000000" pitchFamily="2" charset="2"/>
              <a:buChar char="Ø"/>
            </a:pPr>
            <a:r>
              <a:rPr lang="es-ES_tradnl" dirty="0" err="1" smtClean="0"/>
              <a:t>Bradiarritmias</a:t>
            </a:r>
            <a:r>
              <a:rPr lang="es-ES_tradnl" dirty="0" smtClean="0"/>
              <a:t>: atropina o </a:t>
            </a:r>
            <a:r>
              <a:rPr lang="es-ES_tradnl" dirty="0" err="1" smtClean="0"/>
              <a:t>isoproterenol</a:t>
            </a:r>
            <a:r>
              <a:rPr lang="es-ES_tradnl" dirty="0" smtClean="0"/>
              <a:t>. MCP</a:t>
            </a:r>
          </a:p>
          <a:p>
            <a:pPr lvl="1">
              <a:buFont typeface="Wingdings" panose="05000000000000000000" pitchFamily="2" charset="2"/>
              <a:buChar char="Ø"/>
            </a:pPr>
            <a:r>
              <a:rPr lang="es-ES_tradnl" dirty="0" smtClean="0"/>
              <a:t>Fibrilación ventricular: CVE</a:t>
            </a:r>
          </a:p>
          <a:p>
            <a:pPr lvl="1">
              <a:buFont typeface="Wingdings" panose="05000000000000000000" pitchFamily="2" charset="2"/>
              <a:buChar char="Ø"/>
            </a:pPr>
            <a:r>
              <a:rPr lang="es-ES_tradnl" dirty="0" smtClean="0"/>
              <a:t>Ac. </a:t>
            </a:r>
            <a:r>
              <a:rPr lang="es-ES_tradnl" dirty="0" err="1" smtClean="0"/>
              <a:t>antidigital</a:t>
            </a:r>
            <a:r>
              <a:rPr lang="es-ES_tradnl" dirty="0" smtClean="0"/>
              <a:t>?</a:t>
            </a:r>
            <a:endParaRPr lang="es-ES_tradnl"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5" name="Picture 12" descr="Digital_pu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 y="1644307"/>
            <a:ext cx="1754188" cy="2571750"/>
          </a:xfrm>
          <a:prstGeom prst="rect">
            <a:avLst/>
          </a:prstGeom>
          <a:solidFill>
            <a:srgbClr val="070709"/>
          </a:solidFill>
          <a:ln w="9525">
            <a:solidFill>
              <a:schemeClr val="tx1"/>
            </a:solidFill>
            <a:miter lim="800000"/>
            <a:headEnd/>
            <a:tailEnd/>
          </a:ln>
        </p:spPr>
      </p:pic>
      <p:sp>
        <p:nvSpPr>
          <p:cNvPr id="2" name="CuadroTexto 1"/>
          <p:cNvSpPr txBox="1"/>
          <p:nvPr/>
        </p:nvSpPr>
        <p:spPr>
          <a:xfrm flipH="1">
            <a:off x="268722" y="4031391"/>
            <a:ext cx="2138681" cy="369332"/>
          </a:xfrm>
          <a:prstGeom prst="rect">
            <a:avLst/>
          </a:prstGeom>
          <a:solidFill>
            <a:schemeClr val="tx1"/>
          </a:solidFill>
        </p:spPr>
        <p:txBody>
          <a:bodyPr wrap="square" rtlCol="0">
            <a:spAutoFit/>
          </a:bodyPr>
          <a:lstStyle/>
          <a:p>
            <a:r>
              <a:rPr lang="ca-ES" dirty="0" err="1" smtClean="0">
                <a:solidFill>
                  <a:schemeClr val="bg1"/>
                </a:solidFill>
              </a:rPr>
              <a:t>Digitalis</a:t>
            </a:r>
            <a:r>
              <a:rPr lang="ca-ES" dirty="0" smtClean="0"/>
              <a:t> </a:t>
            </a:r>
            <a:r>
              <a:rPr lang="ca-ES" dirty="0" err="1" smtClean="0">
                <a:solidFill>
                  <a:schemeClr val="bg1"/>
                </a:solidFill>
              </a:rPr>
              <a:t>Purpurea</a:t>
            </a:r>
            <a:endParaRPr lang="ca-ES" dirty="0">
              <a:solidFill>
                <a:schemeClr val="bg1"/>
              </a:solidFill>
            </a:endParaRPr>
          </a:p>
        </p:txBody>
      </p:sp>
      <p:pic>
        <p:nvPicPr>
          <p:cNvPr id="3" name="Imagen 2"/>
          <p:cNvPicPr>
            <a:picLocks noChangeAspect="1"/>
          </p:cNvPicPr>
          <p:nvPr/>
        </p:nvPicPr>
        <p:blipFill>
          <a:blip r:embed="rId5"/>
          <a:stretch>
            <a:fillRect/>
          </a:stretch>
        </p:blipFill>
        <p:spPr>
          <a:xfrm>
            <a:off x="9926281" y="1941294"/>
            <a:ext cx="1881886" cy="2367096"/>
          </a:xfrm>
          <a:prstGeom prst="rect">
            <a:avLst/>
          </a:prstGeom>
          <a:ln>
            <a:solidFill>
              <a:schemeClr val="tx1"/>
            </a:solidFill>
          </a:ln>
        </p:spPr>
      </p:pic>
      <p:pic>
        <p:nvPicPr>
          <p:cNvPr id="4" name="Imagen 3"/>
          <p:cNvPicPr>
            <a:picLocks noChangeAspect="1"/>
          </p:cNvPicPr>
          <p:nvPr/>
        </p:nvPicPr>
        <p:blipFill>
          <a:blip r:embed="rId6"/>
          <a:stretch>
            <a:fillRect/>
          </a:stretch>
        </p:blipFill>
        <p:spPr>
          <a:xfrm>
            <a:off x="8761844" y="3693325"/>
            <a:ext cx="1164437" cy="493819"/>
          </a:xfrm>
          <a:prstGeom prst="rect">
            <a:avLst/>
          </a:prstGeom>
        </p:spPr>
      </p:pic>
      <p:pic>
        <p:nvPicPr>
          <p:cNvPr id="10" name="Imagen 9"/>
          <p:cNvPicPr>
            <a:picLocks noChangeAspect="1"/>
          </p:cNvPicPr>
          <p:nvPr/>
        </p:nvPicPr>
        <p:blipFill rotWithShape="1">
          <a:blip r:embed="rId7"/>
          <a:srcRect r="16566" b="21555"/>
          <a:stretch/>
        </p:blipFill>
        <p:spPr>
          <a:xfrm>
            <a:off x="8761844" y="4097650"/>
            <a:ext cx="2865701" cy="2149276"/>
          </a:xfrm>
          <a:prstGeom prst="rect">
            <a:avLst/>
          </a:prstGeom>
          <a:ln>
            <a:solidFill>
              <a:schemeClr val="tx1"/>
            </a:solidFill>
          </a:ln>
        </p:spPr>
      </p:pic>
      <p:pic>
        <p:nvPicPr>
          <p:cNvPr id="11" name="Imagen 10"/>
          <p:cNvPicPr>
            <a:picLocks noChangeAspect="1"/>
          </p:cNvPicPr>
          <p:nvPr/>
        </p:nvPicPr>
        <p:blipFill rotWithShape="1">
          <a:blip r:embed="rId8"/>
          <a:srcRect l="13363" t="9923" r="1406" b="8566"/>
          <a:stretch/>
        </p:blipFill>
        <p:spPr>
          <a:xfrm>
            <a:off x="153828" y="4489891"/>
            <a:ext cx="1690248" cy="2153900"/>
          </a:xfrm>
          <a:prstGeom prst="rect">
            <a:avLst/>
          </a:prstGeom>
          <a:ln>
            <a:solidFill>
              <a:schemeClr val="tx1"/>
            </a:solidFill>
          </a:ln>
        </p:spPr>
      </p:pic>
      <p:sp>
        <p:nvSpPr>
          <p:cNvPr id="13" name="Rectángulo 12"/>
          <p:cNvSpPr/>
          <p:nvPr/>
        </p:nvSpPr>
        <p:spPr>
          <a:xfrm>
            <a:off x="286310" y="6418475"/>
            <a:ext cx="2295821" cy="369332"/>
          </a:xfrm>
          <a:prstGeom prst="rect">
            <a:avLst/>
          </a:prstGeom>
          <a:solidFill>
            <a:schemeClr val="tx1"/>
          </a:solidFill>
        </p:spPr>
        <p:txBody>
          <a:bodyPr wrap="none">
            <a:spAutoFit/>
          </a:bodyPr>
          <a:lstStyle/>
          <a:p>
            <a:r>
              <a:rPr lang="es-ES" i="1" dirty="0" err="1">
                <a:solidFill>
                  <a:srgbClr val="000000"/>
                </a:solidFill>
                <a:ea typeface="Times New Roman" panose="02020603050405020304" pitchFamily="18" charset="0"/>
                <a:cs typeface="Times New Roman" panose="02020603050405020304" pitchFamily="18" charset="0"/>
              </a:rPr>
              <a:t>Convallaria</a:t>
            </a:r>
            <a:r>
              <a:rPr lang="es-ES" i="1" dirty="0">
                <a:solidFill>
                  <a:srgbClr val="000000"/>
                </a:solidFill>
                <a:ea typeface="Times New Roman" panose="02020603050405020304" pitchFamily="18" charset="0"/>
                <a:cs typeface="Times New Roman" panose="02020603050405020304" pitchFamily="18" charset="0"/>
              </a:rPr>
              <a:t> </a:t>
            </a:r>
            <a:r>
              <a:rPr lang="es-ES" i="1" dirty="0" err="1">
                <a:solidFill>
                  <a:srgbClr val="000000"/>
                </a:solidFill>
                <a:ea typeface="Times New Roman" panose="02020603050405020304" pitchFamily="18" charset="0"/>
                <a:cs typeface="Times New Roman" panose="02020603050405020304" pitchFamily="18" charset="0"/>
              </a:rPr>
              <a:t>majalis</a:t>
            </a:r>
            <a:endParaRPr lang="es-ES" dirty="0"/>
          </a:p>
        </p:txBody>
      </p:sp>
    </p:spTree>
    <p:extLst>
      <p:ext uri="{BB962C8B-B14F-4D97-AF65-F5344CB8AC3E}">
        <p14:creationId xmlns:p14="http://schemas.microsoft.com/office/powerpoint/2010/main" val="3992183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79085"/>
            <a:ext cx="12191999" cy="1084252"/>
          </a:xfrm>
          <a:solidFill>
            <a:schemeClr val="accent1"/>
          </a:solidFill>
        </p:spPr>
        <p:txBody>
          <a:bodyPr anchor="ctr"/>
          <a:lstStyle/>
          <a:p>
            <a:r>
              <a:rPr lang="ca-ES" b="1" dirty="0" smtClean="0"/>
              <a:t>	PLANTAS </a:t>
            </a:r>
            <a:r>
              <a:rPr lang="ca-ES" b="1" dirty="0" err="1" smtClean="0"/>
              <a:t>cardiotóxica</a:t>
            </a:r>
            <a:r>
              <a:rPr lang="ca-ES" b="1" dirty="0" smtClean="0"/>
              <a:t>/</a:t>
            </a:r>
            <a:r>
              <a:rPr lang="ca-ES" b="1" dirty="0" err="1" smtClean="0"/>
              <a:t>neurotóxica</a:t>
            </a:r>
            <a:endParaRPr lang="ca-ES" b="1" dirty="0"/>
          </a:p>
        </p:txBody>
      </p:sp>
      <p:sp>
        <p:nvSpPr>
          <p:cNvPr id="7" name="Marcador de contenido 6"/>
          <p:cNvSpPr>
            <a:spLocks noGrp="1"/>
          </p:cNvSpPr>
          <p:nvPr>
            <p:ph idx="1"/>
          </p:nvPr>
        </p:nvSpPr>
        <p:spPr>
          <a:xfrm>
            <a:off x="3851236" y="1726300"/>
            <a:ext cx="8103697" cy="4674500"/>
          </a:xfrm>
        </p:spPr>
        <p:txBody>
          <a:bodyPr>
            <a:normAutofit fontScale="77500" lnSpcReduction="20000"/>
          </a:bodyPr>
          <a:lstStyle/>
          <a:p>
            <a:pPr>
              <a:lnSpc>
                <a:spcPct val="150000"/>
              </a:lnSpc>
            </a:pPr>
            <a:r>
              <a:rPr lang="es-ES" sz="2400" dirty="0" smtClean="0"/>
              <a:t>Toxina: </a:t>
            </a:r>
            <a:r>
              <a:rPr lang="es-ES" sz="2400" dirty="0" err="1"/>
              <a:t>aconina</a:t>
            </a:r>
            <a:r>
              <a:rPr lang="es-ES" sz="2400" dirty="0"/>
              <a:t>, </a:t>
            </a:r>
            <a:r>
              <a:rPr lang="es-ES" sz="2400" dirty="0" err="1"/>
              <a:t>hipaconitina</a:t>
            </a:r>
            <a:r>
              <a:rPr lang="es-ES" sz="2400" dirty="0"/>
              <a:t> </a:t>
            </a:r>
            <a:r>
              <a:rPr lang="es-ES" sz="2400" dirty="0" smtClean="0"/>
              <a:t>y </a:t>
            </a:r>
            <a:r>
              <a:rPr lang="es-ES" sz="2400" dirty="0" err="1"/>
              <a:t>napelina</a:t>
            </a:r>
            <a:r>
              <a:rPr lang="es-ES" sz="2400" dirty="0" smtClean="0"/>
              <a:t>.</a:t>
            </a:r>
          </a:p>
          <a:p>
            <a:pPr>
              <a:lnSpc>
                <a:spcPct val="150000"/>
              </a:lnSpc>
            </a:pPr>
            <a:r>
              <a:rPr lang="es-ES" sz="2400" dirty="0" smtClean="0"/>
              <a:t>Clínica:</a:t>
            </a:r>
          </a:p>
          <a:p>
            <a:pPr lvl="1">
              <a:lnSpc>
                <a:spcPct val="150000"/>
              </a:lnSpc>
            </a:pPr>
            <a:r>
              <a:rPr lang="es-ES" sz="2200" dirty="0" smtClean="0"/>
              <a:t>Prurito, anestesia, quemazón…</a:t>
            </a:r>
          </a:p>
          <a:p>
            <a:pPr lvl="1">
              <a:lnSpc>
                <a:spcPct val="150000"/>
              </a:lnSpc>
            </a:pPr>
            <a:r>
              <a:rPr lang="es-ES" sz="2200" dirty="0" smtClean="0"/>
              <a:t>SNC: parestesias, cefalea, confusión, trastornos visuales, afectación de centros bulbares, convulsiones</a:t>
            </a:r>
          </a:p>
          <a:p>
            <a:pPr lvl="1">
              <a:lnSpc>
                <a:spcPct val="150000"/>
              </a:lnSpc>
            </a:pPr>
            <a:r>
              <a:rPr lang="es-ES" sz="2200" dirty="0" smtClean="0"/>
              <a:t>Arritmias</a:t>
            </a:r>
          </a:p>
          <a:p>
            <a:pPr>
              <a:lnSpc>
                <a:spcPct val="150000"/>
              </a:lnSpc>
            </a:pPr>
            <a:r>
              <a:rPr lang="es-ES" sz="2400" dirty="0" smtClean="0"/>
              <a:t>Tratamiento:</a:t>
            </a:r>
          </a:p>
          <a:p>
            <a:pPr lvl="1">
              <a:lnSpc>
                <a:spcPct val="150000"/>
              </a:lnSpc>
            </a:pPr>
            <a:r>
              <a:rPr lang="es-ES" sz="2200" dirty="0" smtClean="0"/>
              <a:t>Carbón activo y/o lavado gástrico</a:t>
            </a:r>
          </a:p>
          <a:p>
            <a:pPr lvl="1">
              <a:lnSpc>
                <a:spcPct val="150000"/>
              </a:lnSpc>
            </a:pPr>
            <a:r>
              <a:rPr lang="es-ES" sz="2200" dirty="0" smtClean="0"/>
              <a:t>Tratamiento sintomático y de soporte</a:t>
            </a:r>
          </a:p>
          <a:p>
            <a:pPr lvl="1">
              <a:lnSpc>
                <a:spcPct val="150000"/>
              </a:lnSpc>
            </a:pPr>
            <a:r>
              <a:rPr lang="es-ES" sz="2200" dirty="0" smtClean="0"/>
              <a:t>Monitorización estrecha</a:t>
            </a:r>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2" name="Imagen 1"/>
          <p:cNvPicPr>
            <a:picLocks noChangeAspect="1"/>
          </p:cNvPicPr>
          <p:nvPr/>
        </p:nvPicPr>
        <p:blipFill rotWithShape="1">
          <a:blip r:embed="rId4"/>
          <a:srcRect l="50521" t="12940" r="23190" b="34101"/>
          <a:stretch/>
        </p:blipFill>
        <p:spPr>
          <a:xfrm>
            <a:off x="181484" y="1726300"/>
            <a:ext cx="3420534" cy="3873986"/>
          </a:xfrm>
          <a:prstGeom prst="rect">
            <a:avLst/>
          </a:prstGeom>
          <a:ln>
            <a:solidFill>
              <a:schemeClr val="tx1"/>
            </a:solidFill>
          </a:ln>
        </p:spPr>
      </p:pic>
      <p:sp>
        <p:nvSpPr>
          <p:cNvPr id="3" name="Rectángulo 2"/>
          <p:cNvSpPr/>
          <p:nvPr/>
        </p:nvSpPr>
        <p:spPr>
          <a:xfrm>
            <a:off x="161950" y="5600286"/>
            <a:ext cx="3459601" cy="369332"/>
          </a:xfrm>
          <a:prstGeom prst="rect">
            <a:avLst/>
          </a:prstGeom>
          <a:solidFill>
            <a:schemeClr val="tx1"/>
          </a:solidFill>
        </p:spPr>
        <p:txBody>
          <a:bodyPr wrap="none">
            <a:spAutoFit/>
          </a:bodyPr>
          <a:lstStyle/>
          <a:p>
            <a:r>
              <a:rPr lang="ca-ES" dirty="0">
                <a:solidFill>
                  <a:schemeClr val="bg1"/>
                </a:solidFill>
              </a:rPr>
              <a:t> </a:t>
            </a:r>
            <a:r>
              <a:rPr lang="ca-ES" dirty="0" err="1" smtClean="0">
                <a:solidFill>
                  <a:schemeClr val="bg1"/>
                </a:solidFill>
              </a:rPr>
              <a:t>Acónito</a:t>
            </a:r>
            <a:r>
              <a:rPr lang="ca-ES" dirty="0" smtClean="0">
                <a:solidFill>
                  <a:schemeClr val="bg1"/>
                </a:solidFill>
              </a:rPr>
              <a:t> </a:t>
            </a:r>
            <a:r>
              <a:rPr lang="ca-ES" dirty="0">
                <a:solidFill>
                  <a:schemeClr val="bg1"/>
                </a:solidFill>
              </a:rPr>
              <a:t>(</a:t>
            </a:r>
            <a:r>
              <a:rPr lang="ca-ES" dirty="0" err="1">
                <a:solidFill>
                  <a:schemeClr val="bg1"/>
                </a:solidFill>
              </a:rPr>
              <a:t>Aconitum</a:t>
            </a:r>
            <a:r>
              <a:rPr lang="ca-ES" dirty="0">
                <a:solidFill>
                  <a:schemeClr val="bg1"/>
                </a:solidFill>
              </a:rPr>
              <a:t> </a:t>
            </a:r>
            <a:r>
              <a:rPr lang="ca-ES" dirty="0" err="1" smtClean="0">
                <a:solidFill>
                  <a:schemeClr val="bg1"/>
                </a:solidFill>
              </a:rPr>
              <a:t>napellus</a:t>
            </a:r>
            <a:r>
              <a:rPr lang="ca-ES" dirty="0" smtClean="0">
                <a:solidFill>
                  <a:schemeClr val="bg1"/>
                </a:solidFill>
              </a:rPr>
              <a:t>)</a:t>
            </a:r>
            <a:endParaRPr lang="ca-ES" dirty="0">
              <a:solidFill>
                <a:schemeClr val="bg1"/>
              </a:solidFill>
            </a:endParaRPr>
          </a:p>
        </p:txBody>
      </p:sp>
    </p:spTree>
    <p:extLst>
      <p:ext uri="{BB962C8B-B14F-4D97-AF65-F5344CB8AC3E}">
        <p14:creationId xmlns:p14="http://schemas.microsoft.com/office/powerpoint/2010/main" val="4093316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PARALIZANTES</a:t>
            </a:r>
            <a:endParaRPr lang="ca-ES" b="1" dirty="0"/>
          </a:p>
        </p:txBody>
      </p:sp>
      <p:sp>
        <p:nvSpPr>
          <p:cNvPr id="7" name="Marcador de contenido 6"/>
          <p:cNvSpPr>
            <a:spLocks noGrp="1"/>
          </p:cNvSpPr>
          <p:nvPr>
            <p:ph idx="1"/>
          </p:nvPr>
        </p:nvSpPr>
        <p:spPr>
          <a:xfrm>
            <a:off x="3618403" y="1736640"/>
            <a:ext cx="8103697" cy="4195481"/>
          </a:xfrm>
        </p:spPr>
        <p:txBody>
          <a:bodyPr>
            <a:normAutofit fontScale="70000" lnSpcReduction="20000"/>
          </a:bodyPr>
          <a:lstStyle/>
          <a:p>
            <a:pPr>
              <a:lnSpc>
                <a:spcPct val="150000"/>
              </a:lnSpc>
            </a:pPr>
            <a:r>
              <a:rPr lang="es-ES_tradnl" sz="2400" dirty="0" smtClean="0"/>
              <a:t>Toxina: </a:t>
            </a:r>
            <a:r>
              <a:rPr lang="es-ES_tradnl" sz="2400" dirty="0" err="1" smtClean="0"/>
              <a:t>conina</a:t>
            </a:r>
            <a:r>
              <a:rPr lang="es-ES_tradnl" sz="2400" dirty="0" smtClean="0"/>
              <a:t> (también llamada </a:t>
            </a:r>
            <a:r>
              <a:rPr lang="es-ES_tradnl" sz="2400" dirty="0" err="1" smtClean="0"/>
              <a:t>conicina</a:t>
            </a:r>
            <a:r>
              <a:rPr lang="es-ES_tradnl" sz="2400" dirty="0" smtClean="0"/>
              <a:t> o cicutina), </a:t>
            </a:r>
            <a:r>
              <a:rPr lang="es-ES_tradnl" sz="2400" dirty="0" err="1" smtClean="0"/>
              <a:t>conhidrina</a:t>
            </a:r>
            <a:r>
              <a:rPr lang="es-ES_tradnl" sz="2400" dirty="0" smtClean="0"/>
              <a:t> y </a:t>
            </a:r>
            <a:r>
              <a:rPr lang="es-ES_tradnl" sz="2400" dirty="0" err="1" smtClean="0"/>
              <a:t>pseudoconhidrina</a:t>
            </a:r>
            <a:endParaRPr lang="es-ES_tradnl" sz="2400" dirty="0" smtClean="0"/>
          </a:p>
          <a:p>
            <a:pPr>
              <a:lnSpc>
                <a:spcPct val="150000"/>
              </a:lnSpc>
            </a:pPr>
            <a:r>
              <a:rPr lang="es-ES_tradnl" sz="2400" dirty="0" smtClean="0"/>
              <a:t>Clínica:</a:t>
            </a:r>
            <a:r>
              <a:rPr lang="es-ES" sz="2400" dirty="0"/>
              <a:t> </a:t>
            </a:r>
            <a:endParaRPr lang="es-ES" sz="2400" dirty="0" smtClean="0"/>
          </a:p>
          <a:p>
            <a:pPr lvl="1">
              <a:lnSpc>
                <a:spcPct val="150000"/>
              </a:lnSpc>
            </a:pPr>
            <a:r>
              <a:rPr lang="es-ES" sz="2200" dirty="0" smtClean="0"/>
              <a:t>GI: quemazón </a:t>
            </a:r>
            <a:r>
              <a:rPr lang="es-ES" sz="2200" dirty="0"/>
              <a:t>bucal, mareos, </a:t>
            </a:r>
            <a:r>
              <a:rPr lang="es-ES" sz="2200" dirty="0" smtClean="0"/>
              <a:t>vómitos, diarrea…</a:t>
            </a:r>
          </a:p>
          <a:p>
            <a:pPr lvl="1">
              <a:lnSpc>
                <a:spcPct val="150000"/>
              </a:lnSpc>
            </a:pPr>
            <a:r>
              <a:rPr lang="es-ES" sz="2200" dirty="0" smtClean="0"/>
              <a:t>NRL: midriasis</a:t>
            </a:r>
            <a:r>
              <a:rPr lang="es-ES" sz="2200" dirty="0"/>
              <a:t>, vértigos, </a:t>
            </a:r>
            <a:r>
              <a:rPr lang="es-ES" sz="2200" dirty="0" smtClean="0"/>
              <a:t>parestesias, alucinaciones… y finalmente aparece una </a:t>
            </a:r>
            <a:r>
              <a:rPr lang="es-ES" sz="2200" dirty="0"/>
              <a:t>parálisis </a:t>
            </a:r>
            <a:r>
              <a:rPr lang="es-ES" sz="2200" dirty="0" smtClean="0"/>
              <a:t>neuromuscular ascendente</a:t>
            </a:r>
          </a:p>
          <a:p>
            <a:pPr lvl="1">
              <a:lnSpc>
                <a:spcPct val="150000"/>
              </a:lnSpc>
            </a:pPr>
            <a:r>
              <a:rPr lang="es-ES" sz="2200" dirty="0" smtClean="0"/>
              <a:t>Fracaso renal  </a:t>
            </a:r>
            <a:endParaRPr lang="es-ES_tradnl" sz="2200" dirty="0" smtClean="0"/>
          </a:p>
          <a:p>
            <a:pPr>
              <a:lnSpc>
                <a:spcPct val="150000"/>
              </a:lnSpc>
            </a:pPr>
            <a:r>
              <a:rPr lang="es-ES_tradnl" sz="2400" dirty="0" smtClean="0"/>
              <a:t>Tratamiento:</a:t>
            </a:r>
          </a:p>
          <a:p>
            <a:pPr lvl="1">
              <a:lnSpc>
                <a:spcPct val="150000"/>
              </a:lnSpc>
            </a:pPr>
            <a:r>
              <a:rPr lang="es-ES_tradnl" sz="2200" dirty="0" smtClean="0"/>
              <a:t>Carbón activo y/o lavado gástrico</a:t>
            </a:r>
          </a:p>
          <a:p>
            <a:pPr lvl="1">
              <a:lnSpc>
                <a:spcPct val="150000"/>
              </a:lnSpc>
            </a:pPr>
            <a:r>
              <a:rPr lang="es-ES_tradnl" sz="2200" dirty="0" smtClean="0"/>
              <a:t>Sintomático y de soporte</a:t>
            </a: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Rectángulo 1"/>
          <p:cNvSpPr/>
          <p:nvPr/>
        </p:nvSpPr>
        <p:spPr>
          <a:xfrm>
            <a:off x="125139" y="3528832"/>
            <a:ext cx="3493264" cy="369332"/>
          </a:xfrm>
          <a:prstGeom prst="rect">
            <a:avLst/>
          </a:prstGeom>
          <a:solidFill>
            <a:schemeClr val="tx1"/>
          </a:solidFill>
        </p:spPr>
        <p:txBody>
          <a:bodyPr wrap="none">
            <a:spAutoFit/>
          </a:bodyPr>
          <a:lstStyle/>
          <a:p>
            <a:r>
              <a:rPr lang="ca-ES" dirty="0">
                <a:solidFill>
                  <a:schemeClr val="bg1"/>
                </a:solidFill>
              </a:rPr>
              <a:t> C</a:t>
            </a:r>
            <a:r>
              <a:rPr lang="ca-ES" dirty="0" smtClean="0">
                <a:solidFill>
                  <a:schemeClr val="bg1"/>
                </a:solidFill>
              </a:rPr>
              <a:t>icuta </a:t>
            </a:r>
            <a:r>
              <a:rPr lang="ca-ES" dirty="0">
                <a:solidFill>
                  <a:schemeClr val="bg1"/>
                </a:solidFill>
              </a:rPr>
              <a:t>(</a:t>
            </a:r>
            <a:r>
              <a:rPr lang="ca-ES" dirty="0" err="1">
                <a:solidFill>
                  <a:schemeClr val="bg1"/>
                </a:solidFill>
              </a:rPr>
              <a:t>Conium</a:t>
            </a:r>
            <a:r>
              <a:rPr lang="ca-ES" dirty="0">
                <a:solidFill>
                  <a:schemeClr val="bg1"/>
                </a:solidFill>
              </a:rPr>
              <a:t> </a:t>
            </a:r>
            <a:r>
              <a:rPr lang="ca-ES" dirty="0" err="1" smtClean="0">
                <a:solidFill>
                  <a:schemeClr val="bg1"/>
                </a:solidFill>
              </a:rPr>
              <a:t>maculatum</a:t>
            </a:r>
            <a:r>
              <a:rPr lang="ca-ES" dirty="0" smtClean="0">
                <a:solidFill>
                  <a:schemeClr val="bg1"/>
                </a:solidFill>
              </a:rPr>
              <a:t>)</a:t>
            </a:r>
            <a:endParaRPr lang="ca-ES" dirty="0">
              <a:solidFill>
                <a:schemeClr val="bg1"/>
              </a:solidFill>
            </a:endParaRPr>
          </a:p>
        </p:txBody>
      </p:sp>
      <p:pic>
        <p:nvPicPr>
          <p:cNvPr id="3" name="Imagen 2"/>
          <p:cNvPicPr>
            <a:picLocks noChangeAspect="1"/>
          </p:cNvPicPr>
          <p:nvPr/>
        </p:nvPicPr>
        <p:blipFill>
          <a:blip r:embed="rId4"/>
          <a:stretch>
            <a:fillRect/>
          </a:stretch>
        </p:blipFill>
        <p:spPr>
          <a:xfrm>
            <a:off x="413772" y="1670517"/>
            <a:ext cx="2466975" cy="1847850"/>
          </a:xfrm>
          <a:prstGeom prst="rect">
            <a:avLst/>
          </a:prstGeom>
          <a:ln>
            <a:solidFill>
              <a:schemeClr val="tx1"/>
            </a:solidFill>
          </a:ln>
        </p:spPr>
      </p:pic>
      <p:pic>
        <p:nvPicPr>
          <p:cNvPr id="4" name="Imagen 3"/>
          <p:cNvPicPr>
            <a:picLocks noChangeAspect="1"/>
          </p:cNvPicPr>
          <p:nvPr/>
        </p:nvPicPr>
        <p:blipFill rotWithShape="1">
          <a:blip r:embed="rId5"/>
          <a:srcRect r="2841" b="16096"/>
          <a:stretch/>
        </p:blipFill>
        <p:spPr>
          <a:xfrm>
            <a:off x="423279" y="3898164"/>
            <a:ext cx="2387654" cy="2824369"/>
          </a:xfrm>
          <a:prstGeom prst="rect">
            <a:avLst/>
          </a:prstGeom>
          <a:ln>
            <a:solidFill>
              <a:schemeClr val="tx1"/>
            </a:solidFill>
          </a:ln>
        </p:spPr>
      </p:pic>
    </p:spTree>
    <p:extLst>
      <p:ext uri="{BB962C8B-B14F-4D97-AF65-F5344CB8AC3E}">
        <p14:creationId xmlns:p14="http://schemas.microsoft.com/office/powerpoint/2010/main" val="3975843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 y="295356"/>
            <a:ext cx="12191999" cy="1084252"/>
          </a:xfrm>
          <a:solidFill>
            <a:schemeClr val="accent1"/>
          </a:solidFill>
        </p:spPr>
        <p:txBody>
          <a:bodyPr anchor="ctr"/>
          <a:lstStyle/>
          <a:p>
            <a:r>
              <a:rPr lang="ca-ES" b="1" dirty="0" smtClean="0"/>
              <a:t>	PLANTAS </a:t>
            </a:r>
            <a:r>
              <a:rPr lang="ca-ES" b="1" dirty="0" err="1" smtClean="0"/>
              <a:t>estimulantes</a:t>
            </a:r>
            <a:r>
              <a:rPr lang="ca-ES" b="1" dirty="0" smtClean="0"/>
              <a:t> SNC</a:t>
            </a:r>
            <a:endParaRPr lang="ca-ES" b="1" dirty="0"/>
          </a:p>
        </p:txBody>
      </p:sp>
      <p:sp>
        <p:nvSpPr>
          <p:cNvPr id="7" name="Marcador de contenido 6"/>
          <p:cNvSpPr>
            <a:spLocks noGrp="1"/>
          </p:cNvSpPr>
          <p:nvPr>
            <p:ph idx="1"/>
          </p:nvPr>
        </p:nvSpPr>
        <p:spPr>
          <a:xfrm>
            <a:off x="3072303" y="1736640"/>
            <a:ext cx="8527030" cy="4918584"/>
          </a:xfrm>
        </p:spPr>
        <p:txBody>
          <a:bodyPr>
            <a:normAutofit fontScale="85000" lnSpcReduction="20000"/>
          </a:bodyPr>
          <a:lstStyle/>
          <a:p>
            <a:pPr>
              <a:lnSpc>
                <a:spcPct val="150000"/>
              </a:lnSpc>
            </a:pPr>
            <a:r>
              <a:rPr lang="es-ES_tradnl" sz="2400" dirty="0" smtClean="0"/>
              <a:t>Roldón o </a:t>
            </a:r>
            <a:r>
              <a:rPr lang="es-ES_tradnl" sz="2400" dirty="0" err="1" smtClean="0"/>
              <a:t>emborrachacarras</a:t>
            </a:r>
            <a:endParaRPr lang="es-ES_tradnl" sz="2400" dirty="0" smtClean="0"/>
          </a:p>
          <a:p>
            <a:pPr>
              <a:lnSpc>
                <a:spcPct val="150000"/>
              </a:lnSpc>
            </a:pPr>
            <a:r>
              <a:rPr lang="es-ES_tradnl" sz="2400" dirty="0" smtClean="0"/>
              <a:t>Toxina: </a:t>
            </a:r>
            <a:r>
              <a:rPr lang="es-ES" sz="2400" dirty="0" err="1" smtClean="0"/>
              <a:t>coriamirtina</a:t>
            </a:r>
            <a:r>
              <a:rPr lang="es-ES" sz="2400" dirty="0" smtClean="0"/>
              <a:t> (glucósido que se encuentra en el fruto)y </a:t>
            </a:r>
            <a:r>
              <a:rPr lang="es-ES" sz="2400" dirty="0" err="1" smtClean="0"/>
              <a:t>corirarina</a:t>
            </a:r>
            <a:r>
              <a:rPr lang="es-ES" sz="2400" dirty="0" smtClean="0"/>
              <a:t>  (alcaloide-hojas)</a:t>
            </a:r>
            <a:endParaRPr lang="es-ES_tradnl" sz="2400" dirty="0" smtClean="0"/>
          </a:p>
          <a:p>
            <a:pPr>
              <a:lnSpc>
                <a:spcPct val="150000"/>
              </a:lnSpc>
            </a:pPr>
            <a:r>
              <a:rPr lang="es-ES_tradnl" sz="2400" dirty="0" smtClean="0"/>
              <a:t>Clínica:</a:t>
            </a:r>
          </a:p>
          <a:p>
            <a:pPr lvl="1">
              <a:lnSpc>
                <a:spcPct val="150000"/>
              </a:lnSpc>
            </a:pPr>
            <a:r>
              <a:rPr lang="es-ES" sz="2200" dirty="0" smtClean="0"/>
              <a:t>Mareos</a:t>
            </a:r>
            <a:r>
              <a:rPr lang="es-ES" sz="2200" dirty="0"/>
              <a:t>, </a:t>
            </a:r>
            <a:r>
              <a:rPr lang="es-ES" sz="2200" dirty="0" smtClean="0"/>
              <a:t>diarrea, dolor abdominal…</a:t>
            </a:r>
          </a:p>
          <a:p>
            <a:pPr lvl="1">
              <a:lnSpc>
                <a:spcPct val="150000"/>
              </a:lnSpc>
            </a:pPr>
            <a:r>
              <a:rPr lang="es-ES" sz="2200" dirty="0" smtClean="0"/>
              <a:t>SNC: espasmos</a:t>
            </a:r>
            <a:r>
              <a:rPr lang="es-ES" sz="2200" dirty="0"/>
              <a:t>, estado de embriaguez, excitabilidad psicomotriz, alteraciones sensitivas, </a:t>
            </a:r>
            <a:r>
              <a:rPr lang="es-ES" sz="2200" dirty="0" smtClean="0"/>
              <a:t>convulsiones, coma…</a:t>
            </a:r>
            <a:endParaRPr lang="es-ES_tradnl" sz="2400" dirty="0" smtClean="0"/>
          </a:p>
          <a:p>
            <a:pPr>
              <a:lnSpc>
                <a:spcPct val="150000"/>
              </a:lnSpc>
            </a:pPr>
            <a:r>
              <a:rPr lang="es-ES_tradnl" sz="2400" dirty="0" smtClean="0"/>
              <a:t>Tratamiento:</a:t>
            </a:r>
          </a:p>
          <a:p>
            <a:pPr lvl="1">
              <a:lnSpc>
                <a:spcPct val="150000"/>
              </a:lnSpc>
            </a:pPr>
            <a:r>
              <a:rPr lang="es-ES_tradnl" sz="2200" dirty="0" smtClean="0"/>
              <a:t>Carbón activo</a:t>
            </a:r>
          </a:p>
          <a:p>
            <a:pPr lvl="1">
              <a:lnSpc>
                <a:spcPct val="150000"/>
              </a:lnSpc>
            </a:pPr>
            <a:r>
              <a:rPr lang="es-ES_tradnl" sz="2200" dirty="0" smtClean="0"/>
              <a:t>Tratamiento sintomático y BZD</a:t>
            </a:r>
          </a:p>
          <a:p>
            <a:pPr marL="457200" lvl="1" indent="0">
              <a:lnSpc>
                <a:spcPct val="150000"/>
              </a:lnSpc>
              <a:buNone/>
            </a:pP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4" name="Rectángulo 3"/>
          <p:cNvSpPr/>
          <p:nvPr/>
        </p:nvSpPr>
        <p:spPr>
          <a:xfrm>
            <a:off x="485797" y="3859812"/>
            <a:ext cx="2372765" cy="646331"/>
          </a:xfrm>
          <a:prstGeom prst="rect">
            <a:avLst/>
          </a:prstGeom>
          <a:solidFill>
            <a:schemeClr val="tx1"/>
          </a:solidFill>
        </p:spPr>
        <p:txBody>
          <a:bodyPr wrap="none">
            <a:spAutoFit/>
          </a:bodyPr>
          <a:lstStyle/>
          <a:p>
            <a:r>
              <a:rPr lang="ca-ES" dirty="0">
                <a:solidFill>
                  <a:schemeClr val="bg1"/>
                </a:solidFill>
              </a:rPr>
              <a:t> </a:t>
            </a:r>
            <a:r>
              <a:rPr lang="ca-ES" dirty="0" err="1" smtClean="0">
                <a:solidFill>
                  <a:schemeClr val="bg1"/>
                </a:solidFill>
              </a:rPr>
              <a:t>Roldón</a:t>
            </a:r>
            <a:endParaRPr lang="ca-ES" dirty="0" smtClean="0">
              <a:solidFill>
                <a:schemeClr val="bg1"/>
              </a:solidFill>
            </a:endParaRPr>
          </a:p>
          <a:p>
            <a:r>
              <a:rPr lang="ca-ES" dirty="0" smtClean="0">
                <a:solidFill>
                  <a:schemeClr val="bg1"/>
                </a:solidFill>
              </a:rPr>
              <a:t>(</a:t>
            </a:r>
            <a:r>
              <a:rPr lang="ca-ES" dirty="0" err="1" smtClean="0">
                <a:solidFill>
                  <a:schemeClr val="bg1"/>
                </a:solidFill>
              </a:rPr>
              <a:t>Coriaria</a:t>
            </a:r>
            <a:r>
              <a:rPr lang="ca-ES" dirty="0" smtClean="0">
                <a:solidFill>
                  <a:schemeClr val="bg1"/>
                </a:solidFill>
              </a:rPr>
              <a:t> </a:t>
            </a:r>
            <a:r>
              <a:rPr lang="ca-ES" dirty="0" err="1" smtClean="0">
                <a:solidFill>
                  <a:schemeClr val="bg1"/>
                </a:solidFill>
              </a:rPr>
              <a:t>myrtifolia</a:t>
            </a:r>
            <a:r>
              <a:rPr lang="ca-ES" dirty="0" smtClean="0">
                <a:solidFill>
                  <a:schemeClr val="bg1"/>
                </a:solidFill>
              </a:rPr>
              <a:t>)</a:t>
            </a:r>
            <a:endParaRPr lang="ca-ES" dirty="0">
              <a:solidFill>
                <a:schemeClr val="bg1"/>
              </a:solidFill>
            </a:endParaRPr>
          </a:p>
        </p:txBody>
      </p:sp>
      <p:pic>
        <p:nvPicPr>
          <p:cNvPr id="9" name="Imagen 8"/>
          <p:cNvPicPr>
            <a:picLocks noChangeAspect="1"/>
          </p:cNvPicPr>
          <p:nvPr/>
        </p:nvPicPr>
        <p:blipFill rotWithShape="1">
          <a:blip r:embed="rId4"/>
          <a:srcRect l="3981" t="12685" r="6033" b="10738"/>
          <a:stretch/>
        </p:blipFill>
        <p:spPr>
          <a:xfrm>
            <a:off x="485797" y="1583857"/>
            <a:ext cx="2372765" cy="2269067"/>
          </a:xfrm>
          <a:prstGeom prst="rect">
            <a:avLst/>
          </a:prstGeom>
          <a:ln>
            <a:solidFill>
              <a:schemeClr val="tx1"/>
            </a:solidFill>
          </a:ln>
        </p:spPr>
      </p:pic>
      <p:pic>
        <p:nvPicPr>
          <p:cNvPr id="10" name="Imagen 9"/>
          <p:cNvPicPr>
            <a:picLocks noChangeAspect="1"/>
          </p:cNvPicPr>
          <p:nvPr/>
        </p:nvPicPr>
        <p:blipFill rotWithShape="1">
          <a:blip r:embed="rId5"/>
          <a:srcRect l="47787" t="20822" r="28266" b="40162"/>
          <a:stretch/>
        </p:blipFill>
        <p:spPr>
          <a:xfrm>
            <a:off x="485797" y="4513031"/>
            <a:ext cx="2372765" cy="2173544"/>
          </a:xfrm>
          <a:prstGeom prst="rect">
            <a:avLst/>
          </a:prstGeom>
          <a:ln>
            <a:solidFill>
              <a:schemeClr val="tx1"/>
            </a:solidFill>
          </a:ln>
        </p:spPr>
      </p:pic>
    </p:spTree>
    <p:extLst>
      <p:ext uri="{BB962C8B-B14F-4D97-AF65-F5344CB8AC3E}">
        <p14:creationId xmlns:p14="http://schemas.microsoft.com/office/powerpoint/2010/main" val="270867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a:t>
            </a:r>
            <a:r>
              <a:rPr lang="ca-ES" b="1" dirty="0" err="1" smtClean="0"/>
              <a:t>efectos</a:t>
            </a:r>
            <a:r>
              <a:rPr lang="ca-ES" b="1" dirty="0" smtClean="0"/>
              <a:t> </a:t>
            </a:r>
            <a:r>
              <a:rPr lang="ca-ES" b="1" dirty="0" err="1" smtClean="0"/>
              <a:t>anticolinérgicos</a:t>
            </a:r>
            <a:endParaRPr lang="ca-ES" b="1" dirty="0"/>
          </a:p>
        </p:txBody>
      </p:sp>
      <p:sp>
        <p:nvSpPr>
          <p:cNvPr id="7" name="Marcador de contenido 6"/>
          <p:cNvSpPr>
            <a:spLocks noGrp="1"/>
          </p:cNvSpPr>
          <p:nvPr>
            <p:ph idx="1"/>
          </p:nvPr>
        </p:nvSpPr>
        <p:spPr>
          <a:xfrm>
            <a:off x="3292436" y="1695767"/>
            <a:ext cx="8540141" cy="4498790"/>
          </a:xfrm>
        </p:spPr>
        <p:txBody>
          <a:bodyPr>
            <a:normAutofit fontScale="85000" lnSpcReduction="10000"/>
          </a:bodyPr>
          <a:lstStyle/>
          <a:p>
            <a:pPr>
              <a:lnSpc>
                <a:spcPct val="150000"/>
              </a:lnSpc>
            </a:pPr>
            <a:r>
              <a:rPr lang="es-ES_tradnl" sz="2400" dirty="0" smtClean="0"/>
              <a:t>Toxina: Alcaloides </a:t>
            </a:r>
            <a:r>
              <a:rPr lang="es-ES_tradnl" sz="2400" dirty="0" err="1" smtClean="0"/>
              <a:t>tropánicos</a:t>
            </a:r>
            <a:r>
              <a:rPr lang="es-ES_tradnl" sz="2400" dirty="0" smtClean="0"/>
              <a:t> con acción similar a la atropina</a:t>
            </a:r>
          </a:p>
          <a:p>
            <a:pPr>
              <a:lnSpc>
                <a:spcPct val="150000"/>
              </a:lnSpc>
            </a:pPr>
            <a:r>
              <a:rPr lang="es-ES_tradnl" sz="2400" dirty="0" smtClean="0"/>
              <a:t>Clínica:  </a:t>
            </a:r>
          </a:p>
          <a:p>
            <a:pPr lvl="1">
              <a:lnSpc>
                <a:spcPct val="150000"/>
              </a:lnSpc>
            </a:pPr>
            <a:r>
              <a:rPr lang="es-ES_tradnl" sz="2200" dirty="0" smtClean="0"/>
              <a:t>Clínica gastrointestinal</a:t>
            </a:r>
          </a:p>
          <a:p>
            <a:pPr lvl="1">
              <a:lnSpc>
                <a:spcPct val="150000"/>
              </a:lnSpc>
            </a:pPr>
            <a:r>
              <a:rPr lang="es-ES_tradnl" sz="2200" dirty="0" smtClean="0"/>
              <a:t>Síntomas anticolinérgicos</a:t>
            </a:r>
          </a:p>
          <a:p>
            <a:pPr>
              <a:lnSpc>
                <a:spcPct val="150000"/>
              </a:lnSpc>
            </a:pPr>
            <a:r>
              <a:rPr lang="es-ES_tradnl" sz="2400" dirty="0" err="1" smtClean="0"/>
              <a:t>Tratamieno</a:t>
            </a:r>
            <a:r>
              <a:rPr lang="es-ES_tradnl" sz="2400" dirty="0" smtClean="0"/>
              <a:t>:</a:t>
            </a:r>
          </a:p>
          <a:p>
            <a:pPr lvl="1">
              <a:lnSpc>
                <a:spcPct val="150000"/>
              </a:lnSpc>
            </a:pPr>
            <a:r>
              <a:rPr lang="es-ES_tradnl" sz="2200" dirty="0"/>
              <a:t>C</a:t>
            </a:r>
            <a:r>
              <a:rPr lang="es-ES_tradnl" sz="2200" dirty="0" smtClean="0"/>
              <a:t>arbón activo</a:t>
            </a:r>
          </a:p>
          <a:p>
            <a:pPr lvl="1">
              <a:lnSpc>
                <a:spcPct val="150000"/>
              </a:lnSpc>
            </a:pPr>
            <a:r>
              <a:rPr lang="es-ES_tradnl" sz="2200" dirty="0" smtClean="0"/>
              <a:t>Sintomático</a:t>
            </a:r>
          </a:p>
          <a:p>
            <a:pPr lvl="1">
              <a:lnSpc>
                <a:spcPct val="150000"/>
              </a:lnSpc>
            </a:pPr>
            <a:r>
              <a:rPr lang="es-ES_tradnl" sz="2200" dirty="0" smtClean="0"/>
              <a:t>Síntomas anticolinérgicos (BZD y fisostigmina)</a:t>
            </a: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2" name="Imagen 1"/>
          <p:cNvPicPr>
            <a:picLocks noChangeAspect="1"/>
          </p:cNvPicPr>
          <p:nvPr/>
        </p:nvPicPr>
        <p:blipFill rotWithShape="1">
          <a:blip r:embed="rId4"/>
          <a:srcRect l="51691" t="21936" r="23711" b="39870"/>
          <a:stretch/>
        </p:blipFill>
        <p:spPr>
          <a:xfrm>
            <a:off x="92036" y="1736640"/>
            <a:ext cx="2685031" cy="2344075"/>
          </a:xfrm>
          <a:prstGeom prst="rect">
            <a:avLst/>
          </a:prstGeom>
          <a:ln>
            <a:solidFill>
              <a:schemeClr val="tx1"/>
            </a:solidFill>
          </a:ln>
        </p:spPr>
      </p:pic>
      <p:sp>
        <p:nvSpPr>
          <p:cNvPr id="3" name="Rectángulo 2"/>
          <p:cNvSpPr/>
          <p:nvPr/>
        </p:nvSpPr>
        <p:spPr>
          <a:xfrm>
            <a:off x="878392" y="3634054"/>
            <a:ext cx="2156360" cy="646331"/>
          </a:xfrm>
          <a:prstGeom prst="rect">
            <a:avLst/>
          </a:prstGeom>
          <a:solidFill>
            <a:schemeClr val="tx1"/>
          </a:solidFill>
        </p:spPr>
        <p:txBody>
          <a:bodyPr wrap="none">
            <a:spAutoFit/>
          </a:bodyPr>
          <a:lstStyle/>
          <a:p>
            <a:r>
              <a:rPr lang="ca-ES" dirty="0">
                <a:solidFill>
                  <a:schemeClr val="bg1"/>
                </a:solidFill>
              </a:rPr>
              <a:t> </a:t>
            </a:r>
            <a:r>
              <a:rPr lang="ca-ES" dirty="0" err="1" smtClean="0">
                <a:solidFill>
                  <a:schemeClr val="bg1"/>
                </a:solidFill>
              </a:rPr>
              <a:t>Hierba</a:t>
            </a:r>
            <a:r>
              <a:rPr lang="ca-ES" dirty="0" smtClean="0">
                <a:solidFill>
                  <a:schemeClr val="bg1"/>
                </a:solidFill>
              </a:rPr>
              <a:t> </a:t>
            </a:r>
            <a:r>
              <a:rPr lang="ca-ES" dirty="0">
                <a:solidFill>
                  <a:schemeClr val="bg1"/>
                </a:solidFill>
              </a:rPr>
              <a:t>mora </a:t>
            </a:r>
            <a:endParaRPr lang="ca-ES" dirty="0" smtClean="0">
              <a:solidFill>
                <a:schemeClr val="bg1"/>
              </a:solidFill>
            </a:endParaRPr>
          </a:p>
          <a:p>
            <a:r>
              <a:rPr lang="ca-ES" dirty="0" smtClean="0">
                <a:solidFill>
                  <a:schemeClr val="bg1"/>
                </a:solidFill>
              </a:rPr>
              <a:t>(</a:t>
            </a:r>
            <a:r>
              <a:rPr lang="ca-ES" dirty="0" err="1">
                <a:solidFill>
                  <a:schemeClr val="bg1"/>
                </a:solidFill>
              </a:rPr>
              <a:t>Solanum</a:t>
            </a:r>
            <a:r>
              <a:rPr lang="ca-ES" dirty="0">
                <a:solidFill>
                  <a:schemeClr val="bg1"/>
                </a:solidFill>
              </a:rPr>
              <a:t> </a:t>
            </a:r>
            <a:r>
              <a:rPr lang="ca-ES" dirty="0" err="1" smtClean="0">
                <a:solidFill>
                  <a:schemeClr val="bg1"/>
                </a:solidFill>
              </a:rPr>
              <a:t>nigrum</a:t>
            </a:r>
            <a:r>
              <a:rPr lang="ca-ES" dirty="0" smtClean="0">
                <a:solidFill>
                  <a:schemeClr val="bg1"/>
                </a:solidFill>
              </a:rPr>
              <a:t>)</a:t>
            </a:r>
            <a:endParaRPr lang="ca-ES" dirty="0">
              <a:solidFill>
                <a:schemeClr val="bg1"/>
              </a:solidFill>
            </a:endParaRPr>
          </a:p>
        </p:txBody>
      </p:sp>
      <p:pic>
        <p:nvPicPr>
          <p:cNvPr id="5" name="Imagen 4"/>
          <p:cNvPicPr>
            <a:picLocks noChangeAspect="1"/>
          </p:cNvPicPr>
          <p:nvPr/>
        </p:nvPicPr>
        <p:blipFill>
          <a:blip r:embed="rId5"/>
          <a:stretch>
            <a:fillRect/>
          </a:stretch>
        </p:blipFill>
        <p:spPr>
          <a:xfrm>
            <a:off x="578920" y="4397307"/>
            <a:ext cx="2970702" cy="2228027"/>
          </a:xfrm>
          <a:prstGeom prst="rect">
            <a:avLst/>
          </a:prstGeom>
          <a:ln>
            <a:solidFill>
              <a:schemeClr val="tx1"/>
            </a:solidFill>
          </a:ln>
        </p:spPr>
      </p:pic>
      <p:sp>
        <p:nvSpPr>
          <p:cNvPr id="9" name="CuadroTexto 8"/>
          <p:cNvSpPr txBox="1"/>
          <p:nvPr/>
        </p:nvSpPr>
        <p:spPr>
          <a:xfrm flipH="1">
            <a:off x="761283" y="6345526"/>
            <a:ext cx="3650230" cy="369332"/>
          </a:xfrm>
          <a:prstGeom prst="rect">
            <a:avLst/>
          </a:prstGeom>
          <a:solidFill>
            <a:schemeClr val="tx1"/>
          </a:solidFill>
        </p:spPr>
        <p:txBody>
          <a:bodyPr wrap="square" rtlCol="0">
            <a:spAutoFit/>
          </a:bodyPr>
          <a:lstStyle/>
          <a:p>
            <a:r>
              <a:rPr lang="ca-ES" dirty="0" smtClean="0">
                <a:solidFill>
                  <a:schemeClr val="bg1"/>
                </a:solidFill>
              </a:rPr>
              <a:t>Belladona </a:t>
            </a:r>
            <a:r>
              <a:rPr lang="ca-ES" dirty="0">
                <a:solidFill>
                  <a:schemeClr val="bg1"/>
                </a:solidFill>
              </a:rPr>
              <a:t>(</a:t>
            </a:r>
            <a:r>
              <a:rPr lang="ca-ES" dirty="0" smtClean="0">
                <a:solidFill>
                  <a:schemeClr val="bg1"/>
                </a:solidFill>
              </a:rPr>
              <a:t>Atropa belladona)</a:t>
            </a:r>
            <a:endParaRPr lang="ca-ES" dirty="0">
              <a:solidFill>
                <a:schemeClr val="bg1"/>
              </a:solidFill>
            </a:endParaRPr>
          </a:p>
        </p:txBody>
      </p:sp>
      <p:pic>
        <p:nvPicPr>
          <p:cNvPr id="10" name="Imagen 9"/>
          <p:cNvPicPr>
            <a:picLocks noChangeAspect="1"/>
          </p:cNvPicPr>
          <p:nvPr/>
        </p:nvPicPr>
        <p:blipFill>
          <a:blip r:embed="rId6"/>
          <a:stretch>
            <a:fillRect/>
          </a:stretch>
        </p:blipFill>
        <p:spPr>
          <a:xfrm>
            <a:off x="9144103" y="2144126"/>
            <a:ext cx="1871149" cy="1871149"/>
          </a:xfrm>
          <a:prstGeom prst="rect">
            <a:avLst/>
          </a:prstGeom>
          <a:ln>
            <a:solidFill>
              <a:schemeClr val="tx1"/>
            </a:solidFill>
          </a:ln>
        </p:spPr>
      </p:pic>
      <p:sp>
        <p:nvSpPr>
          <p:cNvPr id="11" name="CuadroTexto 10"/>
          <p:cNvSpPr txBox="1"/>
          <p:nvPr/>
        </p:nvSpPr>
        <p:spPr>
          <a:xfrm>
            <a:off x="8923635" y="3957219"/>
            <a:ext cx="2672443" cy="646331"/>
          </a:xfrm>
          <a:prstGeom prst="rect">
            <a:avLst/>
          </a:prstGeom>
          <a:solidFill>
            <a:schemeClr val="tx1"/>
          </a:solidFill>
        </p:spPr>
        <p:txBody>
          <a:bodyPr wrap="square" rtlCol="0">
            <a:spAutoFit/>
          </a:bodyPr>
          <a:lstStyle/>
          <a:p>
            <a:r>
              <a:rPr lang="ca-ES" dirty="0" err="1" smtClean="0">
                <a:solidFill>
                  <a:schemeClr val="bg1"/>
                </a:solidFill>
              </a:rPr>
              <a:t>Estramonio</a:t>
            </a:r>
            <a:r>
              <a:rPr lang="ca-ES" dirty="0" smtClean="0">
                <a:solidFill>
                  <a:schemeClr val="bg1"/>
                </a:solidFill>
              </a:rPr>
              <a:t> </a:t>
            </a:r>
          </a:p>
          <a:p>
            <a:r>
              <a:rPr lang="ca-ES" dirty="0" smtClean="0">
                <a:solidFill>
                  <a:schemeClr val="bg1"/>
                </a:solidFill>
              </a:rPr>
              <a:t>(</a:t>
            </a:r>
            <a:r>
              <a:rPr lang="ca-ES" dirty="0" err="1" smtClean="0">
                <a:solidFill>
                  <a:schemeClr val="bg1"/>
                </a:solidFill>
              </a:rPr>
              <a:t>Datura</a:t>
            </a:r>
            <a:r>
              <a:rPr lang="ca-ES" dirty="0" smtClean="0">
                <a:solidFill>
                  <a:schemeClr val="bg1"/>
                </a:solidFill>
              </a:rPr>
              <a:t> </a:t>
            </a:r>
            <a:r>
              <a:rPr lang="ca-ES" dirty="0" err="1" smtClean="0">
                <a:solidFill>
                  <a:schemeClr val="bg1"/>
                </a:solidFill>
              </a:rPr>
              <a:t>Estramonium</a:t>
            </a:r>
            <a:r>
              <a:rPr lang="ca-ES" dirty="0" smtClean="0">
                <a:solidFill>
                  <a:schemeClr val="bg1"/>
                </a:solidFill>
              </a:rPr>
              <a:t>)</a:t>
            </a:r>
            <a:endParaRPr lang="ca-ES" dirty="0">
              <a:solidFill>
                <a:schemeClr val="bg1"/>
              </a:solidFill>
            </a:endParaRPr>
          </a:p>
        </p:txBody>
      </p:sp>
      <p:pic>
        <p:nvPicPr>
          <p:cNvPr id="12" name="Imagen 11"/>
          <p:cNvPicPr>
            <a:picLocks noChangeAspect="1"/>
          </p:cNvPicPr>
          <p:nvPr/>
        </p:nvPicPr>
        <p:blipFill>
          <a:blip r:embed="rId7"/>
          <a:stretch>
            <a:fillRect/>
          </a:stretch>
        </p:blipFill>
        <p:spPr>
          <a:xfrm>
            <a:off x="9506857" y="4796534"/>
            <a:ext cx="2438400" cy="1828800"/>
          </a:xfrm>
          <a:prstGeom prst="rect">
            <a:avLst/>
          </a:prstGeom>
          <a:ln>
            <a:solidFill>
              <a:schemeClr val="tx1"/>
            </a:solidFill>
          </a:ln>
        </p:spPr>
      </p:pic>
      <p:sp>
        <p:nvSpPr>
          <p:cNvPr id="13" name="CuadroTexto 12"/>
          <p:cNvSpPr txBox="1"/>
          <p:nvPr/>
        </p:nvSpPr>
        <p:spPr>
          <a:xfrm>
            <a:off x="6312942" y="6408061"/>
            <a:ext cx="3946914" cy="369332"/>
          </a:xfrm>
          <a:prstGeom prst="rect">
            <a:avLst/>
          </a:prstGeom>
          <a:solidFill>
            <a:schemeClr val="tx1"/>
          </a:solidFill>
        </p:spPr>
        <p:txBody>
          <a:bodyPr wrap="none" rtlCol="0">
            <a:spAutoFit/>
          </a:bodyPr>
          <a:lstStyle/>
          <a:p>
            <a:r>
              <a:rPr lang="ca-ES" dirty="0" err="1" smtClean="0">
                <a:solidFill>
                  <a:schemeClr val="bg1"/>
                </a:solidFill>
              </a:rPr>
              <a:t>Beleño</a:t>
            </a:r>
            <a:r>
              <a:rPr lang="ca-ES" dirty="0" smtClean="0">
                <a:solidFill>
                  <a:schemeClr val="bg1"/>
                </a:solidFill>
              </a:rPr>
              <a:t> </a:t>
            </a:r>
            <a:r>
              <a:rPr lang="ca-ES" dirty="0" err="1" smtClean="0">
                <a:solidFill>
                  <a:schemeClr val="bg1"/>
                </a:solidFill>
              </a:rPr>
              <a:t>negro</a:t>
            </a:r>
            <a:r>
              <a:rPr lang="ca-ES" dirty="0" smtClean="0">
                <a:solidFill>
                  <a:schemeClr val="bg1"/>
                </a:solidFill>
              </a:rPr>
              <a:t> (</a:t>
            </a:r>
            <a:r>
              <a:rPr lang="ca-ES" dirty="0" err="1" smtClean="0">
                <a:solidFill>
                  <a:schemeClr val="bg1"/>
                </a:solidFill>
              </a:rPr>
              <a:t>Hyoscyamus</a:t>
            </a:r>
            <a:r>
              <a:rPr lang="ca-ES" dirty="0" smtClean="0">
                <a:solidFill>
                  <a:schemeClr val="bg1"/>
                </a:solidFill>
              </a:rPr>
              <a:t> </a:t>
            </a:r>
            <a:r>
              <a:rPr lang="ca-ES" dirty="0" err="1" smtClean="0">
                <a:solidFill>
                  <a:schemeClr val="bg1"/>
                </a:solidFill>
              </a:rPr>
              <a:t>niger</a:t>
            </a:r>
            <a:r>
              <a:rPr lang="ca-ES" dirty="0" smtClean="0">
                <a:solidFill>
                  <a:schemeClr val="bg1"/>
                </a:solidFill>
              </a:rPr>
              <a:t>)</a:t>
            </a:r>
            <a:endParaRPr lang="ca-ES" dirty="0">
              <a:solidFill>
                <a:schemeClr val="bg1"/>
              </a:solidFill>
            </a:endParaRPr>
          </a:p>
        </p:txBody>
      </p:sp>
      <p:pic>
        <p:nvPicPr>
          <p:cNvPr id="4" name="Imagen 3"/>
          <p:cNvPicPr>
            <a:picLocks noChangeAspect="1"/>
          </p:cNvPicPr>
          <p:nvPr/>
        </p:nvPicPr>
        <p:blipFill>
          <a:blip r:embed="rId8"/>
          <a:stretch>
            <a:fillRect/>
          </a:stretch>
        </p:blipFill>
        <p:spPr>
          <a:xfrm>
            <a:off x="6583700" y="2458611"/>
            <a:ext cx="2597121" cy="1938696"/>
          </a:xfrm>
          <a:prstGeom prst="rect">
            <a:avLst/>
          </a:prstGeom>
        </p:spPr>
      </p:pic>
    </p:spTree>
    <p:extLst>
      <p:ext uri="{BB962C8B-B14F-4D97-AF65-F5344CB8AC3E}">
        <p14:creationId xmlns:p14="http://schemas.microsoft.com/office/powerpoint/2010/main" val="5937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a:t>
            </a:r>
            <a:r>
              <a:rPr lang="ca-ES" b="1" dirty="0" err="1" smtClean="0"/>
              <a:t>efectos</a:t>
            </a:r>
            <a:r>
              <a:rPr lang="ca-ES" b="1" dirty="0" smtClean="0"/>
              <a:t> G-I</a:t>
            </a:r>
            <a:endParaRPr lang="ca-ES" b="1" dirty="0"/>
          </a:p>
        </p:txBody>
      </p:sp>
      <p:sp>
        <p:nvSpPr>
          <p:cNvPr id="7" name="Marcador de contenido 6"/>
          <p:cNvSpPr>
            <a:spLocks noGrp="1"/>
          </p:cNvSpPr>
          <p:nvPr>
            <p:ph idx="1"/>
          </p:nvPr>
        </p:nvSpPr>
        <p:spPr>
          <a:xfrm>
            <a:off x="3331458" y="1729147"/>
            <a:ext cx="8103697" cy="4867360"/>
          </a:xfrm>
        </p:spPr>
        <p:txBody>
          <a:bodyPr>
            <a:normAutofit lnSpcReduction="10000"/>
          </a:bodyPr>
          <a:lstStyle/>
          <a:p>
            <a:pPr>
              <a:lnSpc>
                <a:spcPct val="150000"/>
              </a:lnSpc>
            </a:pPr>
            <a:r>
              <a:rPr lang="es-ES" sz="2400" dirty="0" smtClean="0"/>
              <a:t>Toxina: </a:t>
            </a:r>
            <a:r>
              <a:rPr lang="es-ES" sz="2400" dirty="0" err="1" smtClean="0"/>
              <a:t>ricinina</a:t>
            </a:r>
            <a:r>
              <a:rPr lang="es-ES" sz="2400" dirty="0" smtClean="0"/>
              <a:t> </a:t>
            </a:r>
            <a:r>
              <a:rPr lang="es-ES" sz="2400" dirty="0"/>
              <a:t>y </a:t>
            </a:r>
            <a:r>
              <a:rPr lang="es-ES" sz="2400" dirty="0" smtClean="0"/>
              <a:t>l </a:t>
            </a:r>
            <a:r>
              <a:rPr lang="es-ES" sz="2400" dirty="0" err="1"/>
              <a:t>toxoalbúmina</a:t>
            </a:r>
            <a:r>
              <a:rPr lang="es-ES" sz="2400" dirty="0"/>
              <a:t> </a:t>
            </a:r>
            <a:r>
              <a:rPr lang="es-ES" sz="2400" dirty="0" smtClean="0"/>
              <a:t>ricina (semillas)</a:t>
            </a:r>
          </a:p>
          <a:p>
            <a:pPr>
              <a:lnSpc>
                <a:spcPct val="150000"/>
              </a:lnSpc>
            </a:pPr>
            <a:r>
              <a:rPr lang="es-ES" sz="2400" dirty="0" smtClean="0"/>
              <a:t>Clínica:</a:t>
            </a:r>
          </a:p>
          <a:p>
            <a:pPr lvl="1">
              <a:lnSpc>
                <a:spcPct val="150000"/>
              </a:lnSpc>
            </a:pPr>
            <a:r>
              <a:rPr lang="es-ES" sz="2200" dirty="0" smtClean="0"/>
              <a:t>Vómitos, mareos, dolores abdominales, diarrea coleriforme… </a:t>
            </a:r>
          </a:p>
          <a:p>
            <a:pPr lvl="1">
              <a:lnSpc>
                <a:spcPct val="150000"/>
              </a:lnSpc>
            </a:pPr>
            <a:r>
              <a:rPr lang="es-ES" sz="2200" dirty="0" smtClean="0"/>
              <a:t>Convulsiones</a:t>
            </a:r>
            <a:r>
              <a:rPr lang="es-ES" sz="2200" dirty="0"/>
              <a:t>, </a:t>
            </a:r>
            <a:r>
              <a:rPr lang="es-ES" sz="2200" dirty="0" smtClean="0"/>
              <a:t>hemólisis, </a:t>
            </a:r>
            <a:r>
              <a:rPr lang="es-ES" sz="2200" dirty="0"/>
              <a:t>insuficiencia </a:t>
            </a:r>
            <a:r>
              <a:rPr lang="es-ES" sz="2200" dirty="0" smtClean="0"/>
              <a:t>renal… </a:t>
            </a:r>
          </a:p>
          <a:p>
            <a:pPr>
              <a:lnSpc>
                <a:spcPct val="150000"/>
              </a:lnSpc>
            </a:pPr>
            <a:r>
              <a:rPr lang="es-ES" sz="2400" dirty="0" smtClean="0"/>
              <a:t>Tratamiento</a:t>
            </a:r>
          </a:p>
          <a:p>
            <a:pPr lvl="1">
              <a:lnSpc>
                <a:spcPct val="150000"/>
              </a:lnSpc>
            </a:pPr>
            <a:r>
              <a:rPr lang="es-ES" sz="2200" dirty="0"/>
              <a:t>C</a:t>
            </a:r>
            <a:r>
              <a:rPr lang="es-ES" sz="2200" dirty="0" smtClean="0"/>
              <a:t>arbón activo</a:t>
            </a:r>
          </a:p>
          <a:p>
            <a:pPr lvl="1">
              <a:lnSpc>
                <a:spcPct val="150000"/>
              </a:lnSpc>
            </a:pPr>
            <a:r>
              <a:rPr lang="es-ES" sz="2200" dirty="0" smtClean="0"/>
              <a:t>Control de síntomas</a:t>
            </a: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Rectángulo 1"/>
          <p:cNvSpPr/>
          <p:nvPr/>
        </p:nvSpPr>
        <p:spPr>
          <a:xfrm>
            <a:off x="206885" y="5412269"/>
            <a:ext cx="3124573" cy="369332"/>
          </a:xfrm>
          <a:prstGeom prst="rect">
            <a:avLst/>
          </a:prstGeom>
          <a:solidFill>
            <a:schemeClr val="tx1"/>
          </a:solidFill>
        </p:spPr>
        <p:txBody>
          <a:bodyPr wrap="none">
            <a:spAutoFit/>
          </a:bodyPr>
          <a:lstStyle/>
          <a:p>
            <a:r>
              <a:rPr lang="ca-ES" dirty="0" err="1" smtClean="0">
                <a:solidFill>
                  <a:schemeClr val="bg1"/>
                </a:solidFill>
              </a:rPr>
              <a:t>Ricino</a:t>
            </a:r>
            <a:r>
              <a:rPr lang="ca-ES" dirty="0" smtClean="0">
                <a:solidFill>
                  <a:schemeClr val="bg1"/>
                </a:solidFill>
              </a:rPr>
              <a:t> </a:t>
            </a:r>
            <a:r>
              <a:rPr lang="ca-ES" dirty="0">
                <a:solidFill>
                  <a:schemeClr val="bg1"/>
                </a:solidFill>
              </a:rPr>
              <a:t>(</a:t>
            </a:r>
            <a:r>
              <a:rPr lang="ca-ES" dirty="0" err="1">
                <a:solidFill>
                  <a:schemeClr val="bg1"/>
                </a:solidFill>
              </a:rPr>
              <a:t>Ricinus</a:t>
            </a:r>
            <a:r>
              <a:rPr lang="ca-ES" dirty="0">
                <a:solidFill>
                  <a:schemeClr val="bg1"/>
                </a:solidFill>
              </a:rPr>
              <a:t> </a:t>
            </a:r>
            <a:r>
              <a:rPr lang="ca-ES" dirty="0" err="1">
                <a:solidFill>
                  <a:schemeClr val="bg1"/>
                </a:solidFill>
              </a:rPr>
              <a:t>communis</a:t>
            </a:r>
            <a:r>
              <a:rPr lang="ca-ES" dirty="0">
                <a:solidFill>
                  <a:schemeClr val="bg1"/>
                </a:solidFill>
              </a:rPr>
              <a:t>) </a:t>
            </a:r>
          </a:p>
        </p:txBody>
      </p:sp>
      <p:pic>
        <p:nvPicPr>
          <p:cNvPr id="3" name="Imagen 2"/>
          <p:cNvPicPr>
            <a:picLocks noChangeAspect="1"/>
          </p:cNvPicPr>
          <p:nvPr/>
        </p:nvPicPr>
        <p:blipFill rotWithShape="1">
          <a:blip r:embed="rId4"/>
          <a:srcRect l="53254" t="27099" r="23450" b="23727"/>
          <a:stretch/>
        </p:blipFill>
        <p:spPr>
          <a:xfrm>
            <a:off x="394974" y="2144135"/>
            <a:ext cx="2748394" cy="3261736"/>
          </a:xfrm>
          <a:prstGeom prst="rect">
            <a:avLst/>
          </a:prstGeom>
          <a:ln>
            <a:solidFill>
              <a:schemeClr val="tx1"/>
            </a:solidFill>
          </a:ln>
        </p:spPr>
      </p:pic>
    </p:spTree>
    <p:extLst>
      <p:ext uri="{BB962C8B-B14F-4D97-AF65-F5344CB8AC3E}">
        <p14:creationId xmlns:p14="http://schemas.microsoft.com/office/powerpoint/2010/main" val="3490530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HEPATOTÓXICAS</a:t>
            </a:r>
            <a:endParaRPr lang="ca-ES" b="1" dirty="0"/>
          </a:p>
        </p:txBody>
      </p:sp>
      <p:sp>
        <p:nvSpPr>
          <p:cNvPr id="7" name="Marcador de contenido 6"/>
          <p:cNvSpPr>
            <a:spLocks noGrp="1"/>
          </p:cNvSpPr>
          <p:nvPr>
            <p:ph idx="1"/>
          </p:nvPr>
        </p:nvSpPr>
        <p:spPr>
          <a:xfrm>
            <a:off x="3735129" y="1712213"/>
            <a:ext cx="8103697" cy="4993387"/>
          </a:xfrm>
        </p:spPr>
        <p:txBody>
          <a:bodyPr>
            <a:normAutofit fontScale="92500" lnSpcReduction="10000"/>
          </a:bodyPr>
          <a:lstStyle/>
          <a:p>
            <a:pPr>
              <a:lnSpc>
                <a:spcPct val="150000"/>
              </a:lnSpc>
            </a:pPr>
            <a:r>
              <a:rPr lang="es-ES_tradnl" sz="2400" dirty="0" smtClean="0"/>
              <a:t>Toxina: ácido oxálico</a:t>
            </a:r>
          </a:p>
          <a:p>
            <a:pPr>
              <a:lnSpc>
                <a:spcPct val="150000"/>
              </a:lnSpc>
            </a:pPr>
            <a:r>
              <a:rPr lang="es-ES_tradnl" sz="2400" dirty="0" smtClean="0"/>
              <a:t>Clínica:</a:t>
            </a:r>
          </a:p>
          <a:p>
            <a:pPr lvl="1">
              <a:lnSpc>
                <a:spcPct val="150000"/>
              </a:lnSpc>
            </a:pPr>
            <a:r>
              <a:rPr lang="es-ES" sz="2200" dirty="0"/>
              <a:t> I</a:t>
            </a:r>
            <a:r>
              <a:rPr lang="es-ES" sz="2200" dirty="0" smtClean="0"/>
              <a:t>rritación </a:t>
            </a:r>
            <a:r>
              <a:rPr lang="es-ES" sz="2200" dirty="0"/>
              <a:t>de la cavidad </a:t>
            </a:r>
            <a:r>
              <a:rPr lang="es-ES" sz="2200" dirty="0" smtClean="0"/>
              <a:t>bucal, </a:t>
            </a:r>
            <a:r>
              <a:rPr lang="es-ES" sz="2200" dirty="0"/>
              <a:t>malestar </a:t>
            </a:r>
            <a:r>
              <a:rPr lang="es-ES" sz="2200" dirty="0" smtClean="0"/>
              <a:t>gastrointestinal, náuseas</a:t>
            </a:r>
            <a:r>
              <a:rPr lang="es-ES" sz="2200" dirty="0"/>
              <a:t>, </a:t>
            </a:r>
            <a:r>
              <a:rPr lang="es-ES" sz="2200" dirty="0" smtClean="0"/>
              <a:t>vómitos, diarreas…</a:t>
            </a:r>
          </a:p>
          <a:p>
            <a:pPr lvl="1">
              <a:lnSpc>
                <a:spcPct val="150000"/>
              </a:lnSpc>
            </a:pPr>
            <a:r>
              <a:rPr lang="es-ES" sz="2200" dirty="0"/>
              <a:t>A</a:t>
            </a:r>
            <a:r>
              <a:rPr lang="es-ES" sz="2200" dirty="0" smtClean="0"/>
              <a:t>fectación </a:t>
            </a:r>
            <a:r>
              <a:rPr lang="es-ES" sz="2200" dirty="0"/>
              <a:t>hepática y </a:t>
            </a:r>
            <a:r>
              <a:rPr lang="es-ES" sz="2200" dirty="0" smtClean="0"/>
              <a:t>renal por depósitos de oxalato cálcico</a:t>
            </a:r>
          </a:p>
          <a:p>
            <a:pPr>
              <a:lnSpc>
                <a:spcPct val="150000"/>
              </a:lnSpc>
            </a:pPr>
            <a:r>
              <a:rPr lang="es-ES_tradnl" sz="2400" dirty="0" smtClean="0"/>
              <a:t>Tratamiento:</a:t>
            </a:r>
          </a:p>
          <a:p>
            <a:pPr lvl="1">
              <a:lnSpc>
                <a:spcPct val="150000"/>
              </a:lnSpc>
            </a:pPr>
            <a:r>
              <a:rPr lang="es-ES_tradnl" sz="2200" dirty="0" smtClean="0"/>
              <a:t>Carbón activo</a:t>
            </a:r>
          </a:p>
          <a:p>
            <a:pPr lvl="1">
              <a:lnSpc>
                <a:spcPct val="150000"/>
              </a:lnSpc>
            </a:pPr>
            <a:r>
              <a:rPr lang="es-ES_tradnl" sz="2200" dirty="0" smtClean="0"/>
              <a:t>Sintomático y de soporte</a:t>
            </a:r>
          </a:p>
          <a:p>
            <a:pPr marL="457200" lvl="1" indent="0">
              <a:lnSpc>
                <a:spcPct val="150000"/>
              </a:lnSpc>
              <a:buNone/>
            </a:pP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4" name="Rectángulo 3"/>
          <p:cNvSpPr/>
          <p:nvPr/>
        </p:nvSpPr>
        <p:spPr>
          <a:xfrm>
            <a:off x="154722" y="3730480"/>
            <a:ext cx="3118161" cy="369332"/>
          </a:xfrm>
          <a:prstGeom prst="rect">
            <a:avLst/>
          </a:prstGeom>
          <a:solidFill>
            <a:schemeClr val="tx1"/>
          </a:solidFill>
        </p:spPr>
        <p:txBody>
          <a:bodyPr wrap="none">
            <a:spAutoFit/>
          </a:bodyPr>
          <a:lstStyle/>
          <a:p>
            <a:r>
              <a:rPr lang="ca-ES" dirty="0">
                <a:solidFill>
                  <a:schemeClr val="bg1"/>
                </a:solidFill>
              </a:rPr>
              <a:t> </a:t>
            </a:r>
            <a:r>
              <a:rPr lang="ca-ES" dirty="0" err="1" smtClean="0">
                <a:solidFill>
                  <a:schemeClr val="bg1"/>
                </a:solidFill>
              </a:rPr>
              <a:t>Acedera</a:t>
            </a:r>
            <a:r>
              <a:rPr lang="ca-ES" dirty="0" smtClean="0">
                <a:solidFill>
                  <a:schemeClr val="bg1"/>
                </a:solidFill>
              </a:rPr>
              <a:t> </a:t>
            </a:r>
            <a:r>
              <a:rPr lang="ca-ES" dirty="0">
                <a:solidFill>
                  <a:schemeClr val="bg1"/>
                </a:solidFill>
              </a:rPr>
              <a:t>(</a:t>
            </a:r>
            <a:r>
              <a:rPr lang="ca-ES" dirty="0" err="1">
                <a:solidFill>
                  <a:schemeClr val="bg1"/>
                </a:solidFill>
              </a:rPr>
              <a:t>Rumex</a:t>
            </a:r>
            <a:r>
              <a:rPr lang="ca-ES" dirty="0">
                <a:solidFill>
                  <a:schemeClr val="bg1"/>
                </a:solidFill>
              </a:rPr>
              <a:t> </a:t>
            </a:r>
            <a:r>
              <a:rPr lang="ca-ES" dirty="0" err="1">
                <a:solidFill>
                  <a:schemeClr val="bg1"/>
                </a:solidFill>
              </a:rPr>
              <a:t>crispus</a:t>
            </a:r>
            <a:r>
              <a:rPr lang="ca-ES" dirty="0">
                <a:solidFill>
                  <a:schemeClr val="bg1"/>
                </a:solidFill>
              </a:rPr>
              <a:t>) </a:t>
            </a:r>
          </a:p>
        </p:txBody>
      </p:sp>
      <p:pic>
        <p:nvPicPr>
          <p:cNvPr id="5" name="Imagen 4"/>
          <p:cNvPicPr>
            <a:picLocks noChangeAspect="1"/>
          </p:cNvPicPr>
          <p:nvPr/>
        </p:nvPicPr>
        <p:blipFill>
          <a:blip r:embed="rId4"/>
          <a:stretch>
            <a:fillRect/>
          </a:stretch>
        </p:blipFill>
        <p:spPr>
          <a:xfrm>
            <a:off x="180710" y="1862736"/>
            <a:ext cx="3066186" cy="1839712"/>
          </a:xfrm>
          <a:prstGeom prst="rect">
            <a:avLst/>
          </a:prstGeom>
          <a:ln>
            <a:solidFill>
              <a:schemeClr val="tx1"/>
            </a:solidFill>
          </a:ln>
        </p:spPr>
      </p:pic>
      <p:pic>
        <p:nvPicPr>
          <p:cNvPr id="9" name="Imagen 8"/>
          <p:cNvPicPr>
            <a:picLocks noChangeAspect="1"/>
          </p:cNvPicPr>
          <p:nvPr/>
        </p:nvPicPr>
        <p:blipFill>
          <a:blip r:embed="rId5"/>
          <a:stretch>
            <a:fillRect/>
          </a:stretch>
        </p:blipFill>
        <p:spPr>
          <a:xfrm>
            <a:off x="180710" y="4099812"/>
            <a:ext cx="3111161" cy="2165478"/>
          </a:xfrm>
          <a:prstGeom prst="rect">
            <a:avLst/>
          </a:prstGeom>
          <a:ln>
            <a:solidFill>
              <a:schemeClr val="tx1"/>
            </a:solidFill>
          </a:ln>
        </p:spPr>
      </p:pic>
    </p:spTree>
    <p:extLst>
      <p:ext uri="{BB962C8B-B14F-4D97-AF65-F5344CB8AC3E}">
        <p14:creationId xmlns:p14="http://schemas.microsoft.com/office/powerpoint/2010/main" val="491719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74172" y="380147"/>
            <a:ext cx="10049852" cy="940653"/>
          </a:xfrm>
        </p:spPr>
        <p:txBody>
          <a:bodyPr anchor="ctr"/>
          <a:lstStyle/>
          <a:p>
            <a:pPr algn="ctr"/>
            <a:r>
              <a:rPr lang="ca-ES" dirty="0" smtClean="0"/>
              <a:t>	</a:t>
            </a:r>
            <a:r>
              <a:rPr lang="ca-ES" dirty="0" err="1" smtClean="0"/>
              <a:t>Intoxicación</a:t>
            </a:r>
            <a:r>
              <a:rPr lang="ca-ES" dirty="0" smtClean="0"/>
              <a:t> por </a:t>
            </a:r>
            <a:r>
              <a:rPr lang="ca-ES" dirty="0" err="1" smtClean="0"/>
              <a:t>Setas</a:t>
            </a:r>
            <a:r>
              <a:rPr lang="ca-ES" dirty="0" smtClean="0"/>
              <a:t>: </a:t>
            </a:r>
            <a:r>
              <a:rPr lang="ca-ES" b="1" dirty="0" err="1" smtClean="0"/>
              <a:t>Generalidades</a:t>
            </a:r>
            <a:endParaRPr lang="ca-ES" b="1" dirty="0"/>
          </a:p>
        </p:txBody>
      </p:sp>
      <p:sp>
        <p:nvSpPr>
          <p:cNvPr id="7" name="Marcador de contenido 6"/>
          <p:cNvSpPr>
            <a:spLocks noGrp="1"/>
          </p:cNvSpPr>
          <p:nvPr>
            <p:ph idx="1"/>
          </p:nvPr>
        </p:nvSpPr>
        <p:spPr>
          <a:xfrm>
            <a:off x="856342" y="1857829"/>
            <a:ext cx="9999726" cy="4694814"/>
          </a:xfrm>
        </p:spPr>
        <p:txBody>
          <a:bodyPr>
            <a:normAutofit/>
          </a:bodyPr>
          <a:lstStyle/>
          <a:p>
            <a:r>
              <a:rPr lang="es-ES_tradnl" sz="2400" dirty="0" smtClean="0"/>
              <a:t>0,2 -0,6% consultas a Centros de Información Toxicológica</a:t>
            </a:r>
          </a:p>
          <a:p>
            <a:r>
              <a:rPr lang="es-ES_tradnl" sz="2400" dirty="0" smtClean="0"/>
              <a:t>Otoño</a:t>
            </a:r>
          </a:p>
          <a:p>
            <a:r>
              <a:rPr lang="es-ES_tradnl" sz="2400" dirty="0" smtClean="0"/>
              <a:t>Intoxicación colectiva</a:t>
            </a:r>
          </a:p>
          <a:p>
            <a:r>
              <a:rPr lang="es-ES_tradnl" sz="2400" dirty="0" smtClean="0"/>
              <a:t>Catalunya, Navarra, País Vasco</a:t>
            </a:r>
          </a:p>
          <a:p>
            <a:r>
              <a:rPr lang="es-ES_tradnl" sz="2400" dirty="0" smtClean="0"/>
              <a:t>Medio Urbano (76%)</a:t>
            </a:r>
          </a:p>
          <a:p>
            <a:r>
              <a:rPr lang="es-ES_tradnl" sz="2400" dirty="0" smtClean="0"/>
              <a:t>Porque?</a:t>
            </a:r>
          </a:p>
          <a:p>
            <a:pPr lvl="1">
              <a:buFont typeface="Arial" panose="020B0604020202020204" pitchFamily="34" charset="0"/>
              <a:buChar char="•"/>
            </a:pPr>
            <a:r>
              <a:rPr lang="es-ES_tradnl" sz="2400" dirty="0" smtClean="0"/>
              <a:t>Ingesta accidental</a:t>
            </a:r>
          </a:p>
          <a:p>
            <a:pPr lvl="1">
              <a:buFont typeface="Arial" panose="020B0604020202020204" pitchFamily="34" charset="0"/>
              <a:buChar char="•"/>
            </a:pPr>
            <a:r>
              <a:rPr lang="es-ES_tradnl" sz="2400" dirty="0" smtClean="0"/>
              <a:t>Setas mal estado</a:t>
            </a:r>
          </a:p>
          <a:p>
            <a:pPr lvl="1">
              <a:buFont typeface="Arial" panose="020B0604020202020204" pitchFamily="34" charset="0"/>
              <a:buChar char="•"/>
            </a:pPr>
            <a:r>
              <a:rPr lang="es-ES_tradnl" sz="2400" dirty="0" smtClean="0"/>
              <a:t>Setas mal cocinadas/conservadas</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2" name="Imagen 1"/>
          <p:cNvPicPr>
            <a:picLocks noChangeAspect="1"/>
          </p:cNvPicPr>
          <p:nvPr/>
        </p:nvPicPr>
        <p:blipFill rotWithShape="1">
          <a:blip r:embed="rId4"/>
          <a:srcRect l="17882" t="-5038" r="17032" b="11350"/>
          <a:stretch/>
        </p:blipFill>
        <p:spPr>
          <a:xfrm>
            <a:off x="6216382" y="2157417"/>
            <a:ext cx="4007642" cy="3459568"/>
          </a:xfrm>
          <a:prstGeom prst="rect">
            <a:avLst/>
          </a:prstGeom>
        </p:spPr>
      </p:pic>
      <p:pic>
        <p:nvPicPr>
          <p:cNvPr id="3" name="Imagen 2"/>
          <p:cNvPicPr>
            <a:picLocks noChangeAspect="1"/>
          </p:cNvPicPr>
          <p:nvPr/>
        </p:nvPicPr>
        <p:blipFill rotWithShape="1">
          <a:blip r:embed="rId5"/>
          <a:srcRect l="15858" t="3846" r="15359" b="4056"/>
          <a:stretch/>
        </p:blipFill>
        <p:spPr>
          <a:xfrm>
            <a:off x="7896834" y="3589802"/>
            <a:ext cx="3935743" cy="2962840"/>
          </a:xfrm>
          <a:prstGeom prst="rect">
            <a:avLst/>
          </a:prstGeom>
        </p:spPr>
      </p:pic>
    </p:spTree>
    <p:extLst>
      <p:ext uri="{BB962C8B-B14F-4D97-AF65-F5344CB8AC3E}">
        <p14:creationId xmlns:p14="http://schemas.microsoft.com/office/powerpoint/2010/main" val="385068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NEFROTÓXICAS</a:t>
            </a:r>
            <a:endParaRPr lang="ca-ES" b="1" dirty="0"/>
          </a:p>
        </p:txBody>
      </p:sp>
      <p:sp>
        <p:nvSpPr>
          <p:cNvPr id="7" name="Marcador de contenido 6"/>
          <p:cNvSpPr>
            <a:spLocks noGrp="1"/>
          </p:cNvSpPr>
          <p:nvPr>
            <p:ph idx="1"/>
          </p:nvPr>
        </p:nvSpPr>
        <p:spPr>
          <a:xfrm>
            <a:off x="3935903" y="1763013"/>
            <a:ext cx="8103697" cy="4874854"/>
          </a:xfrm>
        </p:spPr>
        <p:txBody>
          <a:bodyPr>
            <a:normAutofit fontScale="77500" lnSpcReduction="20000"/>
          </a:bodyPr>
          <a:lstStyle/>
          <a:p>
            <a:pPr>
              <a:lnSpc>
                <a:spcPct val="150000"/>
              </a:lnSpc>
            </a:pPr>
            <a:r>
              <a:rPr lang="es-ES_tradnl" sz="2400" dirty="0" smtClean="0"/>
              <a:t>Toxina: </a:t>
            </a:r>
            <a:r>
              <a:rPr lang="es-ES_tradnl" sz="2400" dirty="0" err="1" smtClean="0"/>
              <a:t>Colchicina</a:t>
            </a:r>
            <a:endParaRPr lang="es-ES_tradnl" sz="2400" dirty="0" smtClean="0"/>
          </a:p>
          <a:p>
            <a:pPr>
              <a:lnSpc>
                <a:spcPct val="150000"/>
              </a:lnSpc>
            </a:pPr>
            <a:r>
              <a:rPr lang="es-ES_tradnl" sz="2400" dirty="0" err="1" smtClean="0"/>
              <a:t>Clinica</a:t>
            </a:r>
            <a:r>
              <a:rPr lang="es-ES_tradnl" sz="2400" dirty="0" smtClean="0"/>
              <a:t>:</a:t>
            </a:r>
          </a:p>
          <a:p>
            <a:pPr lvl="1">
              <a:lnSpc>
                <a:spcPct val="150000"/>
              </a:lnSpc>
            </a:pPr>
            <a:r>
              <a:rPr lang="es-ES_tradnl" sz="2200" dirty="0" smtClean="0"/>
              <a:t>DIG: náusea</a:t>
            </a:r>
            <a:r>
              <a:rPr lang="es-ES" sz="2400" dirty="0" smtClean="0"/>
              <a:t>, </a:t>
            </a:r>
            <a:r>
              <a:rPr lang="es-ES" sz="2400" dirty="0"/>
              <a:t>vómitos, diarreas </a:t>
            </a:r>
            <a:r>
              <a:rPr lang="es-ES" sz="2400" dirty="0" smtClean="0"/>
              <a:t>sanguinolentas, </a:t>
            </a:r>
            <a:r>
              <a:rPr lang="es-ES" sz="2400" dirty="0"/>
              <a:t>dolor </a:t>
            </a:r>
            <a:r>
              <a:rPr lang="es-ES" sz="2400" dirty="0" smtClean="0"/>
              <a:t>abdominal…</a:t>
            </a:r>
          </a:p>
          <a:p>
            <a:pPr lvl="1">
              <a:lnSpc>
                <a:spcPct val="150000"/>
              </a:lnSpc>
            </a:pPr>
            <a:r>
              <a:rPr lang="es-ES" sz="2400" dirty="0" smtClean="0"/>
              <a:t>HEM: </a:t>
            </a:r>
            <a:r>
              <a:rPr lang="es-ES" sz="2400" dirty="0" err="1" smtClean="0"/>
              <a:t>agranulocitosis</a:t>
            </a:r>
            <a:endParaRPr lang="es-ES" sz="2400" dirty="0" smtClean="0"/>
          </a:p>
          <a:p>
            <a:pPr lvl="1">
              <a:lnSpc>
                <a:spcPct val="150000"/>
              </a:lnSpc>
            </a:pPr>
            <a:r>
              <a:rPr lang="es-ES" sz="2400" dirty="0" smtClean="0"/>
              <a:t>NRL:  cefalea, rampas musculares, convulsiones, delirios…</a:t>
            </a:r>
          </a:p>
          <a:p>
            <a:pPr lvl="1">
              <a:lnSpc>
                <a:spcPct val="150000"/>
              </a:lnSpc>
            </a:pPr>
            <a:r>
              <a:rPr lang="es-ES" sz="2400" dirty="0" smtClean="0"/>
              <a:t>CV: Hipotensión, taquicardia…</a:t>
            </a:r>
          </a:p>
          <a:p>
            <a:pPr>
              <a:lnSpc>
                <a:spcPct val="150000"/>
              </a:lnSpc>
            </a:pPr>
            <a:r>
              <a:rPr lang="es-ES_tradnl" sz="2400" dirty="0" smtClean="0"/>
              <a:t>Tratamiento</a:t>
            </a:r>
          </a:p>
          <a:p>
            <a:pPr lvl="1">
              <a:lnSpc>
                <a:spcPct val="150000"/>
              </a:lnSpc>
            </a:pPr>
            <a:r>
              <a:rPr lang="es-ES_tradnl" sz="2200" dirty="0" smtClean="0"/>
              <a:t>Carbón activo</a:t>
            </a:r>
          </a:p>
          <a:p>
            <a:pPr lvl="1">
              <a:lnSpc>
                <a:spcPct val="150000"/>
              </a:lnSpc>
            </a:pPr>
            <a:r>
              <a:rPr lang="es-ES_tradnl" sz="2200" dirty="0" smtClean="0"/>
              <a:t>Sintomático y de soporte</a:t>
            </a: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Rectángulo 1"/>
          <p:cNvSpPr/>
          <p:nvPr/>
        </p:nvSpPr>
        <p:spPr>
          <a:xfrm>
            <a:off x="91914" y="4376201"/>
            <a:ext cx="4044629" cy="379399"/>
          </a:xfrm>
          <a:prstGeom prst="rect">
            <a:avLst/>
          </a:prstGeom>
          <a:solidFill>
            <a:schemeClr val="tx1"/>
          </a:solidFill>
        </p:spPr>
        <p:txBody>
          <a:bodyPr wrap="square">
            <a:spAutoFit/>
          </a:bodyPr>
          <a:lstStyle/>
          <a:p>
            <a:r>
              <a:rPr lang="ca-ES" dirty="0">
                <a:solidFill>
                  <a:schemeClr val="bg1"/>
                </a:solidFill>
              </a:rPr>
              <a:t> </a:t>
            </a:r>
            <a:r>
              <a:rPr lang="ca-ES" dirty="0" err="1">
                <a:solidFill>
                  <a:schemeClr val="bg1"/>
                </a:solidFill>
              </a:rPr>
              <a:t>C</a:t>
            </a:r>
            <a:r>
              <a:rPr lang="ca-ES" dirty="0" err="1" smtClean="0">
                <a:solidFill>
                  <a:schemeClr val="bg1"/>
                </a:solidFill>
              </a:rPr>
              <a:t>ólquico</a:t>
            </a:r>
            <a:r>
              <a:rPr lang="ca-ES" dirty="0" smtClean="0">
                <a:solidFill>
                  <a:schemeClr val="bg1"/>
                </a:solidFill>
              </a:rPr>
              <a:t> </a:t>
            </a:r>
            <a:r>
              <a:rPr lang="ca-ES" dirty="0">
                <a:solidFill>
                  <a:schemeClr val="bg1"/>
                </a:solidFill>
              </a:rPr>
              <a:t>(</a:t>
            </a:r>
            <a:r>
              <a:rPr lang="ca-ES" dirty="0" err="1">
                <a:solidFill>
                  <a:schemeClr val="bg1"/>
                </a:solidFill>
              </a:rPr>
              <a:t>Colchicum</a:t>
            </a:r>
            <a:r>
              <a:rPr lang="ca-ES" dirty="0">
                <a:solidFill>
                  <a:schemeClr val="bg1"/>
                </a:solidFill>
              </a:rPr>
              <a:t> </a:t>
            </a:r>
            <a:r>
              <a:rPr lang="ca-ES" dirty="0" err="1">
                <a:solidFill>
                  <a:schemeClr val="bg1"/>
                </a:solidFill>
              </a:rPr>
              <a:t>autumnale</a:t>
            </a:r>
            <a:r>
              <a:rPr lang="ca-ES" dirty="0">
                <a:solidFill>
                  <a:schemeClr val="bg1"/>
                </a:solidFill>
              </a:rPr>
              <a:t>) </a:t>
            </a:r>
          </a:p>
        </p:txBody>
      </p:sp>
      <p:pic>
        <p:nvPicPr>
          <p:cNvPr id="3" name="Imagen 2"/>
          <p:cNvPicPr>
            <a:picLocks noChangeAspect="1"/>
          </p:cNvPicPr>
          <p:nvPr/>
        </p:nvPicPr>
        <p:blipFill>
          <a:blip r:embed="rId4"/>
          <a:stretch>
            <a:fillRect/>
          </a:stretch>
        </p:blipFill>
        <p:spPr>
          <a:xfrm>
            <a:off x="308248" y="1763013"/>
            <a:ext cx="3488741" cy="2613188"/>
          </a:xfrm>
          <a:prstGeom prst="rect">
            <a:avLst/>
          </a:prstGeom>
          <a:ln>
            <a:solidFill>
              <a:schemeClr val="tx1"/>
            </a:solidFill>
          </a:ln>
        </p:spPr>
      </p:pic>
    </p:spTree>
    <p:extLst>
      <p:ext uri="{BB962C8B-B14F-4D97-AF65-F5344CB8AC3E}">
        <p14:creationId xmlns:p14="http://schemas.microsoft.com/office/powerpoint/2010/main" val="3217668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smtClean="0"/>
              <a:t>	PLANTAS ANTICOAGULANTES</a:t>
            </a:r>
            <a:endParaRPr lang="ca-ES" b="1" dirty="0"/>
          </a:p>
        </p:txBody>
      </p:sp>
      <p:sp>
        <p:nvSpPr>
          <p:cNvPr id="7" name="Marcador de contenido 6"/>
          <p:cNvSpPr>
            <a:spLocks noGrp="1"/>
          </p:cNvSpPr>
          <p:nvPr>
            <p:ph idx="1"/>
          </p:nvPr>
        </p:nvSpPr>
        <p:spPr>
          <a:xfrm>
            <a:off x="4088301" y="1695280"/>
            <a:ext cx="8103697" cy="5010320"/>
          </a:xfrm>
        </p:spPr>
        <p:txBody>
          <a:bodyPr>
            <a:normAutofit fontScale="85000" lnSpcReduction="10000"/>
          </a:bodyPr>
          <a:lstStyle/>
          <a:p>
            <a:pPr>
              <a:lnSpc>
                <a:spcPct val="150000"/>
              </a:lnSpc>
            </a:pPr>
            <a:r>
              <a:rPr lang="es-ES_tradnl" sz="2400" dirty="0" smtClean="0"/>
              <a:t>Toxina: </a:t>
            </a:r>
            <a:r>
              <a:rPr lang="es-ES" sz="2400" dirty="0"/>
              <a:t> </a:t>
            </a:r>
            <a:r>
              <a:rPr lang="es-ES" sz="2400" dirty="0" err="1" smtClean="0"/>
              <a:t>Cumarina</a:t>
            </a:r>
            <a:r>
              <a:rPr lang="es-ES" sz="2400" dirty="0" smtClean="0"/>
              <a:t> (</a:t>
            </a:r>
            <a:r>
              <a:rPr lang="es-ES" sz="2400" dirty="0" err="1" smtClean="0"/>
              <a:t>dicumarina</a:t>
            </a:r>
            <a:r>
              <a:rPr lang="es-ES" sz="2400" dirty="0"/>
              <a:t>, </a:t>
            </a:r>
            <a:r>
              <a:rPr lang="es-ES" sz="2400" dirty="0" err="1"/>
              <a:t>dicumarol</a:t>
            </a:r>
            <a:r>
              <a:rPr lang="es-ES" sz="2400" dirty="0"/>
              <a:t> o </a:t>
            </a:r>
            <a:r>
              <a:rPr lang="es-ES" sz="2400" dirty="0" err="1" smtClean="0"/>
              <a:t>antiprotrombina</a:t>
            </a:r>
            <a:r>
              <a:rPr lang="es-ES" sz="2400" dirty="0" smtClean="0"/>
              <a:t>)</a:t>
            </a:r>
          </a:p>
          <a:p>
            <a:pPr>
              <a:lnSpc>
                <a:spcPct val="150000"/>
              </a:lnSpc>
            </a:pPr>
            <a:r>
              <a:rPr lang="es-ES" sz="2400" dirty="0" smtClean="0"/>
              <a:t>Clínica:</a:t>
            </a:r>
          </a:p>
          <a:p>
            <a:pPr lvl="1">
              <a:lnSpc>
                <a:spcPct val="150000"/>
              </a:lnSpc>
            </a:pPr>
            <a:r>
              <a:rPr lang="es-ES" sz="2200" dirty="0" err="1" smtClean="0"/>
              <a:t>Intox</a:t>
            </a:r>
            <a:r>
              <a:rPr lang="es-ES" sz="2200" dirty="0" smtClean="0"/>
              <a:t> </a:t>
            </a:r>
            <a:r>
              <a:rPr lang="es-ES" sz="2200" dirty="0"/>
              <a:t>aguda: </a:t>
            </a:r>
            <a:r>
              <a:rPr lang="es-ES" sz="2200" dirty="0" smtClean="0"/>
              <a:t>náuseas </a:t>
            </a:r>
            <a:r>
              <a:rPr lang="es-ES" sz="2200" dirty="0"/>
              <a:t>y </a:t>
            </a:r>
            <a:r>
              <a:rPr lang="es-ES" sz="2200" dirty="0" smtClean="0"/>
              <a:t>vómitos. </a:t>
            </a:r>
          </a:p>
          <a:p>
            <a:pPr lvl="1">
              <a:lnSpc>
                <a:spcPct val="150000"/>
              </a:lnSpc>
            </a:pPr>
            <a:r>
              <a:rPr lang="es-ES" sz="2200" dirty="0" err="1" smtClean="0"/>
              <a:t>Intox</a:t>
            </a:r>
            <a:r>
              <a:rPr lang="es-ES" sz="2200" dirty="0" smtClean="0"/>
              <a:t> crónica: </a:t>
            </a:r>
            <a:r>
              <a:rPr lang="es-ES" sz="2200" dirty="0"/>
              <a:t>petequias, epistaxis, hematurias y riesgo de hemorragias graves</a:t>
            </a:r>
            <a:endParaRPr lang="es-ES" sz="2200" dirty="0" smtClean="0"/>
          </a:p>
          <a:p>
            <a:pPr>
              <a:lnSpc>
                <a:spcPct val="150000"/>
              </a:lnSpc>
            </a:pPr>
            <a:r>
              <a:rPr lang="es-ES" sz="2400" dirty="0" smtClean="0"/>
              <a:t>Tratamiento:</a:t>
            </a:r>
          </a:p>
          <a:p>
            <a:pPr lvl="1">
              <a:lnSpc>
                <a:spcPct val="150000"/>
              </a:lnSpc>
            </a:pPr>
            <a:r>
              <a:rPr lang="es-ES" sz="2200" dirty="0" smtClean="0"/>
              <a:t>Carbón activo</a:t>
            </a:r>
          </a:p>
          <a:p>
            <a:pPr lvl="1">
              <a:lnSpc>
                <a:spcPct val="150000"/>
              </a:lnSpc>
            </a:pPr>
            <a:r>
              <a:rPr lang="es-ES" sz="2200" dirty="0" err="1" smtClean="0"/>
              <a:t>Vit</a:t>
            </a:r>
            <a:r>
              <a:rPr lang="es-ES" sz="2200" dirty="0" smtClean="0"/>
              <a:t> K</a:t>
            </a:r>
          </a:p>
          <a:p>
            <a:pPr lvl="1">
              <a:lnSpc>
                <a:spcPct val="150000"/>
              </a:lnSpc>
            </a:pPr>
            <a:r>
              <a:rPr lang="es-ES" sz="2200" dirty="0" smtClean="0"/>
              <a:t>Plasma fresco y factores de coagulación</a:t>
            </a:r>
            <a:endParaRPr lang="es-ES_tradnl" sz="22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Rectángulo 1"/>
          <p:cNvSpPr/>
          <p:nvPr/>
        </p:nvSpPr>
        <p:spPr>
          <a:xfrm>
            <a:off x="352141" y="6064080"/>
            <a:ext cx="3650358" cy="646331"/>
          </a:xfrm>
          <a:prstGeom prst="rect">
            <a:avLst/>
          </a:prstGeom>
          <a:solidFill>
            <a:schemeClr val="tx1"/>
          </a:solidFill>
        </p:spPr>
        <p:txBody>
          <a:bodyPr wrap="none">
            <a:spAutoFit/>
          </a:bodyPr>
          <a:lstStyle/>
          <a:p>
            <a:r>
              <a:rPr lang="ca-ES" dirty="0">
                <a:solidFill>
                  <a:schemeClr val="bg1"/>
                </a:solidFill>
              </a:rPr>
              <a:t> </a:t>
            </a:r>
            <a:r>
              <a:rPr lang="ca-ES" dirty="0" err="1">
                <a:solidFill>
                  <a:schemeClr val="bg1"/>
                </a:solidFill>
              </a:rPr>
              <a:t>T</a:t>
            </a:r>
            <a:r>
              <a:rPr lang="ca-ES" dirty="0" err="1" smtClean="0">
                <a:solidFill>
                  <a:schemeClr val="bg1"/>
                </a:solidFill>
              </a:rPr>
              <a:t>rébol</a:t>
            </a:r>
            <a:r>
              <a:rPr lang="ca-ES" dirty="0" smtClean="0">
                <a:solidFill>
                  <a:schemeClr val="bg1"/>
                </a:solidFill>
              </a:rPr>
              <a:t> </a:t>
            </a:r>
            <a:r>
              <a:rPr lang="ca-ES" dirty="0" err="1">
                <a:solidFill>
                  <a:schemeClr val="bg1"/>
                </a:solidFill>
              </a:rPr>
              <a:t>dulce</a:t>
            </a:r>
            <a:r>
              <a:rPr lang="ca-ES" dirty="0">
                <a:solidFill>
                  <a:schemeClr val="bg1"/>
                </a:solidFill>
              </a:rPr>
              <a:t> o </a:t>
            </a:r>
            <a:r>
              <a:rPr lang="ca-ES" dirty="0" err="1">
                <a:solidFill>
                  <a:schemeClr val="bg1"/>
                </a:solidFill>
              </a:rPr>
              <a:t>meliloto</a:t>
            </a:r>
            <a:r>
              <a:rPr lang="ca-ES" dirty="0">
                <a:solidFill>
                  <a:schemeClr val="bg1"/>
                </a:solidFill>
              </a:rPr>
              <a:t> </a:t>
            </a:r>
            <a:r>
              <a:rPr lang="ca-ES" dirty="0" smtClean="0">
                <a:solidFill>
                  <a:schemeClr val="bg1"/>
                </a:solidFill>
              </a:rPr>
              <a:t>oficinal</a:t>
            </a:r>
          </a:p>
          <a:p>
            <a:r>
              <a:rPr lang="ca-ES" dirty="0" smtClean="0">
                <a:solidFill>
                  <a:schemeClr val="bg1"/>
                </a:solidFill>
              </a:rPr>
              <a:t>(</a:t>
            </a:r>
            <a:r>
              <a:rPr lang="ca-ES" dirty="0" err="1">
                <a:solidFill>
                  <a:schemeClr val="bg1"/>
                </a:solidFill>
              </a:rPr>
              <a:t>Melilotus</a:t>
            </a:r>
            <a:r>
              <a:rPr lang="ca-ES" dirty="0">
                <a:solidFill>
                  <a:schemeClr val="bg1"/>
                </a:solidFill>
              </a:rPr>
              <a:t> </a:t>
            </a:r>
            <a:r>
              <a:rPr lang="ca-ES" dirty="0" err="1" smtClean="0">
                <a:solidFill>
                  <a:schemeClr val="bg1"/>
                </a:solidFill>
              </a:rPr>
              <a:t>officinalis</a:t>
            </a:r>
            <a:r>
              <a:rPr lang="ca-ES" dirty="0" smtClean="0">
                <a:solidFill>
                  <a:schemeClr val="bg1"/>
                </a:solidFill>
              </a:rPr>
              <a:t>)</a:t>
            </a:r>
            <a:endParaRPr lang="ca-ES" dirty="0">
              <a:solidFill>
                <a:schemeClr val="bg1"/>
              </a:solidFill>
            </a:endParaRPr>
          </a:p>
        </p:txBody>
      </p:sp>
      <p:pic>
        <p:nvPicPr>
          <p:cNvPr id="3" name="Imagen 2"/>
          <p:cNvPicPr>
            <a:picLocks noChangeAspect="1"/>
          </p:cNvPicPr>
          <p:nvPr/>
        </p:nvPicPr>
        <p:blipFill rotWithShape="1">
          <a:blip r:embed="rId4"/>
          <a:srcRect l="2107" t="29718" r="76810" b="10559"/>
          <a:stretch/>
        </p:blipFill>
        <p:spPr>
          <a:xfrm>
            <a:off x="438537" y="1695280"/>
            <a:ext cx="2743200" cy="4368800"/>
          </a:xfrm>
          <a:prstGeom prst="rect">
            <a:avLst/>
          </a:prstGeom>
          <a:ln>
            <a:solidFill>
              <a:schemeClr val="tx1"/>
            </a:solidFill>
          </a:ln>
        </p:spPr>
      </p:pic>
    </p:spTree>
    <p:extLst>
      <p:ext uri="{BB962C8B-B14F-4D97-AF65-F5344CB8AC3E}">
        <p14:creationId xmlns:p14="http://schemas.microsoft.com/office/powerpoint/2010/main" val="12939453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6880" y="4253611"/>
            <a:ext cx="9404723" cy="1400530"/>
          </a:xfrm>
        </p:spPr>
        <p:txBody>
          <a:bodyPr/>
          <a:lstStyle/>
          <a:p>
            <a:pPr algn="ctr"/>
            <a:r>
              <a:rPr lang="ca-ES" sz="5400" dirty="0" smtClean="0">
                <a:effectLst>
                  <a:outerShdw blurRad="38100" dist="38100" dir="2700000" algn="tl">
                    <a:srgbClr val="000000">
                      <a:alpha val="43137"/>
                    </a:srgbClr>
                  </a:outerShdw>
                </a:effectLst>
              </a:rPr>
              <a:t>MUCHAS GRACIAS</a:t>
            </a:r>
            <a:br>
              <a:rPr lang="ca-ES" sz="5400" dirty="0" smtClean="0">
                <a:effectLst>
                  <a:outerShdw blurRad="38100" dist="38100" dir="2700000" algn="tl">
                    <a:srgbClr val="000000">
                      <a:alpha val="43137"/>
                    </a:srgbClr>
                  </a:outerShdw>
                </a:effectLst>
              </a:rPr>
            </a:br>
            <a:r>
              <a:rPr lang="ca-ES" sz="3200" dirty="0" smtClean="0"/>
              <a:t>LGarciaGI@tauli.cat</a:t>
            </a:r>
            <a:endParaRPr lang="ca-ES" sz="3200" dirty="0"/>
          </a:p>
        </p:txBody>
      </p:sp>
      <p:pic>
        <p:nvPicPr>
          <p:cNvPr id="4" name="Picture 5" descr="Corporació Sanitària Parc Taulí">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4403" y="253048"/>
            <a:ext cx="221456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321100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a:t>	</a:t>
            </a:r>
            <a:r>
              <a:rPr lang="ca-ES" b="1" dirty="0" smtClean="0"/>
              <a:t>CASO CLÍNICO</a:t>
            </a:r>
            <a:endParaRPr lang="ca-ES" b="1" dirty="0"/>
          </a:p>
        </p:txBody>
      </p:sp>
      <p:sp>
        <p:nvSpPr>
          <p:cNvPr id="7" name="Marcador de contenido 6"/>
          <p:cNvSpPr>
            <a:spLocks noGrp="1"/>
          </p:cNvSpPr>
          <p:nvPr>
            <p:ph idx="1"/>
          </p:nvPr>
        </p:nvSpPr>
        <p:spPr>
          <a:xfrm>
            <a:off x="677333" y="1736640"/>
            <a:ext cx="11155244" cy="4698027"/>
          </a:xfrm>
        </p:spPr>
        <p:txBody>
          <a:bodyPr>
            <a:normAutofit fontScale="92500" lnSpcReduction="10000"/>
          </a:bodyPr>
          <a:lstStyle/>
          <a:p>
            <a:pPr marL="0" indent="0">
              <a:lnSpc>
                <a:spcPct val="150000"/>
              </a:lnSpc>
              <a:buNone/>
            </a:pPr>
            <a:r>
              <a:rPr lang="es-ES_tradnl" sz="2400" dirty="0" smtClean="0"/>
              <a:t>Paciente de 32 años sin alergias medicamentosas conocidas</a:t>
            </a:r>
          </a:p>
          <a:p>
            <a:pPr marL="0" indent="0">
              <a:lnSpc>
                <a:spcPct val="150000"/>
              </a:lnSpc>
              <a:buNone/>
            </a:pPr>
            <a:r>
              <a:rPr lang="es-ES_tradnl" sz="2400" b="1" u="sng" dirty="0" smtClean="0"/>
              <a:t>Antecedentes patológicos:</a:t>
            </a:r>
          </a:p>
          <a:p>
            <a:pPr marL="0" indent="0">
              <a:lnSpc>
                <a:spcPct val="150000"/>
              </a:lnSpc>
              <a:buNone/>
            </a:pPr>
            <a:r>
              <a:rPr lang="es-ES_tradnl" sz="2400" dirty="0"/>
              <a:t>	</a:t>
            </a:r>
            <a:r>
              <a:rPr lang="es-ES_tradnl" sz="2400" dirty="0" smtClean="0"/>
              <a:t>Asma bronquial en tratamiento con BD a demanda</a:t>
            </a:r>
          </a:p>
          <a:p>
            <a:pPr marL="0" indent="0">
              <a:lnSpc>
                <a:spcPct val="150000"/>
              </a:lnSpc>
              <a:buNone/>
            </a:pPr>
            <a:r>
              <a:rPr lang="es-ES_tradnl" sz="2400" dirty="0"/>
              <a:t>	</a:t>
            </a:r>
            <a:r>
              <a:rPr lang="es-ES_tradnl" sz="2400" dirty="0" smtClean="0"/>
              <a:t>Niega otros antecedentes de interés</a:t>
            </a:r>
          </a:p>
          <a:p>
            <a:pPr marL="0" indent="0">
              <a:lnSpc>
                <a:spcPct val="150000"/>
              </a:lnSpc>
              <a:buNone/>
            </a:pPr>
            <a:r>
              <a:rPr lang="es-ES_tradnl" sz="2400" b="1" u="sng" dirty="0" smtClean="0"/>
              <a:t>Enfermedad actual: </a:t>
            </a:r>
          </a:p>
          <a:p>
            <a:pPr marL="0" indent="0">
              <a:lnSpc>
                <a:spcPct val="150000"/>
              </a:lnSpc>
              <a:buNone/>
            </a:pPr>
            <a:r>
              <a:rPr lang="es-ES_tradnl" sz="2400" dirty="0" smtClean="0"/>
              <a:t>Acude a urgencias por náuseas, vómitos, dolor abdominal y diarreas de horas de evolución. Niega fiebre y/o clínica de bacteriemia. </a:t>
            </a:r>
          </a:p>
          <a:p>
            <a:pPr marL="0" indent="0">
              <a:lnSpc>
                <a:spcPct val="150000"/>
              </a:lnSpc>
              <a:buNone/>
            </a:pPr>
            <a:r>
              <a:rPr lang="es-ES_tradnl" sz="2400" dirty="0" smtClean="0"/>
              <a:t>Como antecedente epidemiológico a destacar refiere consumo de setas</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Tree>
    <p:extLst>
      <p:ext uri="{BB962C8B-B14F-4D97-AF65-F5344CB8AC3E}">
        <p14:creationId xmlns:p14="http://schemas.microsoft.com/office/powerpoint/2010/main" val="3926017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84252"/>
          </a:xfrm>
          <a:solidFill>
            <a:schemeClr val="accent1"/>
          </a:solidFill>
        </p:spPr>
        <p:txBody>
          <a:bodyPr anchor="ctr"/>
          <a:lstStyle/>
          <a:p>
            <a:r>
              <a:rPr lang="ca-ES" b="1" dirty="0"/>
              <a:t>	</a:t>
            </a:r>
            <a:r>
              <a:rPr lang="ca-ES" b="1" dirty="0" smtClean="0"/>
              <a:t>CASO CLÍNICO</a:t>
            </a:r>
            <a:endParaRPr lang="ca-ES" b="1" dirty="0"/>
          </a:p>
        </p:txBody>
      </p:sp>
      <p:sp>
        <p:nvSpPr>
          <p:cNvPr id="7" name="Marcador de contenido 6"/>
          <p:cNvSpPr>
            <a:spLocks noGrp="1"/>
          </p:cNvSpPr>
          <p:nvPr>
            <p:ph idx="1"/>
          </p:nvPr>
        </p:nvSpPr>
        <p:spPr>
          <a:xfrm>
            <a:off x="829733" y="1736640"/>
            <a:ext cx="10346267" cy="4195481"/>
          </a:xfrm>
        </p:spPr>
        <p:txBody>
          <a:bodyPr>
            <a:normAutofit fontScale="77500" lnSpcReduction="20000"/>
          </a:bodyPr>
          <a:lstStyle/>
          <a:p>
            <a:pPr marL="0" indent="0">
              <a:lnSpc>
                <a:spcPct val="150000"/>
              </a:lnSpc>
              <a:buNone/>
            </a:pPr>
            <a:r>
              <a:rPr lang="es-ES_tradnl" sz="2400" b="1" u="sng" dirty="0" smtClean="0"/>
              <a:t>Exploración Física:</a:t>
            </a:r>
          </a:p>
          <a:p>
            <a:pPr marL="0" indent="0">
              <a:lnSpc>
                <a:spcPct val="150000"/>
              </a:lnSpc>
              <a:buNone/>
            </a:pPr>
            <a:r>
              <a:rPr lang="es-ES_tradnl" sz="2400" dirty="0" smtClean="0"/>
              <a:t>TA 99/52, FC 104lpm, afebril, SatO2B 96%</a:t>
            </a:r>
          </a:p>
          <a:p>
            <a:pPr marL="0" indent="0">
              <a:lnSpc>
                <a:spcPct val="150000"/>
              </a:lnSpc>
              <a:buNone/>
            </a:pPr>
            <a:r>
              <a:rPr lang="es-ES_tradnl" sz="2400" dirty="0" smtClean="0"/>
              <a:t>ACV: Rítmico a 96lpm. No se auscultan soplos ni roces. No signos de mala perfusión distal</a:t>
            </a:r>
          </a:p>
          <a:p>
            <a:pPr marL="0" indent="0">
              <a:lnSpc>
                <a:spcPct val="150000"/>
              </a:lnSpc>
              <a:buNone/>
            </a:pPr>
            <a:r>
              <a:rPr lang="es-ES_tradnl" sz="2400" dirty="0" smtClean="0"/>
              <a:t>AR: MVC sin ruidos sobreañadidos.</a:t>
            </a:r>
          </a:p>
          <a:p>
            <a:pPr marL="0" indent="0">
              <a:lnSpc>
                <a:spcPct val="150000"/>
              </a:lnSpc>
              <a:buNone/>
            </a:pPr>
            <a:r>
              <a:rPr lang="es-ES_tradnl" sz="2400" dirty="0" smtClean="0"/>
              <a:t>ABD: Blando y </a:t>
            </a:r>
            <a:r>
              <a:rPr lang="es-ES_tradnl" sz="2400" dirty="0" err="1" smtClean="0"/>
              <a:t>depresible</a:t>
            </a:r>
            <a:r>
              <a:rPr lang="es-ES_tradnl" sz="2400" dirty="0" smtClean="0"/>
              <a:t>. Molesto de forma difusa a la palpación pero sin signos de irritación peritoneal. No se palpan masas ni </a:t>
            </a:r>
            <a:r>
              <a:rPr lang="es-ES_tradnl" sz="2400" dirty="0" err="1" smtClean="0"/>
              <a:t>visceromegalias</a:t>
            </a:r>
            <a:r>
              <a:rPr lang="es-ES_tradnl" sz="2400" dirty="0" smtClean="0"/>
              <a:t>. Peristaltismo aumentado.</a:t>
            </a:r>
          </a:p>
          <a:p>
            <a:pPr marL="0" indent="0">
              <a:lnSpc>
                <a:spcPct val="150000"/>
              </a:lnSpc>
              <a:buNone/>
            </a:pPr>
            <a:r>
              <a:rPr lang="es-ES_tradnl" sz="2400" dirty="0" smtClean="0"/>
              <a:t>NRL: Sin </a:t>
            </a:r>
            <a:r>
              <a:rPr lang="es-ES_tradnl" sz="2400" dirty="0" err="1" smtClean="0"/>
              <a:t>focalidades</a:t>
            </a:r>
            <a:r>
              <a:rPr lang="es-ES_tradnl" sz="2400" dirty="0" smtClean="0"/>
              <a:t>. No </a:t>
            </a:r>
            <a:r>
              <a:rPr lang="es-ES_tradnl" sz="2400" dirty="0" err="1" smtClean="0"/>
              <a:t>menigismo</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2" name="Estrella de 5 puntas 1"/>
          <p:cNvSpPr/>
          <p:nvPr/>
        </p:nvSpPr>
        <p:spPr>
          <a:xfrm>
            <a:off x="2168871" y="185315"/>
            <a:ext cx="7450666" cy="6232419"/>
          </a:xfrm>
          <a:prstGeom prst="star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CuadroTexto 2"/>
          <p:cNvSpPr txBox="1"/>
          <p:nvPr/>
        </p:nvSpPr>
        <p:spPr>
          <a:xfrm>
            <a:off x="4090804" y="2264720"/>
            <a:ext cx="3606800" cy="1569660"/>
          </a:xfrm>
          <a:prstGeom prst="rect">
            <a:avLst/>
          </a:prstGeom>
          <a:noFill/>
        </p:spPr>
        <p:txBody>
          <a:bodyPr wrap="square" rtlCol="0">
            <a:spAutoFit/>
          </a:bodyPr>
          <a:lstStyle/>
          <a:p>
            <a:pPr algn="ctr"/>
            <a:r>
              <a:rPr lang="ca-ES" sz="4800" b="1" dirty="0" smtClean="0"/>
              <a:t>QUE HACEMOS?</a:t>
            </a:r>
            <a:endParaRPr lang="ca-ES" sz="4800" b="1" dirty="0"/>
          </a:p>
        </p:txBody>
      </p:sp>
    </p:spTree>
    <p:extLst>
      <p:ext uri="{BB962C8B-B14F-4D97-AF65-F5344CB8AC3E}">
        <p14:creationId xmlns:p14="http://schemas.microsoft.com/office/powerpoint/2010/main" val="27831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ppt_w</p:attrName>
                                        </p:attrNameLst>
                                      </p:cBhvr>
                                      <p:tavLst>
                                        <p:tav tm="0" fmla="#ppt_w*sin(2.5*pi*$)">
                                          <p:val>
                                            <p:fltVal val="0"/>
                                          </p:val>
                                        </p:tav>
                                        <p:tav tm="100000">
                                          <p:val>
                                            <p:fltVal val="1"/>
                                          </p:val>
                                        </p:tav>
                                      </p:tavLst>
                                    </p:anim>
                                    <p:anim calcmode="lin" valueType="num">
                                      <p:cBhvr>
                                        <p:cTn id="1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idx="1"/>
          </p:nvPr>
        </p:nvSpPr>
        <p:spPr>
          <a:xfrm>
            <a:off x="291830" y="569330"/>
            <a:ext cx="5362665" cy="583531"/>
          </a:xfrm>
          <a:solidFill>
            <a:schemeClr val="accent5">
              <a:lumMod val="50000"/>
            </a:schemeClr>
          </a:solidFill>
          <a:ln>
            <a:solidFill>
              <a:schemeClr val="tx1"/>
            </a:solidFill>
          </a:ln>
        </p:spPr>
        <p:txBody>
          <a:bodyPr anchor="ctr"/>
          <a:lstStyle/>
          <a:p>
            <a:pPr algn="ctr"/>
            <a:r>
              <a:rPr lang="es-ES" altLang="ca-ES" b="1" dirty="0"/>
              <a:t>SÍNDROME DE TOXICIDAD PRECOZ </a:t>
            </a:r>
          </a:p>
        </p:txBody>
      </p:sp>
      <p:sp>
        <p:nvSpPr>
          <p:cNvPr id="7" name="Marcador de contenido 6"/>
          <p:cNvSpPr>
            <a:spLocks noGrp="1"/>
          </p:cNvSpPr>
          <p:nvPr>
            <p:ph sz="half" idx="2"/>
          </p:nvPr>
        </p:nvSpPr>
        <p:spPr>
          <a:xfrm>
            <a:off x="291830" y="1191643"/>
            <a:ext cx="5362665" cy="5395081"/>
          </a:xfrm>
          <a:solidFill>
            <a:schemeClr val="accent5">
              <a:lumMod val="75000"/>
            </a:schemeClr>
          </a:solidFill>
          <a:ln>
            <a:solidFill>
              <a:schemeClr val="tx1"/>
            </a:solidFill>
          </a:ln>
        </p:spPr>
        <p:txBody>
          <a:bodyPr anchor="ctr">
            <a:noAutofit/>
          </a:bodyPr>
          <a:lstStyle/>
          <a:p>
            <a:pPr>
              <a:lnSpc>
                <a:spcPct val="150000"/>
              </a:lnSpc>
            </a:pPr>
            <a:r>
              <a:rPr lang="es-ES" altLang="ca-ES" sz="2400" b="1" dirty="0" smtClean="0"/>
              <a:t>Setas </a:t>
            </a:r>
            <a:r>
              <a:rPr lang="es-ES" altLang="ca-ES" sz="2400" b="1" dirty="0"/>
              <a:t>que producen GEA aguda (síndrome disentérico</a:t>
            </a:r>
            <a:r>
              <a:rPr lang="es-ES" altLang="ca-ES" sz="2400" b="1" dirty="0" smtClean="0"/>
              <a:t>)</a:t>
            </a:r>
          </a:p>
          <a:p>
            <a:pPr>
              <a:lnSpc>
                <a:spcPct val="150000"/>
              </a:lnSpc>
            </a:pPr>
            <a:r>
              <a:rPr lang="es-ES" altLang="ca-ES" sz="2400" b="1" dirty="0" smtClean="0"/>
              <a:t>Setas con efecto colinérgico </a:t>
            </a:r>
          </a:p>
          <a:p>
            <a:pPr>
              <a:lnSpc>
                <a:spcPct val="150000"/>
              </a:lnSpc>
            </a:pPr>
            <a:r>
              <a:rPr lang="es-ES" altLang="ca-ES" sz="2400" b="1" dirty="0" smtClean="0"/>
              <a:t>Setas </a:t>
            </a:r>
            <a:r>
              <a:rPr lang="es-ES" altLang="ca-ES" sz="2400" b="1" dirty="0"/>
              <a:t>con efecto anticolinérgico </a:t>
            </a:r>
            <a:endParaRPr lang="es-ES" altLang="ca-ES" sz="2400" b="1" dirty="0" smtClean="0"/>
          </a:p>
          <a:p>
            <a:pPr>
              <a:lnSpc>
                <a:spcPct val="150000"/>
              </a:lnSpc>
            </a:pPr>
            <a:r>
              <a:rPr lang="es-ES" altLang="ca-ES" sz="2400" b="1" dirty="0" smtClean="0"/>
              <a:t>Setas </a:t>
            </a:r>
            <a:r>
              <a:rPr lang="es-ES" altLang="ca-ES" sz="2400" b="1" dirty="0"/>
              <a:t>con efecto </a:t>
            </a:r>
            <a:r>
              <a:rPr lang="es-ES" altLang="ca-ES" sz="2400" b="1" dirty="0" smtClean="0"/>
              <a:t>alucinógeno</a:t>
            </a:r>
            <a:endParaRPr lang="es-ES" altLang="ca-ES" sz="2400" b="1" dirty="0"/>
          </a:p>
          <a:p>
            <a:pPr>
              <a:lnSpc>
                <a:spcPct val="150000"/>
              </a:lnSpc>
            </a:pPr>
            <a:r>
              <a:rPr lang="es-ES" altLang="ca-ES" sz="2400" b="1" dirty="0" smtClean="0"/>
              <a:t>Setas </a:t>
            </a:r>
            <a:r>
              <a:rPr lang="es-ES" altLang="ca-ES" sz="2400" b="1" dirty="0"/>
              <a:t>con efecto </a:t>
            </a:r>
            <a:r>
              <a:rPr lang="es-ES" altLang="ca-ES" sz="2400" b="1" dirty="0" err="1"/>
              <a:t>antabús</a:t>
            </a:r>
            <a:r>
              <a:rPr lang="es-ES" altLang="ca-ES" sz="2400" b="1" dirty="0"/>
              <a:t> </a:t>
            </a:r>
            <a:r>
              <a:rPr lang="es-ES" altLang="ca-ES" sz="2400" b="1" dirty="0" smtClean="0"/>
              <a:t>(síndrome </a:t>
            </a:r>
            <a:r>
              <a:rPr lang="es-ES" altLang="ca-ES" sz="2400" b="1" dirty="0" err="1"/>
              <a:t>acetaldehídico</a:t>
            </a:r>
            <a:r>
              <a:rPr lang="es-ES" altLang="ca-ES" sz="2400" b="1" dirty="0"/>
              <a:t> o </a:t>
            </a:r>
            <a:r>
              <a:rPr lang="es-ES" altLang="ca-ES" sz="2400" b="1" dirty="0" smtClean="0"/>
              <a:t>efecto </a:t>
            </a:r>
            <a:r>
              <a:rPr lang="es-ES" altLang="ca-ES" sz="2400" b="1" dirty="0" err="1" smtClean="0"/>
              <a:t>disulfirámico</a:t>
            </a:r>
            <a:r>
              <a:rPr lang="es-ES" altLang="ca-ES" sz="2400" b="1" dirty="0" smtClean="0"/>
              <a:t>)</a:t>
            </a:r>
            <a:endParaRPr lang="es-ES" altLang="ca-ES" sz="2400" b="1" dirty="0"/>
          </a:p>
        </p:txBody>
      </p:sp>
      <p:sp>
        <p:nvSpPr>
          <p:cNvPr id="14" name="Marcador de texto 13"/>
          <p:cNvSpPr>
            <a:spLocks noGrp="1"/>
          </p:cNvSpPr>
          <p:nvPr>
            <p:ph type="body" sz="quarter" idx="3"/>
          </p:nvPr>
        </p:nvSpPr>
        <p:spPr>
          <a:xfrm>
            <a:off x="6589978" y="1215546"/>
            <a:ext cx="5162662" cy="615044"/>
          </a:xfrm>
          <a:solidFill>
            <a:schemeClr val="accent5">
              <a:lumMod val="50000"/>
            </a:schemeClr>
          </a:solidFill>
          <a:ln>
            <a:solidFill>
              <a:schemeClr val="tx1"/>
            </a:solidFill>
          </a:ln>
        </p:spPr>
        <p:txBody>
          <a:bodyPr anchor="ctr"/>
          <a:lstStyle/>
          <a:p>
            <a:r>
              <a:rPr lang="es-ES" altLang="ca-ES" b="1" dirty="0"/>
              <a:t>SÍNDROME DE TOXICIDAD </a:t>
            </a:r>
            <a:r>
              <a:rPr lang="es-ES" altLang="ca-ES" b="1" dirty="0" smtClean="0"/>
              <a:t>TARDÍA</a:t>
            </a:r>
            <a:endParaRPr lang="ca-ES" dirty="0"/>
          </a:p>
        </p:txBody>
      </p:sp>
      <p:sp>
        <p:nvSpPr>
          <p:cNvPr id="5" name="Marcador de contenido 4"/>
          <p:cNvSpPr>
            <a:spLocks noGrp="1"/>
          </p:cNvSpPr>
          <p:nvPr>
            <p:ph sz="quarter" idx="4"/>
          </p:nvPr>
        </p:nvSpPr>
        <p:spPr>
          <a:xfrm>
            <a:off x="6322979" y="2932672"/>
            <a:ext cx="5162661" cy="3780520"/>
          </a:xfrm>
        </p:spPr>
        <p:txBody>
          <a:bodyPr anchor="ctr">
            <a:normAutofit/>
          </a:bodyPr>
          <a:lstStyle/>
          <a:p>
            <a:pPr marL="0" indent="0">
              <a:buNone/>
            </a:pPr>
            <a:endParaRPr lang="es-ES" altLang="ca-ES" sz="2400" b="1" dirty="0"/>
          </a:p>
          <a:p>
            <a:pPr>
              <a:buNone/>
            </a:pPr>
            <a:endParaRPr lang="es-ES" altLang="ca-ES" sz="2400" b="1" dirty="0">
              <a:sym typeface="Symbol" panose="05050102010706020507" pitchFamily="18" charset="2"/>
            </a:endParaRPr>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sp>
        <p:nvSpPr>
          <p:cNvPr id="16" name="Marcador de contenido 6"/>
          <p:cNvSpPr txBox="1">
            <a:spLocks/>
          </p:cNvSpPr>
          <p:nvPr/>
        </p:nvSpPr>
        <p:spPr>
          <a:xfrm>
            <a:off x="6589979" y="1853578"/>
            <a:ext cx="5162661" cy="4687169"/>
          </a:xfrm>
          <a:prstGeom prst="rect">
            <a:avLst/>
          </a:prstGeom>
          <a:solidFill>
            <a:schemeClr val="accent5">
              <a:lumMod val="75000"/>
            </a:schemeClr>
          </a:solidFill>
          <a:ln>
            <a:solidFill>
              <a:schemeClr val="tx1"/>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a:lnSpc>
                <a:spcPct val="150000"/>
              </a:lnSpc>
            </a:pPr>
            <a:r>
              <a:rPr lang="es-ES" altLang="ca-ES" sz="2400" b="1" dirty="0" smtClean="0"/>
              <a:t>Setas </a:t>
            </a:r>
            <a:r>
              <a:rPr lang="es-ES" altLang="ca-ES" sz="2400" b="1" dirty="0" err="1" smtClean="0"/>
              <a:t>hepatotóxicas</a:t>
            </a:r>
            <a:r>
              <a:rPr lang="es-ES" altLang="ca-ES" sz="2400" b="1" dirty="0" smtClean="0"/>
              <a:t> (síndrome </a:t>
            </a:r>
            <a:r>
              <a:rPr lang="es-ES" altLang="ca-ES" sz="2400" b="1" dirty="0" err="1" smtClean="0"/>
              <a:t>faloidiano</a:t>
            </a:r>
            <a:r>
              <a:rPr lang="es-ES" altLang="ca-ES" sz="2400" b="1" dirty="0" smtClean="0"/>
              <a:t>)</a:t>
            </a:r>
          </a:p>
          <a:p>
            <a:pPr>
              <a:lnSpc>
                <a:spcPct val="150000"/>
              </a:lnSpc>
            </a:pPr>
            <a:r>
              <a:rPr lang="es-ES" altLang="ca-ES" sz="2400" b="1" dirty="0" smtClean="0"/>
              <a:t>Setas </a:t>
            </a:r>
            <a:r>
              <a:rPr lang="es-ES" altLang="ca-ES" sz="2400" b="1" dirty="0" err="1" smtClean="0"/>
              <a:t>nefrotóxicas</a:t>
            </a:r>
            <a:r>
              <a:rPr lang="es-ES" altLang="ca-ES" sz="2400" b="1" dirty="0" smtClean="0"/>
              <a:t> (síndrome </a:t>
            </a:r>
            <a:r>
              <a:rPr lang="es-ES" altLang="ca-ES" sz="2400" b="1" dirty="0" err="1" smtClean="0"/>
              <a:t>orellánico</a:t>
            </a:r>
            <a:r>
              <a:rPr lang="es-ES" altLang="ca-ES" sz="2400" b="1" dirty="0" smtClean="0"/>
              <a:t> o </a:t>
            </a:r>
            <a:r>
              <a:rPr lang="es-ES" altLang="ca-ES" sz="2400" b="1" dirty="0" err="1" smtClean="0"/>
              <a:t>cortinárico</a:t>
            </a:r>
            <a:r>
              <a:rPr lang="es-ES" altLang="ca-ES" sz="2400" b="1" dirty="0" smtClean="0"/>
              <a:t>) </a:t>
            </a:r>
          </a:p>
          <a:p>
            <a:pPr>
              <a:lnSpc>
                <a:spcPct val="150000"/>
              </a:lnSpc>
            </a:pPr>
            <a:r>
              <a:rPr lang="es-ES" altLang="ca-ES" sz="2400" b="1" dirty="0" smtClean="0"/>
              <a:t>Setas </a:t>
            </a:r>
            <a:r>
              <a:rPr lang="es-ES" altLang="ca-ES" sz="2400" b="1" dirty="0" err="1" smtClean="0"/>
              <a:t>hidracínicas</a:t>
            </a:r>
            <a:r>
              <a:rPr lang="es-ES" altLang="ca-ES" sz="2400" b="1" dirty="0" smtClean="0"/>
              <a:t> (síndrome </a:t>
            </a:r>
            <a:r>
              <a:rPr lang="es-ES" altLang="ca-ES" sz="2400" b="1" dirty="0" err="1" smtClean="0"/>
              <a:t>giromitriano</a:t>
            </a:r>
            <a:endParaRPr lang="es-ES" altLang="ca-ES" sz="2400" b="1" dirty="0" smtClean="0"/>
          </a:p>
        </p:txBody>
      </p:sp>
      <p:sp>
        <p:nvSpPr>
          <p:cNvPr id="17" name="Elipse 16"/>
          <p:cNvSpPr/>
          <p:nvPr/>
        </p:nvSpPr>
        <p:spPr>
          <a:xfrm>
            <a:off x="5250249" y="2026023"/>
            <a:ext cx="1547794" cy="1431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CuadroTexto 17"/>
          <p:cNvSpPr txBox="1"/>
          <p:nvPr/>
        </p:nvSpPr>
        <p:spPr>
          <a:xfrm>
            <a:off x="5438920" y="2069448"/>
            <a:ext cx="1189267" cy="1200329"/>
          </a:xfrm>
          <a:prstGeom prst="rect">
            <a:avLst/>
          </a:prstGeom>
          <a:noFill/>
        </p:spPr>
        <p:txBody>
          <a:bodyPr wrap="square" rtlCol="0">
            <a:spAutoFit/>
          </a:bodyPr>
          <a:lstStyle/>
          <a:p>
            <a:pPr algn="ctr"/>
            <a:r>
              <a:rPr lang="ca-ES" sz="5400" b="1" dirty="0" smtClean="0">
                <a:latin typeface="Arial Black" panose="020B0A04020102020204" pitchFamily="34" charset="0"/>
              </a:rPr>
              <a:t>6</a:t>
            </a:r>
            <a:r>
              <a:rPr lang="ca-ES" dirty="0" smtClean="0"/>
              <a:t> </a:t>
            </a:r>
            <a:r>
              <a:rPr lang="ca-ES" dirty="0" err="1" smtClean="0"/>
              <a:t>horas</a:t>
            </a:r>
            <a:endParaRPr lang="ca-ES" dirty="0"/>
          </a:p>
        </p:txBody>
      </p:sp>
      <p:sp>
        <p:nvSpPr>
          <p:cNvPr id="19" name="Triángulo isósceles 18"/>
          <p:cNvSpPr/>
          <p:nvPr/>
        </p:nvSpPr>
        <p:spPr>
          <a:xfrm>
            <a:off x="4222874" y="3676827"/>
            <a:ext cx="3666209" cy="2996119"/>
          </a:xfrm>
          <a:prstGeom prst="triangle">
            <a:avLst>
              <a:gd name="adj" fmla="val 48408"/>
            </a:avLst>
          </a:prstGeom>
          <a:solidFill>
            <a:schemeClr val="tx1"/>
          </a:solidFill>
          <a:ln w="139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0" name="CuadroTexto 19"/>
          <p:cNvSpPr txBox="1"/>
          <p:nvPr/>
        </p:nvSpPr>
        <p:spPr>
          <a:xfrm flipH="1">
            <a:off x="4752612" y="4998921"/>
            <a:ext cx="2606731" cy="1200329"/>
          </a:xfrm>
          <a:prstGeom prst="rect">
            <a:avLst/>
          </a:prstGeom>
          <a:noFill/>
        </p:spPr>
        <p:txBody>
          <a:bodyPr wrap="square" rtlCol="0">
            <a:spAutoFit/>
          </a:bodyPr>
          <a:lstStyle/>
          <a:p>
            <a:pPr algn="ctr"/>
            <a:r>
              <a:rPr lang="ca-ES" sz="2400" b="1" smtClean="0">
                <a:solidFill>
                  <a:schemeClr val="bg1"/>
                </a:solidFill>
              </a:rPr>
              <a:t>MEZCLAS</a:t>
            </a:r>
          </a:p>
          <a:p>
            <a:pPr algn="ctr"/>
            <a:r>
              <a:rPr lang="ca-ES" sz="2400" b="1" dirty="0" smtClean="0">
                <a:solidFill>
                  <a:schemeClr val="bg1"/>
                </a:solidFill>
              </a:rPr>
              <a:t> y SOLAPAMIENTO</a:t>
            </a:r>
            <a:endParaRPr lang="ca-ES" sz="2400" b="1" dirty="0">
              <a:solidFill>
                <a:schemeClr val="bg1"/>
              </a:solidFill>
            </a:endParaRPr>
          </a:p>
        </p:txBody>
      </p:sp>
    </p:spTree>
    <p:extLst>
      <p:ext uri="{BB962C8B-B14F-4D97-AF65-F5344CB8AC3E}">
        <p14:creationId xmlns:p14="http://schemas.microsoft.com/office/powerpoint/2010/main" val="20356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308639"/>
            <a:ext cx="9404723" cy="1400530"/>
          </a:xfrm>
        </p:spPr>
        <p:txBody>
          <a:bodyPr/>
          <a:lstStyle/>
          <a:p>
            <a:pPr algn="ctr"/>
            <a:r>
              <a:rPr lang="es-ES" dirty="0" smtClean="0"/>
              <a:t>APROXIMACIÓN AL PACIENTE INTOXICADO:</a:t>
            </a:r>
            <a:endParaRPr lang="es-ES" dirty="0"/>
          </a:p>
        </p:txBody>
      </p:sp>
      <p:sp>
        <p:nvSpPr>
          <p:cNvPr id="7" name="Marcador de texto 6"/>
          <p:cNvSpPr>
            <a:spLocks noGrp="1"/>
          </p:cNvSpPr>
          <p:nvPr>
            <p:ph type="body" idx="1"/>
          </p:nvPr>
        </p:nvSpPr>
        <p:spPr>
          <a:solidFill>
            <a:schemeClr val="accent5">
              <a:lumMod val="40000"/>
              <a:lumOff val="60000"/>
            </a:schemeClr>
          </a:solidFill>
        </p:spPr>
        <p:txBody>
          <a:bodyPr anchor="ctr"/>
          <a:lstStyle/>
          <a:p>
            <a:pPr algn="ctr"/>
            <a:r>
              <a:rPr lang="es-ES" dirty="0" smtClean="0">
                <a:solidFill>
                  <a:schemeClr val="bg1"/>
                </a:solidFill>
              </a:rPr>
              <a:t>ANAMNESIS</a:t>
            </a:r>
            <a:endParaRPr lang="es-ES" dirty="0">
              <a:solidFill>
                <a:schemeClr val="bg1"/>
              </a:solidFill>
            </a:endParaRPr>
          </a:p>
        </p:txBody>
      </p:sp>
      <p:sp>
        <p:nvSpPr>
          <p:cNvPr id="4" name="Marcador de contenido 3"/>
          <p:cNvSpPr>
            <a:spLocks noGrp="1"/>
          </p:cNvSpPr>
          <p:nvPr>
            <p:ph sz="half" idx="2"/>
          </p:nvPr>
        </p:nvSpPr>
        <p:spPr>
          <a:ln>
            <a:solidFill>
              <a:schemeClr val="accent5">
                <a:lumMod val="60000"/>
                <a:lumOff val="40000"/>
              </a:schemeClr>
            </a:solidFill>
          </a:ln>
        </p:spPr>
        <p:txBody>
          <a:bodyPr anchor="ctr">
            <a:normAutofit fontScale="92500"/>
          </a:bodyPr>
          <a:lstStyle/>
          <a:p>
            <a:pPr>
              <a:lnSpc>
                <a:spcPct val="250000"/>
              </a:lnSpc>
            </a:pPr>
            <a:r>
              <a:rPr lang="es-ES" dirty="0" smtClean="0"/>
              <a:t>QUE</a:t>
            </a:r>
          </a:p>
          <a:p>
            <a:pPr>
              <a:lnSpc>
                <a:spcPct val="250000"/>
              </a:lnSpc>
            </a:pPr>
            <a:r>
              <a:rPr lang="es-ES" dirty="0" smtClean="0"/>
              <a:t>CUANTO</a:t>
            </a:r>
          </a:p>
          <a:p>
            <a:pPr>
              <a:lnSpc>
                <a:spcPct val="250000"/>
              </a:lnSpc>
            </a:pPr>
            <a:r>
              <a:rPr lang="es-ES" dirty="0" smtClean="0"/>
              <a:t>CUANDO</a:t>
            </a:r>
          </a:p>
          <a:p>
            <a:pPr>
              <a:lnSpc>
                <a:spcPct val="250000"/>
              </a:lnSpc>
            </a:pPr>
            <a:r>
              <a:rPr lang="es-ES" dirty="0" smtClean="0"/>
              <a:t>POSIBLES FACTORES POTENCIADORES</a:t>
            </a:r>
            <a:endParaRPr lang="es-ES" dirty="0"/>
          </a:p>
        </p:txBody>
      </p:sp>
      <p:sp>
        <p:nvSpPr>
          <p:cNvPr id="8" name="Marcador de texto 7"/>
          <p:cNvSpPr>
            <a:spLocks noGrp="1"/>
          </p:cNvSpPr>
          <p:nvPr>
            <p:ph type="body" sz="quarter" idx="3"/>
          </p:nvPr>
        </p:nvSpPr>
        <p:spPr>
          <a:solidFill>
            <a:schemeClr val="accent5">
              <a:lumMod val="40000"/>
              <a:lumOff val="60000"/>
            </a:schemeClr>
          </a:solidFill>
        </p:spPr>
        <p:txBody>
          <a:bodyPr anchor="ctr"/>
          <a:lstStyle/>
          <a:p>
            <a:pPr algn="just"/>
            <a:r>
              <a:rPr lang="es-ES" dirty="0" smtClean="0">
                <a:solidFill>
                  <a:schemeClr val="bg1"/>
                </a:solidFill>
              </a:rPr>
              <a:t>	EXPLORACIÓN FÍSICA</a:t>
            </a:r>
            <a:endParaRPr lang="es-ES" dirty="0">
              <a:solidFill>
                <a:schemeClr val="bg1"/>
              </a:solidFill>
            </a:endParaRPr>
          </a:p>
        </p:txBody>
      </p:sp>
      <p:sp>
        <p:nvSpPr>
          <p:cNvPr id="9" name="Marcador de contenido 8"/>
          <p:cNvSpPr>
            <a:spLocks noGrp="1"/>
          </p:cNvSpPr>
          <p:nvPr>
            <p:ph sz="quarter" idx="4"/>
          </p:nvPr>
        </p:nvSpPr>
        <p:spPr>
          <a:ln>
            <a:solidFill>
              <a:schemeClr val="accent5">
                <a:lumMod val="60000"/>
                <a:lumOff val="40000"/>
              </a:schemeClr>
            </a:solidFill>
          </a:ln>
        </p:spPr>
        <p:txBody>
          <a:bodyPr anchor="ctr">
            <a:normAutofit fontScale="92500"/>
          </a:bodyPr>
          <a:lstStyle/>
          <a:p>
            <a:pPr>
              <a:lnSpc>
                <a:spcPct val="250000"/>
              </a:lnSpc>
            </a:pPr>
            <a:r>
              <a:rPr lang="es-ES" dirty="0" smtClean="0"/>
              <a:t>ASEGURAR ABCDE</a:t>
            </a:r>
          </a:p>
          <a:p>
            <a:pPr>
              <a:lnSpc>
                <a:spcPct val="250000"/>
              </a:lnSpc>
            </a:pPr>
            <a:r>
              <a:rPr lang="es-ES" dirty="0" smtClean="0"/>
              <a:t>CONSTANTES VITALES</a:t>
            </a:r>
          </a:p>
          <a:p>
            <a:pPr>
              <a:lnSpc>
                <a:spcPct val="250000"/>
              </a:lnSpc>
            </a:pPr>
            <a:r>
              <a:rPr lang="es-ES" dirty="0" smtClean="0"/>
              <a:t>EXPLORACIÓN MINUCIOSA POR APARATOS</a:t>
            </a:r>
          </a:p>
          <a:p>
            <a:pPr>
              <a:lnSpc>
                <a:spcPct val="250000"/>
              </a:lnSpc>
            </a:pPr>
            <a:r>
              <a:rPr lang="es-ES" dirty="0" smtClean="0"/>
              <a:t>TOXÍNDROMES</a:t>
            </a:r>
            <a:endParaRPr lang="es-ES" dirty="0"/>
          </a:p>
        </p:txBody>
      </p:sp>
      <p:pic>
        <p:nvPicPr>
          <p:cNvPr id="6" name="Picture 5" descr="Corporació Sanitària Parc Taulí">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4403" y="208803"/>
            <a:ext cx="221456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825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889699"/>
          </a:xfrm>
          <a:solidFill>
            <a:schemeClr val="accent1">
              <a:lumMod val="75000"/>
            </a:schemeClr>
          </a:solidFill>
        </p:spPr>
        <p:txBody>
          <a:bodyPr anchor="ctr"/>
          <a:lstStyle/>
          <a:p>
            <a:r>
              <a:rPr lang="ca-ES" b="1" dirty="0" smtClean="0"/>
              <a:t>	SETAS DISENTÉRICAS </a:t>
            </a:r>
            <a:endParaRPr lang="ca-ES" b="1" dirty="0"/>
          </a:p>
        </p:txBody>
      </p:sp>
      <p:sp>
        <p:nvSpPr>
          <p:cNvPr id="7" name="Marcador de contenido 6"/>
          <p:cNvSpPr>
            <a:spLocks noGrp="1"/>
          </p:cNvSpPr>
          <p:nvPr>
            <p:ph idx="1"/>
          </p:nvPr>
        </p:nvSpPr>
        <p:spPr>
          <a:xfrm>
            <a:off x="2886036" y="1542087"/>
            <a:ext cx="8946541" cy="4955990"/>
          </a:xfrm>
        </p:spPr>
        <p:txBody>
          <a:bodyPr>
            <a:normAutofit/>
          </a:bodyPr>
          <a:lstStyle/>
          <a:p>
            <a:r>
              <a:rPr lang="es-ES_tradnl" sz="2400" dirty="0" smtClean="0"/>
              <a:t>Las frecuentes y las más leves</a:t>
            </a:r>
          </a:p>
          <a:p>
            <a:r>
              <a:rPr lang="es-ES_tradnl" sz="2400" dirty="0" smtClean="0"/>
              <a:t>Período de latencia: 30 minutos – 3 h </a:t>
            </a:r>
            <a:r>
              <a:rPr lang="es-ES_tradnl" sz="2400" dirty="0" err="1" smtClean="0"/>
              <a:t>postingesta</a:t>
            </a:r>
            <a:endParaRPr lang="es-ES_tradnl" sz="2400" dirty="0" smtClean="0"/>
          </a:p>
          <a:p>
            <a:r>
              <a:rPr lang="es-ES_tradnl" sz="2400" dirty="0" smtClean="0"/>
              <a:t>Duración: días</a:t>
            </a:r>
          </a:p>
          <a:p>
            <a:r>
              <a:rPr lang="es-ES_tradnl" sz="2400" dirty="0" smtClean="0"/>
              <a:t>Clínica: dolor abdominal, náuseas, vómitos, diarreas…</a:t>
            </a:r>
          </a:p>
          <a:p>
            <a:r>
              <a:rPr lang="es-ES_tradnl" sz="2400" dirty="0" smtClean="0"/>
              <a:t>Tratamiento: Sintomático. </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9" name="Picture 8" descr="boletus_satan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37" y="1542087"/>
            <a:ext cx="2624765" cy="1920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41637" y="3278221"/>
            <a:ext cx="1978993" cy="369651"/>
          </a:xfrm>
          <a:prstGeom prst="rect">
            <a:avLst/>
          </a:prstGeom>
          <a:solidFill>
            <a:schemeClr val="tx1"/>
          </a:solidFill>
        </p:spPr>
        <p:txBody>
          <a:bodyPr wrap="square" rtlCol="0">
            <a:spAutoFit/>
          </a:bodyPr>
          <a:lstStyle/>
          <a:p>
            <a:r>
              <a:rPr lang="ca-ES" dirty="0" smtClean="0">
                <a:solidFill>
                  <a:schemeClr val="bg1"/>
                </a:solidFill>
              </a:rPr>
              <a:t>Boletus </a:t>
            </a:r>
            <a:r>
              <a:rPr lang="ca-ES" dirty="0" err="1" smtClean="0">
                <a:solidFill>
                  <a:schemeClr val="bg1"/>
                </a:solidFill>
              </a:rPr>
              <a:t>Satanas</a:t>
            </a:r>
            <a:endParaRPr lang="ca-ES" dirty="0">
              <a:solidFill>
                <a:schemeClr val="bg1"/>
              </a:solidFill>
            </a:endParaRPr>
          </a:p>
        </p:txBody>
      </p:sp>
      <p:pic>
        <p:nvPicPr>
          <p:cNvPr id="10" name="Picture 10" descr="Omphallotus olearius J Hernan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36" y="4336154"/>
            <a:ext cx="2855058" cy="19037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uadroTexto 4"/>
          <p:cNvSpPr txBox="1"/>
          <p:nvPr/>
        </p:nvSpPr>
        <p:spPr>
          <a:xfrm flipH="1">
            <a:off x="141636" y="4020082"/>
            <a:ext cx="2624765" cy="369332"/>
          </a:xfrm>
          <a:prstGeom prst="rect">
            <a:avLst/>
          </a:prstGeom>
          <a:solidFill>
            <a:schemeClr val="tx1"/>
          </a:solidFill>
        </p:spPr>
        <p:txBody>
          <a:bodyPr wrap="square" rtlCol="0">
            <a:spAutoFit/>
          </a:bodyPr>
          <a:lstStyle/>
          <a:p>
            <a:r>
              <a:rPr lang="es-ES" altLang="ca-ES" dirty="0" err="1" smtClean="0">
                <a:solidFill>
                  <a:schemeClr val="bg1"/>
                </a:solidFill>
              </a:rPr>
              <a:t>Omphalotus</a:t>
            </a:r>
            <a:r>
              <a:rPr lang="es-ES" altLang="ca-ES" dirty="0" smtClean="0">
                <a:solidFill>
                  <a:schemeClr val="bg1"/>
                </a:solidFill>
              </a:rPr>
              <a:t> </a:t>
            </a:r>
            <a:r>
              <a:rPr lang="es-ES" altLang="ca-ES" dirty="0" err="1" smtClean="0">
                <a:solidFill>
                  <a:schemeClr val="bg1"/>
                </a:solidFill>
              </a:rPr>
              <a:t>Olearius</a:t>
            </a:r>
            <a:r>
              <a:rPr lang="es-ES" altLang="ca-ES" dirty="0" smtClean="0">
                <a:solidFill>
                  <a:schemeClr val="bg1"/>
                </a:solidFill>
              </a:rPr>
              <a:t> </a:t>
            </a:r>
            <a:endParaRPr lang="ca-ES" dirty="0">
              <a:solidFill>
                <a:schemeClr val="bg1"/>
              </a:solidFill>
            </a:endParaRPr>
          </a:p>
        </p:txBody>
      </p:sp>
      <p:pic>
        <p:nvPicPr>
          <p:cNvPr id="11" name="Picture 10" descr="entoloma sinuat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113" y="4020082"/>
            <a:ext cx="2610708" cy="1841754"/>
          </a:xfrm>
          <a:prstGeom prst="rect">
            <a:avLst/>
          </a:prstGeom>
          <a:solidFill>
            <a:srgbClr val="FF66CC"/>
          </a:solidFill>
          <a:ln w="9525">
            <a:solidFill>
              <a:schemeClr val="tx1"/>
            </a:solidFill>
            <a:miter lim="800000"/>
            <a:headEnd/>
            <a:tailEnd/>
          </a:ln>
        </p:spPr>
      </p:pic>
      <p:sp>
        <p:nvSpPr>
          <p:cNvPr id="12" name="CuadroTexto 11"/>
          <p:cNvSpPr txBox="1"/>
          <p:nvPr/>
        </p:nvSpPr>
        <p:spPr>
          <a:xfrm flipH="1">
            <a:off x="3327113" y="5756325"/>
            <a:ext cx="2311706" cy="369332"/>
          </a:xfrm>
          <a:prstGeom prst="rect">
            <a:avLst/>
          </a:prstGeom>
          <a:solidFill>
            <a:schemeClr val="tx1"/>
          </a:solidFill>
        </p:spPr>
        <p:txBody>
          <a:bodyPr wrap="square" rtlCol="0">
            <a:spAutoFit/>
          </a:bodyPr>
          <a:lstStyle/>
          <a:p>
            <a:r>
              <a:rPr lang="es-ES" altLang="ca-ES" dirty="0" err="1" smtClean="0">
                <a:solidFill>
                  <a:schemeClr val="bg1"/>
                </a:solidFill>
              </a:rPr>
              <a:t>Entaloma</a:t>
            </a:r>
            <a:r>
              <a:rPr lang="es-ES" altLang="ca-ES" dirty="0" smtClean="0">
                <a:solidFill>
                  <a:schemeClr val="bg1"/>
                </a:solidFill>
              </a:rPr>
              <a:t> </a:t>
            </a:r>
            <a:r>
              <a:rPr lang="es-ES" altLang="ca-ES" dirty="0" err="1" smtClean="0">
                <a:solidFill>
                  <a:schemeClr val="bg1"/>
                </a:solidFill>
              </a:rPr>
              <a:t>Lívidum</a:t>
            </a:r>
            <a:endParaRPr lang="ca-ES" dirty="0">
              <a:solidFill>
                <a:schemeClr val="bg1"/>
              </a:solidFill>
            </a:endParaRPr>
          </a:p>
        </p:txBody>
      </p:sp>
      <p:pic>
        <p:nvPicPr>
          <p:cNvPr id="13" name="Picture 6" descr="ramaria formo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892" y="4805463"/>
            <a:ext cx="2541107" cy="1692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6181561" y="4520962"/>
            <a:ext cx="2137124" cy="369332"/>
          </a:xfrm>
          <a:prstGeom prst="rect">
            <a:avLst/>
          </a:prstGeom>
          <a:solidFill>
            <a:schemeClr val="tx1"/>
          </a:solidFill>
        </p:spPr>
        <p:txBody>
          <a:bodyPr wrap="none" rtlCol="0">
            <a:spAutoFit/>
          </a:bodyPr>
          <a:lstStyle/>
          <a:p>
            <a:r>
              <a:rPr lang="ca-ES" dirty="0" smtClean="0">
                <a:solidFill>
                  <a:schemeClr val="bg1"/>
                </a:solidFill>
              </a:rPr>
              <a:t>Ramaria Formosa</a:t>
            </a:r>
            <a:endParaRPr lang="ca-ES" dirty="0">
              <a:solidFill>
                <a:schemeClr val="bg1"/>
              </a:solidFill>
            </a:endParaRPr>
          </a:p>
        </p:txBody>
      </p:sp>
      <p:pic>
        <p:nvPicPr>
          <p:cNvPr id="15" name="Picture 6" descr="Tricholoma pardin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0125" y="3791414"/>
            <a:ext cx="2424758" cy="2197759"/>
          </a:xfrm>
          <a:prstGeom prst="rect">
            <a:avLst/>
          </a:prstGeom>
          <a:solidFill>
            <a:srgbClr val="FF66CC"/>
          </a:solidFill>
          <a:ln w="12700">
            <a:solidFill>
              <a:schemeClr val="tx1"/>
            </a:solidFill>
            <a:miter lim="800000"/>
            <a:headEnd/>
            <a:tailEnd/>
          </a:ln>
        </p:spPr>
      </p:pic>
      <p:sp>
        <p:nvSpPr>
          <p:cNvPr id="16" name="CuadroTexto 15"/>
          <p:cNvSpPr txBox="1"/>
          <p:nvPr/>
        </p:nvSpPr>
        <p:spPr>
          <a:xfrm>
            <a:off x="9313430" y="5819511"/>
            <a:ext cx="2539478" cy="369332"/>
          </a:xfrm>
          <a:prstGeom prst="rect">
            <a:avLst/>
          </a:prstGeom>
          <a:solidFill>
            <a:schemeClr val="tx1"/>
          </a:solidFill>
        </p:spPr>
        <p:txBody>
          <a:bodyPr wrap="none" rtlCol="0">
            <a:spAutoFit/>
          </a:bodyPr>
          <a:lstStyle/>
          <a:p>
            <a:r>
              <a:rPr lang="ca-ES" dirty="0" err="1" smtClean="0">
                <a:solidFill>
                  <a:schemeClr val="bg1"/>
                </a:solidFill>
              </a:rPr>
              <a:t>Tricholoma</a:t>
            </a:r>
            <a:r>
              <a:rPr lang="ca-ES" dirty="0" smtClean="0">
                <a:solidFill>
                  <a:schemeClr val="bg1"/>
                </a:solidFill>
              </a:rPr>
              <a:t> </a:t>
            </a:r>
            <a:r>
              <a:rPr lang="ca-ES" dirty="0" err="1" smtClean="0">
                <a:solidFill>
                  <a:schemeClr val="bg1"/>
                </a:solidFill>
              </a:rPr>
              <a:t>Pardinum</a:t>
            </a:r>
            <a:endParaRPr lang="ca-ES" dirty="0">
              <a:solidFill>
                <a:schemeClr val="bg1"/>
              </a:solidFill>
            </a:endParaRPr>
          </a:p>
        </p:txBody>
      </p:sp>
    </p:spTree>
    <p:extLst>
      <p:ext uri="{BB962C8B-B14F-4D97-AF65-F5344CB8AC3E}">
        <p14:creationId xmlns:p14="http://schemas.microsoft.com/office/powerpoint/2010/main" val="2606526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1064797"/>
          </a:xfrm>
          <a:solidFill>
            <a:schemeClr val="accent1"/>
          </a:solidFill>
        </p:spPr>
        <p:txBody>
          <a:bodyPr anchor="ctr"/>
          <a:lstStyle/>
          <a:p>
            <a:r>
              <a:rPr lang="ca-ES" b="1" dirty="0" smtClean="0"/>
              <a:t>	SETAS COLINÉRGICAS</a:t>
            </a:r>
            <a:endParaRPr lang="ca-ES" b="1" dirty="0"/>
          </a:p>
        </p:txBody>
      </p:sp>
      <p:sp>
        <p:nvSpPr>
          <p:cNvPr id="7" name="Marcador de contenido 6"/>
          <p:cNvSpPr>
            <a:spLocks noGrp="1"/>
          </p:cNvSpPr>
          <p:nvPr>
            <p:ph idx="1"/>
          </p:nvPr>
        </p:nvSpPr>
        <p:spPr>
          <a:xfrm>
            <a:off x="3283527" y="1717185"/>
            <a:ext cx="8381118" cy="4195481"/>
          </a:xfrm>
        </p:spPr>
        <p:txBody>
          <a:bodyPr>
            <a:noAutofit/>
          </a:bodyPr>
          <a:lstStyle/>
          <a:p>
            <a:r>
              <a:rPr lang="es-ES_tradnl" sz="2400" dirty="0" smtClean="0"/>
              <a:t>Toxina: Muscarina (1,5%)</a:t>
            </a:r>
          </a:p>
          <a:p>
            <a:r>
              <a:rPr lang="es-ES_tradnl" sz="2400" dirty="0" smtClean="0"/>
              <a:t>Latencia: 30 -90 min </a:t>
            </a:r>
          </a:p>
          <a:p>
            <a:r>
              <a:rPr lang="es-ES_tradnl" sz="2400" dirty="0" smtClean="0"/>
              <a:t>Clínica:</a:t>
            </a:r>
          </a:p>
          <a:p>
            <a:pPr lvl="1">
              <a:buFont typeface="Wingdings" panose="05000000000000000000" pitchFamily="2" charset="2"/>
              <a:buChar char="Ø"/>
            </a:pPr>
            <a:r>
              <a:rPr lang="es-ES_tradnl" sz="2400" dirty="0" smtClean="0"/>
              <a:t>Hipersecreción: salivación, lagrimeo, sudoración, diarrea, diuresis</a:t>
            </a:r>
          </a:p>
          <a:p>
            <a:pPr lvl="1">
              <a:buFont typeface="Wingdings" panose="05000000000000000000" pitchFamily="2" charset="2"/>
              <a:buChar char="Ø"/>
            </a:pPr>
            <a:r>
              <a:rPr lang="es-ES_tradnl" sz="2400" dirty="0"/>
              <a:t>Broncorrea/Broncoespasmo</a:t>
            </a:r>
          </a:p>
          <a:p>
            <a:pPr lvl="1">
              <a:buFont typeface="Wingdings" panose="05000000000000000000" pitchFamily="2" charset="2"/>
              <a:buChar char="Ø"/>
            </a:pPr>
            <a:r>
              <a:rPr lang="es-ES_tradnl" sz="2400" dirty="0" smtClean="0"/>
              <a:t>Bradicardia</a:t>
            </a:r>
          </a:p>
          <a:p>
            <a:pPr lvl="1">
              <a:buFont typeface="Wingdings" panose="05000000000000000000" pitchFamily="2" charset="2"/>
              <a:buChar char="Ø"/>
            </a:pPr>
            <a:r>
              <a:rPr lang="es-ES_tradnl" sz="2400" dirty="0" smtClean="0"/>
              <a:t>Miosis</a:t>
            </a:r>
          </a:p>
          <a:p>
            <a:r>
              <a:rPr lang="es-ES_tradnl" sz="2400" dirty="0" smtClean="0"/>
              <a:t>Tratamiento: Reposición hidroelectrolítica. Atropina si signos de alarma</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2" name="Imagen 1"/>
          <p:cNvPicPr>
            <a:picLocks noChangeAspect="1"/>
          </p:cNvPicPr>
          <p:nvPr/>
        </p:nvPicPr>
        <p:blipFill rotWithShape="1">
          <a:blip r:embed="rId4"/>
          <a:srcRect l="54702" t="36991" r="31806" b="45222"/>
          <a:stretch/>
        </p:blipFill>
        <p:spPr>
          <a:xfrm>
            <a:off x="274916" y="1692772"/>
            <a:ext cx="2523443" cy="1870364"/>
          </a:xfrm>
          <a:prstGeom prst="rect">
            <a:avLst/>
          </a:prstGeom>
          <a:ln>
            <a:solidFill>
              <a:schemeClr val="tx1"/>
            </a:solidFill>
          </a:ln>
        </p:spPr>
      </p:pic>
      <p:pic>
        <p:nvPicPr>
          <p:cNvPr id="9" name="Picture 8" descr="Inocybe Geophyl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16" y="4065531"/>
            <a:ext cx="2358290" cy="2070590"/>
          </a:xfrm>
          <a:prstGeom prst="rect">
            <a:avLst/>
          </a:prstGeom>
          <a:solidFill>
            <a:srgbClr val="FF66CC"/>
          </a:solidFill>
          <a:ln w="12700">
            <a:solidFill>
              <a:schemeClr val="tx1"/>
            </a:solidFill>
            <a:miter lim="800000"/>
            <a:headEnd/>
            <a:tailEnd/>
          </a:ln>
        </p:spPr>
      </p:pic>
      <p:sp>
        <p:nvSpPr>
          <p:cNvPr id="3" name="CuadroTexto 2"/>
          <p:cNvSpPr txBox="1"/>
          <p:nvPr/>
        </p:nvSpPr>
        <p:spPr>
          <a:xfrm>
            <a:off x="274916" y="3511533"/>
            <a:ext cx="2358290" cy="369332"/>
          </a:xfrm>
          <a:prstGeom prst="rect">
            <a:avLst/>
          </a:prstGeom>
          <a:solidFill>
            <a:schemeClr val="tx1"/>
          </a:solidFill>
        </p:spPr>
        <p:txBody>
          <a:bodyPr wrap="square" rtlCol="0">
            <a:spAutoFit/>
          </a:bodyPr>
          <a:lstStyle/>
          <a:p>
            <a:r>
              <a:rPr lang="ca-ES" dirty="0" err="1" smtClean="0">
                <a:solidFill>
                  <a:schemeClr val="bg1"/>
                </a:solidFill>
              </a:rPr>
              <a:t>Inocybe</a:t>
            </a:r>
            <a:r>
              <a:rPr lang="ca-ES" dirty="0" smtClean="0">
                <a:solidFill>
                  <a:schemeClr val="bg1"/>
                </a:solidFill>
              </a:rPr>
              <a:t> </a:t>
            </a:r>
            <a:r>
              <a:rPr lang="ca-ES" dirty="0" err="1" smtClean="0">
                <a:solidFill>
                  <a:schemeClr val="bg1"/>
                </a:solidFill>
              </a:rPr>
              <a:t>Fastigiata</a:t>
            </a:r>
            <a:endParaRPr lang="ca-ES" dirty="0">
              <a:solidFill>
                <a:schemeClr val="bg1"/>
              </a:solidFill>
            </a:endParaRPr>
          </a:p>
        </p:txBody>
      </p:sp>
      <p:sp>
        <p:nvSpPr>
          <p:cNvPr id="4" name="CuadroTexto 3"/>
          <p:cNvSpPr txBox="1"/>
          <p:nvPr/>
        </p:nvSpPr>
        <p:spPr>
          <a:xfrm>
            <a:off x="274916" y="6136121"/>
            <a:ext cx="2348720" cy="369332"/>
          </a:xfrm>
          <a:prstGeom prst="rect">
            <a:avLst/>
          </a:prstGeom>
          <a:solidFill>
            <a:schemeClr val="tx1"/>
          </a:solidFill>
        </p:spPr>
        <p:txBody>
          <a:bodyPr wrap="none" rtlCol="0">
            <a:spAutoFit/>
          </a:bodyPr>
          <a:lstStyle/>
          <a:p>
            <a:r>
              <a:rPr lang="ca-ES" dirty="0" err="1" smtClean="0">
                <a:solidFill>
                  <a:schemeClr val="bg1"/>
                </a:solidFill>
              </a:rPr>
              <a:t>Inocybe</a:t>
            </a:r>
            <a:r>
              <a:rPr lang="ca-ES" dirty="0" smtClean="0">
                <a:solidFill>
                  <a:schemeClr val="bg1"/>
                </a:solidFill>
              </a:rPr>
              <a:t> </a:t>
            </a:r>
            <a:r>
              <a:rPr lang="ca-ES" dirty="0" err="1" smtClean="0">
                <a:solidFill>
                  <a:schemeClr val="bg1"/>
                </a:solidFill>
              </a:rPr>
              <a:t>Geophylla</a:t>
            </a:r>
            <a:endParaRPr lang="ca-ES" dirty="0">
              <a:solidFill>
                <a:schemeClr val="bg1"/>
              </a:solidFill>
            </a:endParaRPr>
          </a:p>
        </p:txBody>
      </p:sp>
      <p:pic>
        <p:nvPicPr>
          <p:cNvPr id="5" name="Imagen 4"/>
          <p:cNvPicPr>
            <a:picLocks noChangeAspect="1"/>
          </p:cNvPicPr>
          <p:nvPr/>
        </p:nvPicPr>
        <p:blipFill>
          <a:blip r:embed="rId6"/>
          <a:stretch>
            <a:fillRect/>
          </a:stretch>
        </p:blipFill>
        <p:spPr>
          <a:xfrm>
            <a:off x="8934010" y="3511533"/>
            <a:ext cx="2597121" cy="1938696"/>
          </a:xfrm>
          <a:prstGeom prst="rect">
            <a:avLst/>
          </a:prstGeom>
        </p:spPr>
      </p:pic>
    </p:spTree>
    <p:extLst>
      <p:ext uri="{BB962C8B-B14F-4D97-AF65-F5344CB8AC3E}">
        <p14:creationId xmlns:p14="http://schemas.microsoft.com/office/powerpoint/2010/main" val="2176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9"/>
            <a:ext cx="12191999" cy="870244"/>
          </a:xfrm>
          <a:solidFill>
            <a:schemeClr val="accent1"/>
          </a:solidFill>
        </p:spPr>
        <p:txBody>
          <a:bodyPr anchor="ctr"/>
          <a:lstStyle/>
          <a:p>
            <a:r>
              <a:rPr lang="ca-ES" b="1" dirty="0" smtClean="0"/>
              <a:t>	SETAS ANTICOLINÉRGICAS</a:t>
            </a:r>
            <a:endParaRPr lang="ca-ES" b="1" dirty="0"/>
          </a:p>
        </p:txBody>
      </p:sp>
      <p:sp>
        <p:nvSpPr>
          <p:cNvPr id="7" name="Marcador de contenido 6"/>
          <p:cNvSpPr>
            <a:spLocks noGrp="1"/>
          </p:cNvSpPr>
          <p:nvPr>
            <p:ph idx="1"/>
          </p:nvPr>
        </p:nvSpPr>
        <p:spPr>
          <a:xfrm>
            <a:off x="2749849" y="1522634"/>
            <a:ext cx="8946541" cy="4814809"/>
          </a:xfrm>
        </p:spPr>
        <p:txBody>
          <a:bodyPr>
            <a:noAutofit/>
          </a:bodyPr>
          <a:lstStyle/>
          <a:p>
            <a:r>
              <a:rPr lang="es-ES_tradnl" sz="2400" dirty="0" smtClean="0"/>
              <a:t>Toxina: Derivados </a:t>
            </a:r>
            <a:r>
              <a:rPr lang="es-ES_tradnl" sz="2400" dirty="0" err="1" smtClean="0"/>
              <a:t>Isoxazólicos</a:t>
            </a:r>
            <a:r>
              <a:rPr lang="es-ES_tradnl" sz="2400" dirty="0" smtClean="0"/>
              <a:t> (ácido </a:t>
            </a:r>
            <a:r>
              <a:rPr lang="es-ES_tradnl" sz="2400" dirty="0" err="1" smtClean="0"/>
              <a:t>iboténico</a:t>
            </a:r>
            <a:r>
              <a:rPr lang="es-ES_tradnl" sz="2400" dirty="0" smtClean="0"/>
              <a:t>, </a:t>
            </a:r>
            <a:r>
              <a:rPr lang="es-ES_tradnl" sz="2400" dirty="0" err="1" smtClean="0"/>
              <a:t>muscinol</a:t>
            </a:r>
            <a:r>
              <a:rPr lang="es-ES_tradnl" sz="2400" dirty="0" smtClean="0"/>
              <a:t>, </a:t>
            </a:r>
            <a:r>
              <a:rPr lang="es-ES_tradnl" sz="2400" dirty="0" err="1" smtClean="0"/>
              <a:t>muscazona</a:t>
            </a:r>
            <a:r>
              <a:rPr lang="es-ES_tradnl" sz="2400" dirty="0" smtClean="0"/>
              <a:t>...). Análogos del GABA</a:t>
            </a:r>
          </a:p>
          <a:p>
            <a:r>
              <a:rPr lang="es-ES_tradnl" sz="2400" dirty="0" smtClean="0"/>
              <a:t>Latencia: 1-3 horas </a:t>
            </a:r>
          </a:p>
          <a:p>
            <a:r>
              <a:rPr lang="es-ES_tradnl" sz="2400" dirty="0" smtClean="0"/>
              <a:t>Clínica (síndrome </a:t>
            </a:r>
            <a:r>
              <a:rPr lang="es-ES_tradnl" sz="2400" dirty="0" err="1" smtClean="0"/>
              <a:t>micoatropínico</a:t>
            </a:r>
            <a:r>
              <a:rPr lang="es-ES_tradnl" sz="2400" dirty="0" smtClean="0"/>
              <a:t>):</a:t>
            </a:r>
          </a:p>
          <a:p>
            <a:pPr lvl="1">
              <a:buFont typeface="Wingdings" panose="05000000000000000000" pitchFamily="2" charset="2"/>
              <a:buChar char="Ø"/>
            </a:pPr>
            <a:r>
              <a:rPr lang="es-ES_tradnl" sz="2400" dirty="0" smtClean="0"/>
              <a:t>NRL: confusión, delirios, alucinaciones, agitación, agresividad, somnolencia, estupor e incluso disminución del nivel de consciencia</a:t>
            </a:r>
          </a:p>
          <a:p>
            <a:pPr lvl="1">
              <a:buFont typeface="Wingdings" panose="05000000000000000000" pitchFamily="2" charset="2"/>
              <a:buChar char="Ø"/>
            </a:pPr>
            <a:r>
              <a:rPr lang="es-ES_tradnl" sz="2400" dirty="0" smtClean="0"/>
              <a:t>Taquicardia, midriasis, sequedad de mucosas</a:t>
            </a:r>
          </a:p>
          <a:p>
            <a:r>
              <a:rPr lang="es-ES_tradnl" sz="2400" dirty="0" smtClean="0"/>
              <a:t>Tratamiento:</a:t>
            </a:r>
          </a:p>
          <a:p>
            <a:pPr lvl="1">
              <a:buFont typeface="Wingdings" panose="05000000000000000000" pitchFamily="2" charset="2"/>
              <a:buChar char="Ø"/>
            </a:pPr>
            <a:r>
              <a:rPr lang="es-ES_tradnl" sz="2400" dirty="0" smtClean="0"/>
              <a:t>Valorar carbón activo</a:t>
            </a:r>
          </a:p>
          <a:p>
            <a:pPr lvl="1">
              <a:buFont typeface="Wingdings" panose="05000000000000000000" pitchFamily="2" charset="2"/>
              <a:buChar char="Ø"/>
            </a:pPr>
            <a:r>
              <a:rPr lang="es-ES_tradnl" sz="2400" dirty="0" smtClean="0"/>
              <a:t>BZD y Fisostigmina</a:t>
            </a:r>
            <a:endParaRPr lang="es-ES_tradnl" sz="2400" dirty="0"/>
          </a:p>
        </p:txBody>
      </p:sp>
      <p:pic>
        <p:nvPicPr>
          <p:cNvPr id="8" name="Imagen 7"/>
          <p:cNvPicPr>
            <a:picLocks noChangeAspect="1"/>
          </p:cNvPicPr>
          <p:nvPr/>
        </p:nvPicPr>
        <p:blipFill>
          <a:blip r:embed="rId3"/>
          <a:stretch>
            <a:fillRect/>
          </a:stretch>
        </p:blipFill>
        <p:spPr>
          <a:xfrm>
            <a:off x="9619537" y="253048"/>
            <a:ext cx="2213040" cy="768163"/>
          </a:xfrm>
          <a:prstGeom prst="rect">
            <a:avLst/>
          </a:prstGeom>
        </p:spPr>
      </p:pic>
      <p:pic>
        <p:nvPicPr>
          <p:cNvPr id="5" name="Picture 13" descr="Amanita pantherin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63" y="1522634"/>
            <a:ext cx="2048888" cy="2615954"/>
          </a:xfrm>
          <a:prstGeom prst="rect">
            <a:avLst/>
          </a:prstGeom>
          <a:solidFill>
            <a:srgbClr val="FF66CC"/>
          </a:solidFill>
          <a:ln w="12700">
            <a:solidFill>
              <a:schemeClr val="tx1"/>
            </a:solidFill>
            <a:miter lim="800000"/>
            <a:headEnd/>
            <a:tailEnd/>
          </a:ln>
        </p:spPr>
      </p:pic>
      <p:sp>
        <p:nvSpPr>
          <p:cNvPr id="2" name="CuadroTexto 1"/>
          <p:cNvSpPr txBox="1"/>
          <p:nvPr/>
        </p:nvSpPr>
        <p:spPr>
          <a:xfrm>
            <a:off x="149563" y="3819918"/>
            <a:ext cx="2600286" cy="369332"/>
          </a:xfrm>
          <a:prstGeom prst="rect">
            <a:avLst/>
          </a:prstGeom>
          <a:solidFill>
            <a:schemeClr val="tx1"/>
          </a:solidFill>
        </p:spPr>
        <p:txBody>
          <a:bodyPr wrap="square" rtlCol="0">
            <a:spAutoFit/>
          </a:bodyPr>
          <a:lstStyle/>
          <a:p>
            <a:r>
              <a:rPr lang="ca-ES" dirty="0" smtClean="0">
                <a:solidFill>
                  <a:schemeClr val="bg1"/>
                </a:solidFill>
              </a:rPr>
              <a:t>Amanita </a:t>
            </a:r>
            <a:r>
              <a:rPr lang="ca-ES" dirty="0" err="1" smtClean="0">
                <a:solidFill>
                  <a:schemeClr val="bg1"/>
                </a:solidFill>
              </a:rPr>
              <a:t>Pantherina</a:t>
            </a:r>
            <a:endParaRPr lang="ca-ES" dirty="0">
              <a:solidFill>
                <a:schemeClr val="bg1"/>
              </a:solidFill>
            </a:endParaRPr>
          </a:p>
        </p:txBody>
      </p:sp>
      <p:pic>
        <p:nvPicPr>
          <p:cNvPr id="3" name="Imagen 2"/>
          <p:cNvPicPr>
            <a:picLocks noChangeAspect="1"/>
          </p:cNvPicPr>
          <p:nvPr/>
        </p:nvPicPr>
        <p:blipFill>
          <a:blip r:embed="rId5"/>
          <a:stretch>
            <a:fillRect/>
          </a:stretch>
        </p:blipFill>
        <p:spPr>
          <a:xfrm>
            <a:off x="10138697" y="2065888"/>
            <a:ext cx="2597121" cy="1938696"/>
          </a:xfrm>
          <a:prstGeom prst="rect">
            <a:avLst/>
          </a:prstGeom>
        </p:spPr>
      </p:pic>
    </p:spTree>
    <p:extLst>
      <p:ext uri="{BB962C8B-B14F-4D97-AF65-F5344CB8AC3E}">
        <p14:creationId xmlns:p14="http://schemas.microsoft.com/office/powerpoint/2010/main" val="32791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452718"/>
            <a:ext cx="12191999" cy="948065"/>
          </a:xfrm>
          <a:solidFill>
            <a:schemeClr val="accent1"/>
          </a:solidFill>
        </p:spPr>
        <p:txBody>
          <a:bodyPr anchor="ctr"/>
          <a:lstStyle/>
          <a:p>
            <a:r>
              <a:rPr lang="ca-ES" b="1" dirty="0" smtClean="0"/>
              <a:t>	SETAS CON EFECTO ANTABÚS</a:t>
            </a:r>
            <a:endParaRPr lang="ca-ES" b="1" dirty="0"/>
          </a:p>
        </p:txBody>
      </p:sp>
      <p:sp>
        <p:nvSpPr>
          <p:cNvPr id="7" name="Marcador de contenido 6"/>
          <p:cNvSpPr>
            <a:spLocks noGrp="1"/>
          </p:cNvSpPr>
          <p:nvPr>
            <p:ph idx="1"/>
          </p:nvPr>
        </p:nvSpPr>
        <p:spPr>
          <a:xfrm>
            <a:off x="2886036" y="1741633"/>
            <a:ext cx="8946541" cy="4970452"/>
          </a:xfrm>
        </p:spPr>
        <p:txBody>
          <a:bodyPr/>
          <a:lstStyle/>
          <a:p>
            <a:r>
              <a:rPr lang="es-ES_tradnl" dirty="0" smtClean="0"/>
              <a:t>Toxina: </a:t>
            </a:r>
            <a:r>
              <a:rPr lang="es-ES_tradnl" dirty="0" err="1" smtClean="0"/>
              <a:t>Coprina</a:t>
            </a:r>
            <a:r>
              <a:rPr lang="es-ES_tradnl" dirty="0" smtClean="0"/>
              <a:t> (Derivado de la </a:t>
            </a:r>
            <a:r>
              <a:rPr lang="es-ES_tradnl" dirty="0" err="1" smtClean="0"/>
              <a:t>cicloaminopropanona</a:t>
            </a:r>
            <a:r>
              <a:rPr lang="es-ES_tradnl" dirty="0" smtClean="0"/>
              <a:t>)</a:t>
            </a:r>
          </a:p>
          <a:p>
            <a:r>
              <a:rPr lang="es-ES_tradnl" dirty="0" smtClean="0"/>
              <a:t>Mecanismo de acción: Inhibe la </a:t>
            </a:r>
            <a:r>
              <a:rPr lang="es-ES_tradnl" dirty="0" err="1" smtClean="0"/>
              <a:t>acetaldehido</a:t>
            </a:r>
            <a:r>
              <a:rPr lang="es-ES_tradnl" dirty="0" smtClean="0"/>
              <a:t> deshidrogenasa por lo que se bloquea el metabolismo oxidativo del etanol.</a:t>
            </a:r>
          </a:p>
          <a:p>
            <a:r>
              <a:rPr lang="es-ES_tradnl" dirty="0" smtClean="0"/>
              <a:t>Seta + alcohol = Síndrome </a:t>
            </a:r>
            <a:r>
              <a:rPr lang="es-ES_tradnl" dirty="0" err="1" smtClean="0"/>
              <a:t>acetaldehídico</a:t>
            </a:r>
            <a:r>
              <a:rPr lang="es-ES_tradnl" dirty="0" smtClean="0"/>
              <a:t> o Síndrome </a:t>
            </a:r>
            <a:r>
              <a:rPr lang="es-ES_tradnl" dirty="0" err="1" smtClean="0"/>
              <a:t>coprínico</a:t>
            </a:r>
            <a:endParaRPr lang="es-ES_tradnl" dirty="0" smtClean="0"/>
          </a:p>
          <a:p>
            <a:r>
              <a:rPr lang="es-ES_tradnl" dirty="0" smtClean="0"/>
              <a:t>Clínica:</a:t>
            </a:r>
          </a:p>
          <a:p>
            <a:pPr lvl="1"/>
            <a:r>
              <a:rPr lang="es-ES_tradnl" dirty="0" smtClean="0"/>
              <a:t>Palpitaciones, enrojecimiento (</a:t>
            </a:r>
            <a:r>
              <a:rPr lang="es-ES_tradnl" dirty="0" err="1" smtClean="0"/>
              <a:t>flushing</a:t>
            </a:r>
            <a:r>
              <a:rPr lang="es-ES_tradnl" dirty="0" smtClean="0"/>
              <a:t>), sofocos, nauseas, vómitos, sudoración...</a:t>
            </a:r>
          </a:p>
          <a:p>
            <a:pPr lvl="1"/>
            <a:r>
              <a:rPr lang="es-ES_tradnl" dirty="0" smtClean="0"/>
              <a:t>Hipotensión y arritmias</a:t>
            </a:r>
          </a:p>
          <a:p>
            <a:pPr lvl="1"/>
            <a:r>
              <a:rPr lang="es-ES_tradnl" dirty="0" smtClean="0"/>
              <a:t>Neuropatía óptica reversible, parestesias, psicosis, encefalopatía</a:t>
            </a:r>
          </a:p>
          <a:p>
            <a:pPr lvl="1"/>
            <a:r>
              <a:rPr lang="es-ES_tradnl" dirty="0" smtClean="0"/>
              <a:t>Hepatitis, broncoespasmo...</a:t>
            </a:r>
          </a:p>
          <a:p>
            <a:r>
              <a:rPr lang="es-ES_tradnl" dirty="0" smtClean="0"/>
              <a:t>Tratamiento: Sintomático. Vitamina C, Antieméticos. En casos graves valorar </a:t>
            </a:r>
            <a:r>
              <a:rPr lang="es-ES_tradnl" dirty="0" err="1" smtClean="0"/>
              <a:t>Fomepizol</a:t>
            </a:r>
            <a:endParaRPr lang="es-ES_tradnl" dirty="0" smtClean="0"/>
          </a:p>
          <a:p>
            <a:endParaRPr lang="ca-ES" dirty="0"/>
          </a:p>
        </p:txBody>
      </p:sp>
      <p:pic>
        <p:nvPicPr>
          <p:cNvPr id="8" name="Imagen 7"/>
          <p:cNvPicPr>
            <a:picLocks noChangeAspect="1"/>
          </p:cNvPicPr>
          <p:nvPr/>
        </p:nvPicPr>
        <p:blipFill>
          <a:blip r:embed="rId4"/>
          <a:stretch>
            <a:fillRect/>
          </a:stretch>
        </p:blipFill>
        <p:spPr>
          <a:xfrm>
            <a:off x="9619537" y="253048"/>
            <a:ext cx="2213040" cy="768163"/>
          </a:xfrm>
          <a:prstGeom prst="rect">
            <a:avLst/>
          </a:prstGeom>
        </p:spPr>
      </p:pic>
      <p:pic>
        <p:nvPicPr>
          <p:cNvPr id="5" name="Picture 7" descr="Coprinus atramentari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036" y="1741633"/>
            <a:ext cx="2487612" cy="2027237"/>
          </a:xfrm>
          <a:prstGeom prst="rect">
            <a:avLst/>
          </a:prstGeom>
          <a:solidFill>
            <a:srgbClr val="FF66CC"/>
          </a:solidFill>
          <a:ln w="9525">
            <a:solidFill>
              <a:schemeClr val="tx1"/>
            </a:solidFill>
            <a:miter lim="800000"/>
            <a:headEnd/>
            <a:tailEnd/>
          </a:ln>
        </p:spPr>
      </p:pic>
      <p:graphicFrame>
        <p:nvGraphicFramePr>
          <p:cNvPr id="9" name="Object 5"/>
          <p:cNvGraphicFramePr>
            <a:graphicFrameLocks noChangeAspect="1"/>
          </p:cNvGraphicFramePr>
          <p:nvPr>
            <p:extLst>
              <p:ext uri="{D42A27DB-BD31-4B8C-83A1-F6EECF244321}">
                <p14:modId xmlns:p14="http://schemas.microsoft.com/office/powerpoint/2010/main" val="2875897105"/>
              </p:ext>
            </p:extLst>
          </p:nvPr>
        </p:nvGraphicFramePr>
        <p:xfrm>
          <a:off x="607049" y="4138202"/>
          <a:ext cx="1695585" cy="2328197"/>
        </p:xfrm>
        <a:graphic>
          <a:graphicData uri="http://schemas.openxmlformats.org/presentationml/2006/ole">
            <mc:AlternateContent xmlns:mc="http://schemas.openxmlformats.org/markup-compatibility/2006">
              <mc:Choice xmlns:v="urn:schemas-microsoft-com:vml" Requires="v">
                <p:oleObj spid="_x0000_s1293" name="Foto de Photo Editor" r:id="rId6" imgW="9495238" imgH="13838095" progId="MSPhotoEd.3">
                  <p:embed/>
                </p:oleObj>
              </mc:Choice>
              <mc:Fallback>
                <p:oleObj name="Foto de Photo Editor" r:id="rId6" imgW="9495238" imgH="1383809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49" y="4138202"/>
                        <a:ext cx="1695585" cy="2328197"/>
                      </a:xfrm>
                      <a:prstGeom prst="rect">
                        <a:avLst/>
                      </a:prstGeom>
                      <a:solidFill>
                        <a:srgbClr val="FF66CC"/>
                      </a:solidFill>
                      <a:ln w="12700">
                        <a:solidFill>
                          <a:schemeClr val="tx1"/>
                        </a:solidFill>
                        <a:miter lim="800000"/>
                        <a:headEnd/>
                        <a:tailEnd/>
                      </a:ln>
                      <a:effectLst/>
                    </p:spPr>
                  </p:pic>
                </p:oleObj>
              </mc:Fallback>
            </mc:AlternateContent>
          </a:graphicData>
        </a:graphic>
      </p:graphicFrame>
      <p:sp>
        <p:nvSpPr>
          <p:cNvPr id="2" name="CuadroTexto 1"/>
          <p:cNvSpPr txBox="1"/>
          <p:nvPr/>
        </p:nvSpPr>
        <p:spPr>
          <a:xfrm>
            <a:off x="38782" y="3768870"/>
            <a:ext cx="2847254" cy="369332"/>
          </a:xfrm>
          <a:prstGeom prst="rect">
            <a:avLst/>
          </a:prstGeom>
          <a:solidFill>
            <a:schemeClr val="tx1"/>
          </a:solidFill>
        </p:spPr>
        <p:txBody>
          <a:bodyPr wrap="none" rtlCol="0">
            <a:spAutoFit/>
          </a:bodyPr>
          <a:lstStyle/>
          <a:p>
            <a:r>
              <a:rPr lang="ca-ES" dirty="0">
                <a:solidFill>
                  <a:schemeClr val="bg1"/>
                </a:solidFill>
              </a:rPr>
              <a:t> </a:t>
            </a:r>
            <a:r>
              <a:rPr lang="ca-ES" dirty="0" err="1">
                <a:solidFill>
                  <a:schemeClr val="bg1"/>
                </a:solidFill>
              </a:rPr>
              <a:t>Coprinus</a:t>
            </a:r>
            <a:r>
              <a:rPr lang="ca-ES" dirty="0">
                <a:solidFill>
                  <a:schemeClr val="bg1"/>
                </a:solidFill>
              </a:rPr>
              <a:t> </a:t>
            </a:r>
            <a:r>
              <a:rPr lang="ca-ES" dirty="0" err="1">
                <a:solidFill>
                  <a:schemeClr val="bg1"/>
                </a:solidFill>
              </a:rPr>
              <a:t>atramentarius</a:t>
            </a:r>
            <a:endParaRPr lang="ca-ES" dirty="0">
              <a:solidFill>
                <a:schemeClr val="bg1"/>
              </a:solidFill>
            </a:endParaRPr>
          </a:p>
        </p:txBody>
      </p:sp>
    </p:spTree>
    <p:extLst>
      <p:ext uri="{BB962C8B-B14F-4D97-AF65-F5344CB8AC3E}">
        <p14:creationId xmlns:p14="http://schemas.microsoft.com/office/powerpoint/2010/main" val="12812913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2856</TotalTime>
  <Words>3221</Words>
  <Application>Microsoft Office PowerPoint</Application>
  <PresentationFormat>Panorámica</PresentationFormat>
  <Paragraphs>421</Paragraphs>
  <Slides>34</Slides>
  <Notes>30</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7" baseType="lpstr">
      <vt:lpstr>Arial</vt:lpstr>
      <vt:lpstr>Arial Black</vt:lpstr>
      <vt:lpstr>Calibri</vt:lpstr>
      <vt:lpstr>Century Gothic</vt:lpstr>
      <vt:lpstr>Courier New</vt:lpstr>
      <vt:lpstr>Symbol</vt:lpstr>
      <vt:lpstr>Tahoma</vt:lpstr>
      <vt:lpstr>Times New Roman</vt:lpstr>
      <vt:lpstr>Verdana</vt:lpstr>
      <vt:lpstr>Wingdings</vt:lpstr>
      <vt:lpstr>Wingdings 3</vt:lpstr>
      <vt:lpstr>Ion</vt:lpstr>
      <vt:lpstr>Foto de Photo Editor</vt:lpstr>
      <vt:lpstr>INTOXICACIÓN POR SETAS Y PLANTAS</vt:lpstr>
      <vt:lpstr>Presentación de PowerPoint</vt:lpstr>
      <vt:lpstr> Intoxicación por Setas: Generalidades</vt:lpstr>
      <vt:lpstr>Presentación de PowerPoint</vt:lpstr>
      <vt:lpstr>APROXIMACIÓN AL PACIENTE INTOXICADO:</vt:lpstr>
      <vt:lpstr> SETAS DISENTÉRICAS </vt:lpstr>
      <vt:lpstr> SETAS COLINÉRGICAS</vt:lpstr>
      <vt:lpstr> SETAS ANTICOLINÉRGICAS</vt:lpstr>
      <vt:lpstr> SETAS CON EFECTO ANTABÚS</vt:lpstr>
      <vt:lpstr> SETAS PSICOTROPAS</vt:lpstr>
      <vt:lpstr> Otras...</vt:lpstr>
      <vt:lpstr> SETAS HEPATOTÓXICAS</vt:lpstr>
      <vt:lpstr> SETAS HEPATOTÓXICAS</vt:lpstr>
      <vt:lpstr> SETAS HEPATOTÓXICAS</vt:lpstr>
      <vt:lpstr> SETAS HEPATOTÓXICAS</vt:lpstr>
      <vt:lpstr> SETAS HEPATOTÓXICAS</vt:lpstr>
      <vt:lpstr> SETAS HEPATOTÓXICAS</vt:lpstr>
      <vt:lpstr> SETAS HEPATOTÓXICAS</vt:lpstr>
      <vt:lpstr> SETAS NEFROTÓXICAS</vt:lpstr>
      <vt:lpstr> SETAS HIDRACÍNICAS</vt:lpstr>
      <vt:lpstr> SETAS HIDRACÍNICAS</vt:lpstr>
      <vt:lpstr>Presentación de PowerPoint</vt:lpstr>
      <vt:lpstr> PLANTAS CARDIOTÓXICAS</vt:lpstr>
      <vt:lpstr> PLANTAS cardiotóxica/neurotóxica</vt:lpstr>
      <vt:lpstr> PLANTAS PARALIZANTES</vt:lpstr>
      <vt:lpstr> PLANTAS estimulantes SNC</vt:lpstr>
      <vt:lpstr> PLANTAS efectos anticolinérgicos</vt:lpstr>
      <vt:lpstr> PLANTAS efectos G-I</vt:lpstr>
      <vt:lpstr> PLANTAS HEPATOTÓXICAS</vt:lpstr>
      <vt:lpstr> PLANTAS NEFROTÓXICAS</vt:lpstr>
      <vt:lpstr> PLANTAS ANTICOAGULANTES</vt:lpstr>
      <vt:lpstr>MUCHAS GRACIAS LGarciaGI@tauli.cat</vt:lpstr>
      <vt:lpstr> CASO CLÍNICO</vt:lpstr>
      <vt:lpstr> CASO CLÍNICO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Lidia G G</dc:creator>
  <cp:lastModifiedBy>USER</cp:lastModifiedBy>
  <cp:revision>271</cp:revision>
  <dcterms:created xsi:type="dcterms:W3CDTF">2014-09-26T10:09:29Z</dcterms:created>
  <dcterms:modified xsi:type="dcterms:W3CDTF">2016-02-18T19:05:47Z</dcterms:modified>
</cp:coreProperties>
</file>