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jNvXdHBe9/yigDLPs5Z2dA6jak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83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4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900"/>
            <a:ext cx="5438125" cy="4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:notes"/>
          <p:cNvSpPr txBox="1">
            <a:spLocks noGrp="1"/>
          </p:cNvSpPr>
          <p:nvPr>
            <p:ph type="body" idx="1"/>
          </p:nvPr>
        </p:nvSpPr>
        <p:spPr>
          <a:xfrm>
            <a:off x="679750" y="4715900"/>
            <a:ext cx="5438125" cy="4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2" name="Google Shape;10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>
            <a:spLocks noGrp="1"/>
          </p:cNvSpPr>
          <p:nvPr>
            <p:ph type="body" idx="1"/>
          </p:nvPr>
        </p:nvSpPr>
        <p:spPr>
          <a:xfrm>
            <a:off x="679750" y="4715900"/>
            <a:ext cx="5438125" cy="4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/>
          <p:cNvSpPr txBox="1">
            <a:spLocks noGrp="1"/>
          </p:cNvSpPr>
          <p:nvPr>
            <p:ph type="body" idx="1"/>
          </p:nvPr>
        </p:nvSpPr>
        <p:spPr>
          <a:xfrm>
            <a:off x="679750" y="4715900"/>
            <a:ext cx="5438125" cy="4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6" name="Google Shape;1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:notes"/>
          <p:cNvSpPr txBox="1">
            <a:spLocks noGrp="1"/>
          </p:cNvSpPr>
          <p:nvPr>
            <p:ph type="body" idx="1"/>
          </p:nvPr>
        </p:nvSpPr>
        <p:spPr>
          <a:xfrm>
            <a:off x="679750" y="4715900"/>
            <a:ext cx="5438125" cy="4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7" name="Google Shape;13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>
            <a:spLocks noGrp="1"/>
          </p:cNvSpPr>
          <p:nvPr>
            <p:ph type="body" idx="1"/>
          </p:nvPr>
        </p:nvSpPr>
        <p:spPr>
          <a:xfrm>
            <a:off x="679750" y="4715900"/>
            <a:ext cx="5438125" cy="44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9" name="Google Shape;14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title"/>
          </p:nvPr>
        </p:nvSpPr>
        <p:spPr>
          <a:xfrm>
            <a:off x="4146248" y="2348880"/>
            <a:ext cx="7371423" cy="2398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3"/>
          <p:cNvSpPr txBox="1">
            <a:spLocks noGrp="1"/>
          </p:cNvSpPr>
          <p:nvPr>
            <p:ph type="title"/>
          </p:nvPr>
        </p:nvSpPr>
        <p:spPr>
          <a:xfrm>
            <a:off x="4146248" y="2348880"/>
            <a:ext cx="7371423" cy="2398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body" idx="1"/>
          </p:nvPr>
        </p:nvSpPr>
        <p:spPr>
          <a:xfrm rot="5400000">
            <a:off x="3833023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>
            <a:spLocks noGrp="1"/>
          </p:cNvSpPr>
          <p:nvPr>
            <p:ph type="title"/>
          </p:nvPr>
        </p:nvSpPr>
        <p:spPr>
          <a:xfrm rot="5400000">
            <a:off x="7428706" y="1972469"/>
            <a:ext cx="5564188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body" idx="1"/>
          </p:nvPr>
        </p:nvSpPr>
        <p:spPr>
          <a:xfrm rot="5400000">
            <a:off x="1848521" y="-676946"/>
            <a:ext cx="5564188" cy="8042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35362" y="188640"/>
            <a:ext cx="9128399" cy="1175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423992" y="1556792"/>
            <a:ext cx="11344031" cy="5039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5"/>
          <p:cNvSpPr txBox="1"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6"/>
          <p:cNvSpPr txBox="1">
            <a:spLocks noGrp="1"/>
          </p:cNvSpPr>
          <p:nvPr>
            <p:ph type="title"/>
          </p:nvPr>
        </p:nvSpPr>
        <p:spPr>
          <a:xfrm>
            <a:off x="963247" y="4406909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7"/>
          <p:cNvSpPr txBox="1">
            <a:spLocks noGrp="1"/>
          </p:cNvSpPr>
          <p:nvPr>
            <p:ph type="title"/>
          </p:nvPr>
        </p:nvSpPr>
        <p:spPr>
          <a:xfrm>
            <a:off x="335362" y="188649"/>
            <a:ext cx="9128399" cy="1152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7"/>
          <p:cNvSpPr txBox="1">
            <a:spLocks noGrp="1"/>
          </p:cNvSpPr>
          <p:nvPr>
            <p:ph type="body" idx="1"/>
          </p:nvPr>
        </p:nvSpPr>
        <p:spPr>
          <a:xfrm>
            <a:off x="423989" y="1341438"/>
            <a:ext cx="5578231" cy="467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body" idx="2"/>
          </p:nvPr>
        </p:nvSpPr>
        <p:spPr>
          <a:xfrm>
            <a:off x="6189792" y="1341438"/>
            <a:ext cx="5578231" cy="467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body" idx="1"/>
          </p:nvPr>
        </p:nvSpPr>
        <p:spPr>
          <a:xfrm>
            <a:off x="609601" y="1535113"/>
            <a:ext cx="5386754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body" idx="2"/>
          </p:nvPr>
        </p:nvSpPr>
        <p:spPr>
          <a:xfrm>
            <a:off x="609601" y="2174875"/>
            <a:ext cx="5386754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81" name="Google Shape;81;p28"/>
          <p:cNvSpPr txBox="1">
            <a:spLocks noGrp="1"/>
          </p:cNvSpPr>
          <p:nvPr>
            <p:ph type="body" idx="3"/>
          </p:nvPr>
        </p:nvSpPr>
        <p:spPr>
          <a:xfrm>
            <a:off x="6193695" y="1535113"/>
            <a:ext cx="538870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body" idx="4"/>
          </p:nvPr>
        </p:nvSpPr>
        <p:spPr>
          <a:xfrm>
            <a:off x="6193695" y="2174875"/>
            <a:ext cx="538870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9"/>
          <p:cNvSpPr txBox="1">
            <a:spLocks noGrp="1"/>
          </p:cNvSpPr>
          <p:nvPr>
            <p:ph type="title"/>
          </p:nvPr>
        </p:nvSpPr>
        <p:spPr>
          <a:xfrm>
            <a:off x="335362" y="188649"/>
            <a:ext cx="9128399" cy="1152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1"/>
          <p:cNvSpPr txBox="1">
            <a:spLocks noGrp="1"/>
          </p:cNvSpPr>
          <p:nvPr>
            <p:ph type="title"/>
          </p:nvPr>
        </p:nvSpPr>
        <p:spPr>
          <a:xfrm>
            <a:off x="609602" y="273050"/>
            <a:ext cx="4011247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31"/>
          <p:cNvSpPr txBox="1">
            <a:spLocks noGrp="1"/>
          </p:cNvSpPr>
          <p:nvPr>
            <p:ph type="body" idx="1"/>
          </p:nvPr>
        </p:nvSpPr>
        <p:spPr>
          <a:xfrm>
            <a:off x="4767387" y="273059"/>
            <a:ext cx="6815015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89" name="Google Shape;89;p31"/>
          <p:cNvSpPr txBox="1">
            <a:spLocks noGrp="1"/>
          </p:cNvSpPr>
          <p:nvPr>
            <p:ph type="body" idx="2"/>
          </p:nvPr>
        </p:nvSpPr>
        <p:spPr>
          <a:xfrm>
            <a:off x="609602" y="1435103"/>
            <a:ext cx="4011247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2"/>
          <p:cNvSpPr txBox="1"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32"/>
          <p:cNvSpPr>
            <a:spLocks noGrp="1"/>
          </p:cNvSpPr>
          <p:nvPr>
            <p:ph type="pic" idx="2"/>
          </p:nvPr>
        </p:nvSpPr>
        <p:spPr>
          <a:xfrm>
            <a:off x="2389554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32"/>
          <p:cNvSpPr txBox="1">
            <a:spLocks noGrp="1"/>
          </p:cNvSpPr>
          <p:nvPr>
            <p:ph type="body" idx="1"/>
          </p:nvPr>
        </p:nvSpPr>
        <p:spPr>
          <a:xfrm>
            <a:off x="2389554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3"/>
          <p:cNvSpPr txBox="1">
            <a:spLocks noGrp="1"/>
          </p:cNvSpPr>
          <p:nvPr>
            <p:ph type="title"/>
          </p:nvPr>
        </p:nvSpPr>
        <p:spPr>
          <a:xfrm>
            <a:off x="335362" y="188649"/>
            <a:ext cx="9128399" cy="1152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33"/>
          <p:cNvSpPr txBox="1">
            <a:spLocks noGrp="1"/>
          </p:cNvSpPr>
          <p:nvPr>
            <p:ph type="body" idx="1"/>
          </p:nvPr>
        </p:nvSpPr>
        <p:spPr>
          <a:xfrm rot="5400000">
            <a:off x="3756026" y="-1703240"/>
            <a:ext cx="4679950" cy="11344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4"/>
          <p:cNvSpPr txBox="1">
            <a:spLocks noGrp="1"/>
          </p:cNvSpPr>
          <p:nvPr>
            <p:ph type="title"/>
          </p:nvPr>
        </p:nvSpPr>
        <p:spPr>
          <a:xfrm rot="5400000">
            <a:off x="7362032" y="1615412"/>
            <a:ext cx="5976938" cy="28350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34"/>
          <p:cNvSpPr txBox="1">
            <a:spLocks noGrp="1"/>
          </p:cNvSpPr>
          <p:nvPr>
            <p:ph type="body" idx="1"/>
          </p:nvPr>
        </p:nvSpPr>
        <p:spPr>
          <a:xfrm rot="5400000">
            <a:off x="1596231" y="-1127797"/>
            <a:ext cx="5976938" cy="8321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>
            <a:spLocks noGrp="1"/>
          </p:cNvSpPr>
          <p:nvPr>
            <p:ph type="title"/>
          </p:nvPr>
        </p:nvSpPr>
        <p:spPr>
          <a:xfrm>
            <a:off x="963247" y="4406909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16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>
            <a:spLocks noGrp="1"/>
          </p:cNvSpPr>
          <p:nvPr>
            <p:ph type="title"/>
          </p:nvPr>
        </p:nvSpPr>
        <p:spPr>
          <a:xfrm>
            <a:off x="4146248" y="2348880"/>
            <a:ext cx="7371423" cy="2398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1"/>
          </p:nvPr>
        </p:nvSpPr>
        <p:spPr>
          <a:xfrm>
            <a:off x="609604" y="1600206"/>
            <a:ext cx="539261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body" idx="2"/>
          </p:nvPr>
        </p:nvSpPr>
        <p:spPr>
          <a:xfrm>
            <a:off x="6189787" y="1600206"/>
            <a:ext cx="539261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body" idx="1"/>
          </p:nvPr>
        </p:nvSpPr>
        <p:spPr>
          <a:xfrm>
            <a:off x="609601" y="1535113"/>
            <a:ext cx="5386754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2"/>
          </p:nvPr>
        </p:nvSpPr>
        <p:spPr>
          <a:xfrm>
            <a:off x="609601" y="2174875"/>
            <a:ext cx="5386754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3"/>
          </p:nvPr>
        </p:nvSpPr>
        <p:spPr>
          <a:xfrm>
            <a:off x="6193695" y="1535113"/>
            <a:ext cx="538870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body" idx="4"/>
          </p:nvPr>
        </p:nvSpPr>
        <p:spPr>
          <a:xfrm>
            <a:off x="6193695" y="2174875"/>
            <a:ext cx="538870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9"/>
          <p:cNvSpPr txBox="1">
            <a:spLocks noGrp="1"/>
          </p:cNvSpPr>
          <p:nvPr>
            <p:ph type="title"/>
          </p:nvPr>
        </p:nvSpPr>
        <p:spPr>
          <a:xfrm>
            <a:off x="4146248" y="2348880"/>
            <a:ext cx="7371423" cy="2398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9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609602" y="273050"/>
            <a:ext cx="4011247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4767387" y="273059"/>
            <a:ext cx="6815015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609602" y="1435103"/>
            <a:ext cx="4011247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2"/>
          <p:cNvSpPr txBox="1"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>
            <a:spLocks noGrp="1"/>
          </p:cNvSpPr>
          <p:nvPr>
            <p:ph type="pic" idx="2"/>
          </p:nvPr>
        </p:nvSpPr>
        <p:spPr>
          <a:xfrm>
            <a:off x="2389554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22"/>
          <p:cNvSpPr txBox="1">
            <a:spLocks noGrp="1"/>
          </p:cNvSpPr>
          <p:nvPr>
            <p:ph type="body" idx="1"/>
          </p:nvPr>
        </p:nvSpPr>
        <p:spPr>
          <a:xfrm>
            <a:off x="2389554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22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1"/>
          <p:cNvPicPr preferRelativeResize="0"/>
          <p:nvPr/>
        </p:nvPicPr>
        <p:blipFill rotWithShape="1">
          <a:blip r:embed="rId13">
            <a:alphaModFix/>
          </a:blip>
          <a:srcRect l="4504"/>
          <a:stretch/>
        </p:blipFill>
        <p:spPr>
          <a:xfrm>
            <a:off x="-19141" y="0"/>
            <a:ext cx="12211141" cy="686297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1"/>
          <p:cNvSpPr/>
          <p:nvPr/>
        </p:nvSpPr>
        <p:spPr>
          <a:xfrm>
            <a:off x="0" y="0"/>
            <a:ext cx="12192000" cy="6870150"/>
          </a:xfrm>
          <a:prstGeom prst="rect">
            <a:avLst/>
          </a:prstGeom>
          <a:gradFill>
            <a:gsLst>
              <a:gs pos="0">
                <a:srgbClr val="9E546D">
                  <a:alpha val="0"/>
                </a:srgbClr>
              </a:gs>
              <a:gs pos="16000">
                <a:srgbClr val="9E546D">
                  <a:alpha val="0"/>
                </a:srgbClr>
              </a:gs>
              <a:gs pos="44000">
                <a:srgbClr val="A1556E">
                  <a:alpha val="60000"/>
                </a:srgbClr>
              </a:gs>
              <a:gs pos="100000">
                <a:srgbClr val="9C4266"/>
              </a:gs>
            </a:gsLst>
            <a:path path="circle">
              <a:fillToRect/>
            </a:path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11"/>
          <p:cNvSpPr/>
          <p:nvPr/>
        </p:nvSpPr>
        <p:spPr>
          <a:xfrm>
            <a:off x="-19136" y="12150"/>
            <a:ext cx="5120703" cy="6858000"/>
          </a:xfrm>
          <a:prstGeom prst="triangle">
            <a:avLst>
              <a:gd name="adj" fmla="val 1161"/>
            </a:avLst>
          </a:prstGeom>
          <a:solidFill>
            <a:srgbClr val="FFFFFF">
              <a:alpha val="4784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11"/>
          <p:cNvSpPr txBox="1">
            <a:spLocks noGrp="1"/>
          </p:cNvSpPr>
          <p:nvPr>
            <p:ph type="title"/>
          </p:nvPr>
        </p:nvSpPr>
        <p:spPr>
          <a:xfrm>
            <a:off x="4146248" y="2348880"/>
            <a:ext cx="7371423" cy="2398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" name="Google Shape;10;p1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716596" y="772138"/>
            <a:ext cx="2759423" cy="57344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/>
          <p:nvPr/>
        </p:nvSpPr>
        <p:spPr>
          <a:xfrm rot="10800000" flipH="1">
            <a:off x="1527" y="0"/>
            <a:ext cx="9019113" cy="607978"/>
          </a:xfrm>
          <a:prstGeom prst="rtTriangle">
            <a:avLst/>
          </a:prstGeom>
          <a:solidFill>
            <a:srgbClr val="EBD9DF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3"/>
          <p:cNvSpPr/>
          <p:nvPr/>
        </p:nvSpPr>
        <p:spPr>
          <a:xfrm rot="10800000" flipH="1">
            <a:off x="1525" y="0"/>
            <a:ext cx="3524347" cy="1400066"/>
          </a:xfrm>
          <a:prstGeom prst="rtTriangle">
            <a:avLst/>
          </a:prstGeom>
          <a:solidFill>
            <a:srgbClr val="9E546D">
              <a:alpha val="784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335362" y="188649"/>
            <a:ext cx="9128399" cy="1152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1" i="0" u="none" strike="noStrike" cap="none">
                <a:solidFill>
                  <a:srgbClr val="9C42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rgbClr val="9C42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rgbClr val="9C42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rgbClr val="9C42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rgbClr val="9C42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1"/>
          </p:nvPr>
        </p:nvSpPr>
        <p:spPr>
          <a:xfrm>
            <a:off x="423992" y="1628800"/>
            <a:ext cx="11344031" cy="467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63" name="Google Shape;63;p1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9912504" y="340550"/>
            <a:ext cx="2005316" cy="41672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"/>
          <p:cNvSpPr txBox="1"/>
          <p:nvPr/>
        </p:nvSpPr>
        <p:spPr>
          <a:xfrm>
            <a:off x="5635343" y="5968451"/>
            <a:ext cx="6065912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ca-ES"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5th November 2021 | Sabadell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4048125" y="5492200"/>
            <a:ext cx="765321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ca-ES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Call for companies in digital mental health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528430" y="655365"/>
            <a:ext cx="3015000" cy="7707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1" descr="Parc Taulí I3PT | Investigación e innovación para mejorar la salu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1235" y="713610"/>
            <a:ext cx="2637076" cy="67448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"/>
          <p:cNvSpPr/>
          <p:nvPr/>
        </p:nvSpPr>
        <p:spPr>
          <a:xfrm>
            <a:off x="3388311" y="2038141"/>
            <a:ext cx="8803800" cy="1724100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rgbClr val="BABA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>
            <a:spLocks noGrp="1"/>
          </p:cNvSpPr>
          <p:nvPr>
            <p:ph type="title"/>
          </p:nvPr>
        </p:nvSpPr>
        <p:spPr>
          <a:xfrm>
            <a:off x="7010399" y="1805678"/>
            <a:ext cx="5457900" cy="147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a-ES" sz="4000">
                <a:solidFill>
                  <a:srgbClr val="000000"/>
                </a:solidFill>
              </a:rPr>
              <a:t>Name of the project</a:t>
            </a:r>
            <a:endParaRPr sz="4000">
              <a:solidFill>
                <a:srgbClr val="000000"/>
              </a:solidFill>
            </a:endParaRPr>
          </a:p>
        </p:txBody>
      </p:sp>
      <p:sp>
        <p:nvSpPr>
          <p:cNvPr id="110" name="Google Shape;110;p1"/>
          <p:cNvSpPr txBox="1"/>
          <p:nvPr/>
        </p:nvSpPr>
        <p:spPr>
          <a:xfrm>
            <a:off x="3875568" y="2497564"/>
            <a:ext cx="1086900" cy="895200"/>
          </a:xfrm>
          <a:prstGeom prst="rect">
            <a:avLst/>
          </a:prstGeom>
          <a:noFill/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"/>
          <p:cNvSpPr txBox="1"/>
          <p:nvPr/>
        </p:nvSpPr>
        <p:spPr>
          <a:xfrm>
            <a:off x="8772524" y="2545189"/>
            <a:ext cx="3214500" cy="147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of the presenter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 txBox="1"/>
          <p:nvPr/>
        </p:nvSpPr>
        <p:spPr>
          <a:xfrm>
            <a:off x="0" y="5968451"/>
            <a:ext cx="2247209" cy="895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Tipology A/B</a:t>
            </a: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"/>
          <p:cNvSpPr txBox="1">
            <a:spLocks noGrp="1"/>
          </p:cNvSpPr>
          <p:nvPr>
            <p:ph type="title"/>
          </p:nvPr>
        </p:nvSpPr>
        <p:spPr>
          <a:xfrm>
            <a:off x="396305" y="195118"/>
            <a:ext cx="9542000" cy="11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a-ES"/>
              <a:t>Clinical and patient engagement point of view</a:t>
            </a:r>
            <a:endParaRPr/>
          </a:p>
        </p:txBody>
      </p:sp>
      <p:sp>
        <p:nvSpPr>
          <p:cNvPr id="118" name="Google Shape;118;p4"/>
          <p:cNvSpPr/>
          <p:nvPr/>
        </p:nvSpPr>
        <p:spPr>
          <a:xfrm>
            <a:off x="9734550" y="188640"/>
            <a:ext cx="2278156" cy="77082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4"/>
          <p:cNvSpPr/>
          <p:nvPr/>
        </p:nvSpPr>
        <p:spPr>
          <a:xfrm>
            <a:off x="7025606" y="6427112"/>
            <a:ext cx="525977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Call for companies in digital mental health | 5th November 2021 | Sabadell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11227396" y="6656985"/>
            <a:ext cx="1018227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Non-confidential</a:t>
            </a:r>
            <a:endParaRPr sz="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4"/>
          <p:cNvSpPr txBox="1"/>
          <p:nvPr/>
        </p:nvSpPr>
        <p:spPr>
          <a:xfrm>
            <a:off x="190142" y="6411707"/>
            <a:ext cx="1373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Tipology A/B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4"/>
          <p:cNvSpPr/>
          <p:nvPr/>
        </p:nvSpPr>
        <p:spPr>
          <a:xfrm>
            <a:off x="919200" y="1086525"/>
            <a:ext cx="8200800" cy="1052700"/>
          </a:xfrm>
          <a:prstGeom prst="rect">
            <a:avLst/>
          </a:prstGeom>
          <a:solidFill>
            <a:srgbClr val="F2DADA"/>
          </a:solidFill>
          <a:ln w="25400" cap="flat" cmpd="sng">
            <a:solidFill>
              <a:srgbClr val="9C42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i="1">
                <a:solidFill>
                  <a:schemeClr val="dk1"/>
                </a:solidFill>
              </a:rPr>
              <a:t>It should contain the p</a:t>
            </a:r>
            <a:r>
              <a:rPr lang="ca-ES" i="1"/>
              <a:t>roblem explication, addressed pathologies, solution overview, Communication channel and benefit for the patient experience overview, Benefit for the patient experience, Clinical practice improvement, Business model,Go to market strategy</a:t>
            </a:r>
            <a:endParaRPr i="1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i="1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23" name="Google Shape;123;p4"/>
          <p:cNvSpPr txBox="1"/>
          <p:nvPr/>
        </p:nvSpPr>
        <p:spPr>
          <a:xfrm>
            <a:off x="10805218" y="195114"/>
            <a:ext cx="1086900" cy="895200"/>
          </a:xfrm>
          <a:prstGeom prst="rect">
            <a:avLst/>
          </a:prstGeom>
          <a:noFill/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"/>
          <p:cNvSpPr txBox="1">
            <a:spLocks noGrp="1"/>
          </p:cNvSpPr>
          <p:nvPr>
            <p:ph type="title"/>
          </p:nvPr>
        </p:nvSpPr>
        <p:spPr>
          <a:xfrm>
            <a:off x="396305" y="195118"/>
            <a:ext cx="9542000" cy="11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a-ES"/>
              <a:t>Technological point of view</a:t>
            </a:r>
            <a:endParaRPr/>
          </a:p>
        </p:txBody>
      </p:sp>
      <p:sp>
        <p:nvSpPr>
          <p:cNvPr id="129" name="Google Shape;129;p2"/>
          <p:cNvSpPr/>
          <p:nvPr/>
        </p:nvSpPr>
        <p:spPr>
          <a:xfrm>
            <a:off x="9734550" y="188640"/>
            <a:ext cx="2278156" cy="77082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"/>
          <p:cNvSpPr/>
          <p:nvPr/>
        </p:nvSpPr>
        <p:spPr>
          <a:xfrm>
            <a:off x="7025606" y="6427112"/>
            <a:ext cx="525977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Call for companies in digital mental health | 5th November 2021 | Sabadell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"/>
          <p:cNvSpPr/>
          <p:nvPr/>
        </p:nvSpPr>
        <p:spPr>
          <a:xfrm>
            <a:off x="556675" y="1261400"/>
            <a:ext cx="5661000" cy="673200"/>
          </a:xfrm>
          <a:prstGeom prst="rect">
            <a:avLst/>
          </a:prstGeom>
          <a:solidFill>
            <a:srgbClr val="F2DADA"/>
          </a:solidFill>
          <a:ln w="25400" cap="flat" cmpd="sng">
            <a:solidFill>
              <a:srgbClr val="9C42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i="1">
                <a:solidFill>
                  <a:schemeClr val="dk1"/>
                </a:solidFill>
              </a:rPr>
              <a:t>It should contain the </a:t>
            </a:r>
            <a:r>
              <a:rPr lang="ca-ES" i="1"/>
              <a:t>technological architecture, Communication standards, Data storage model, Experience in hospital information systems integrations</a:t>
            </a:r>
            <a:endParaRPr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32" name="Google Shape;132;p2"/>
          <p:cNvSpPr/>
          <p:nvPr/>
        </p:nvSpPr>
        <p:spPr>
          <a:xfrm>
            <a:off x="11227396" y="6656985"/>
            <a:ext cx="1018227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Non-confidential</a:t>
            </a:r>
            <a:endParaRPr sz="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"/>
          <p:cNvSpPr txBox="1"/>
          <p:nvPr/>
        </p:nvSpPr>
        <p:spPr>
          <a:xfrm>
            <a:off x="241342" y="6411707"/>
            <a:ext cx="1373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Tipology A/B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"/>
          <p:cNvSpPr txBox="1"/>
          <p:nvPr/>
        </p:nvSpPr>
        <p:spPr>
          <a:xfrm>
            <a:off x="10846168" y="267164"/>
            <a:ext cx="1086900" cy="895200"/>
          </a:xfrm>
          <a:prstGeom prst="rect">
            <a:avLst/>
          </a:prstGeom>
          <a:noFill/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"/>
          <p:cNvSpPr txBox="1">
            <a:spLocks noGrp="1"/>
          </p:cNvSpPr>
          <p:nvPr>
            <p:ph type="title"/>
          </p:nvPr>
        </p:nvSpPr>
        <p:spPr>
          <a:xfrm>
            <a:off x="396305" y="195118"/>
            <a:ext cx="9542000" cy="11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a-ES"/>
              <a:t>Maturity</a:t>
            </a:r>
            <a:endParaRPr/>
          </a:p>
        </p:txBody>
      </p:sp>
      <p:sp>
        <p:nvSpPr>
          <p:cNvPr id="140" name="Google Shape;140;p3"/>
          <p:cNvSpPr txBox="1"/>
          <p:nvPr/>
        </p:nvSpPr>
        <p:spPr>
          <a:xfrm>
            <a:off x="396293" y="1162375"/>
            <a:ext cx="10177200" cy="831300"/>
          </a:xfrm>
          <a:prstGeom prst="rect">
            <a:avLst/>
          </a:prstGeom>
          <a:solidFill>
            <a:srgbClr val="F2DADA"/>
          </a:solidFill>
          <a:ln w="25400" cap="flat" cmpd="sng">
            <a:solidFill>
              <a:srgbClr val="9C42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the event of being a type A company, it </a:t>
            </a:r>
            <a:r>
              <a:rPr lang="ca-ES" i="1"/>
              <a:t>should contain </a:t>
            </a:r>
            <a:r>
              <a:rPr lang="ca-ES" sz="14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explanation should contain the number of installed bases of the proposed product with the number of patients/users that are currently using it, the available scientific evidence of the solution, and the productive capacity to project at the present time. </a:t>
            </a:r>
            <a:endParaRPr/>
          </a:p>
        </p:txBody>
      </p:sp>
      <p:sp>
        <p:nvSpPr>
          <p:cNvPr id="141" name="Google Shape;141;p3"/>
          <p:cNvSpPr/>
          <p:nvPr/>
        </p:nvSpPr>
        <p:spPr>
          <a:xfrm>
            <a:off x="9734550" y="188640"/>
            <a:ext cx="2278156" cy="770829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"/>
          <p:cNvSpPr/>
          <p:nvPr/>
        </p:nvSpPr>
        <p:spPr>
          <a:xfrm>
            <a:off x="7025606" y="6427112"/>
            <a:ext cx="525977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Call for companies in digital mental health | 5th November 2021 | Sabadell 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3"/>
          <p:cNvSpPr/>
          <p:nvPr/>
        </p:nvSpPr>
        <p:spPr>
          <a:xfrm>
            <a:off x="11227396" y="6656985"/>
            <a:ext cx="1018227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Non-confidential</a:t>
            </a:r>
            <a:endParaRPr sz="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3"/>
          <p:cNvSpPr txBox="1"/>
          <p:nvPr/>
        </p:nvSpPr>
        <p:spPr>
          <a:xfrm>
            <a:off x="396294" y="2438375"/>
            <a:ext cx="10617600" cy="6156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9C42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 the case of being a type B company, </a:t>
            </a:r>
            <a:r>
              <a:rPr lang="ca-ES" i="1">
                <a:solidFill>
                  <a:schemeClr val="dk1"/>
                </a:solidFill>
              </a:rPr>
              <a:t>it should contain</a:t>
            </a:r>
            <a:r>
              <a:rPr lang="ca-ES" sz="1400" b="0" i="1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the explanation should contain the digital development strategy, experience in similar solutions with number of patients/users and the productive capacity to project at the present time. </a:t>
            </a: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3"/>
          <p:cNvSpPr txBox="1"/>
          <p:nvPr/>
        </p:nvSpPr>
        <p:spPr>
          <a:xfrm>
            <a:off x="282292" y="6427094"/>
            <a:ext cx="1373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Tipology A/B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3"/>
          <p:cNvSpPr txBox="1"/>
          <p:nvPr/>
        </p:nvSpPr>
        <p:spPr>
          <a:xfrm>
            <a:off x="10846168" y="267164"/>
            <a:ext cx="1086900" cy="895200"/>
          </a:xfrm>
          <a:prstGeom prst="rect">
            <a:avLst/>
          </a:prstGeom>
          <a:noFill/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/>
          <p:nvPr/>
        </p:nvSpPr>
        <p:spPr>
          <a:xfrm>
            <a:off x="5635343" y="5968451"/>
            <a:ext cx="6065912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ca-ES" sz="15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5th November 2021 | Sabadell</a:t>
            </a:r>
            <a:endParaRPr sz="1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5"/>
          <p:cNvSpPr txBox="1"/>
          <p:nvPr/>
        </p:nvSpPr>
        <p:spPr>
          <a:xfrm>
            <a:off x="4048125" y="5492200"/>
            <a:ext cx="7653217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ca-ES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Call for companies in digital mental health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528430" y="655365"/>
            <a:ext cx="3015000" cy="7707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4" name="Google Shape;154;p5" descr="Parc Taulí I3PT | Investigación e innovación para mejorar la salu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1235" y="713610"/>
            <a:ext cx="2637076" cy="674484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5"/>
          <p:cNvSpPr/>
          <p:nvPr/>
        </p:nvSpPr>
        <p:spPr>
          <a:xfrm>
            <a:off x="3388311" y="2744416"/>
            <a:ext cx="8803689" cy="1724025"/>
          </a:xfrm>
          <a:prstGeom prst="rect">
            <a:avLst/>
          </a:prstGeom>
          <a:solidFill>
            <a:schemeClr val="accent3"/>
          </a:solidFill>
          <a:ln w="25400" cap="flat" cmpd="sng">
            <a:solidFill>
              <a:srgbClr val="BABAB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5"/>
          <p:cNvSpPr txBox="1">
            <a:spLocks noGrp="1"/>
          </p:cNvSpPr>
          <p:nvPr>
            <p:ph type="title"/>
          </p:nvPr>
        </p:nvSpPr>
        <p:spPr>
          <a:xfrm>
            <a:off x="7010399" y="2511953"/>
            <a:ext cx="5457826" cy="1479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a-ES" sz="4000">
                <a:solidFill>
                  <a:srgbClr val="000000"/>
                </a:solidFill>
              </a:rPr>
              <a:t>Name of the project</a:t>
            </a:r>
            <a:endParaRPr sz="4000">
              <a:solidFill>
                <a:srgbClr val="000000"/>
              </a:solidFill>
            </a:endParaRPr>
          </a:p>
        </p:txBody>
      </p:sp>
      <p:sp>
        <p:nvSpPr>
          <p:cNvPr id="157" name="Google Shape;157;p5"/>
          <p:cNvSpPr txBox="1"/>
          <p:nvPr/>
        </p:nvSpPr>
        <p:spPr>
          <a:xfrm>
            <a:off x="3875568" y="3203839"/>
            <a:ext cx="1086958" cy="895350"/>
          </a:xfrm>
          <a:prstGeom prst="rect">
            <a:avLst/>
          </a:prstGeom>
          <a:noFill/>
          <a:ln w="9525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Logo</a:t>
            </a: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5"/>
          <p:cNvSpPr txBox="1"/>
          <p:nvPr/>
        </p:nvSpPr>
        <p:spPr>
          <a:xfrm>
            <a:off x="8772524" y="3251464"/>
            <a:ext cx="3214357" cy="1479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of the presentator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5"/>
          <p:cNvSpPr txBox="1"/>
          <p:nvPr/>
        </p:nvSpPr>
        <p:spPr>
          <a:xfrm>
            <a:off x="0" y="5968451"/>
            <a:ext cx="2247209" cy="895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ca-ES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Tipology A/B</a:t>
            </a: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redeterminado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PresentationFormat>Personalizado</PresentationFormat>
  <Paragraphs>36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7" baseType="lpstr">
      <vt:lpstr>Diseño personalizado</vt:lpstr>
      <vt:lpstr>Diseño predeterminado</vt:lpstr>
      <vt:lpstr>Name of the project</vt:lpstr>
      <vt:lpstr>Clinical and patient engagement point of view</vt:lpstr>
      <vt:lpstr>Technological point of view</vt:lpstr>
      <vt:lpstr>Maturity</vt:lpstr>
      <vt:lpstr>Name of the project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the project</dc:title>
  <dc:creator>Usuari_CSPT</dc:creator>
  <cp:lastModifiedBy>Eduard Soler Alonso</cp:lastModifiedBy>
  <cp:revision>1</cp:revision>
  <dcterms:created xsi:type="dcterms:W3CDTF">2015-03-20T09:04:08Z</dcterms:created>
  <dcterms:modified xsi:type="dcterms:W3CDTF">2021-11-03T10:48:46Z</dcterms:modified>
</cp:coreProperties>
</file>